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drawings/drawing4.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24" r:id="rId2"/>
    <p:sldMasterId id="2147484147" r:id="rId3"/>
  </p:sldMasterIdLst>
  <p:notesMasterIdLst>
    <p:notesMasterId r:id="rId45"/>
  </p:notesMasterIdLst>
  <p:sldIdLst>
    <p:sldId id="259" r:id="rId4"/>
    <p:sldId id="262" r:id="rId5"/>
    <p:sldId id="11106" r:id="rId6"/>
    <p:sldId id="10985" r:id="rId7"/>
    <p:sldId id="11108" r:id="rId8"/>
    <p:sldId id="11103" r:id="rId9"/>
    <p:sldId id="286" r:id="rId10"/>
    <p:sldId id="11102" r:id="rId11"/>
    <p:sldId id="3876" r:id="rId12"/>
    <p:sldId id="4369" r:id="rId13"/>
    <p:sldId id="3882" r:id="rId14"/>
    <p:sldId id="3881" r:id="rId15"/>
    <p:sldId id="1492" r:id="rId16"/>
    <p:sldId id="11107" r:id="rId17"/>
    <p:sldId id="11105" r:id="rId18"/>
    <p:sldId id="11109" r:id="rId19"/>
    <p:sldId id="11121" r:id="rId20"/>
    <p:sldId id="11120" r:id="rId21"/>
    <p:sldId id="1491" r:id="rId22"/>
    <p:sldId id="10944" r:id="rId23"/>
    <p:sldId id="11128" r:id="rId24"/>
    <p:sldId id="1489" r:id="rId25"/>
    <p:sldId id="10813" r:id="rId26"/>
    <p:sldId id="11130" r:id="rId27"/>
    <p:sldId id="11133" r:id="rId28"/>
    <p:sldId id="11110" r:id="rId29"/>
    <p:sldId id="10759" r:id="rId30"/>
    <p:sldId id="11098" r:id="rId31"/>
    <p:sldId id="1136" r:id="rId32"/>
    <p:sldId id="11111" r:id="rId33"/>
    <p:sldId id="848" r:id="rId34"/>
    <p:sldId id="11132" r:id="rId35"/>
    <p:sldId id="11118" r:id="rId36"/>
    <p:sldId id="11012" r:id="rId37"/>
    <p:sldId id="11114" r:id="rId38"/>
    <p:sldId id="11112" r:id="rId39"/>
    <p:sldId id="11113" r:id="rId40"/>
    <p:sldId id="11123" r:id="rId41"/>
    <p:sldId id="856" r:id="rId42"/>
    <p:sldId id="11101" r:id="rId43"/>
    <p:sldId id="1161" r:id="rId44"/>
  </p:sldIdLst>
  <p:sldSz cx="9144000" cy="6858000" type="screen4x3"/>
  <p:notesSz cx="7010400" cy="92964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320C754-95B3-4B74-8C3E-6D362D6CF346}">
          <p14:sldIdLst>
            <p14:sldId id="259"/>
            <p14:sldId id="262"/>
            <p14:sldId id="11106"/>
            <p14:sldId id="10985"/>
            <p14:sldId id="11108"/>
            <p14:sldId id="11103"/>
            <p14:sldId id="286"/>
            <p14:sldId id="11102"/>
            <p14:sldId id="3876"/>
            <p14:sldId id="4369"/>
            <p14:sldId id="3882"/>
            <p14:sldId id="3881"/>
            <p14:sldId id="1492"/>
            <p14:sldId id="11107"/>
            <p14:sldId id="11105"/>
            <p14:sldId id="11109"/>
            <p14:sldId id="11121"/>
            <p14:sldId id="11120"/>
            <p14:sldId id="1491"/>
            <p14:sldId id="10944"/>
            <p14:sldId id="11128"/>
            <p14:sldId id="1489"/>
            <p14:sldId id="10813"/>
            <p14:sldId id="11130"/>
            <p14:sldId id="11133"/>
            <p14:sldId id="11110"/>
            <p14:sldId id="10759"/>
            <p14:sldId id="11098"/>
            <p14:sldId id="1136"/>
            <p14:sldId id="11111"/>
            <p14:sldId id="848"/>
            <p14:sldId id="11132"/>
            <p14:sldId id="11118"/>
            <p14:sldId id="11012"/>
            <p14:sldId id="11114"/>
            <p14:sldId id="11112"/>
            <p14:sldId id="11113"/>
            <p14:sldId id="11123"/>
            <p14:sldId id="856"/>
            <p14:sldId id="11101"/>
            <p14:sldId id="1161"/>
          </p14:sldIdLst>
        </p14:section>
        <p14:section name="Sección sin título" id="{27487E1B-3CE0-4C78-8284-A22C7B31D82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99FF"/>
    <a:srgbClr val="FFCCFF"/>
    <a:srgbClr val="FF99FF"/>
    <a:srgbClr val="FF66CC"/>
    <a:srgbClr val="008F00"/>
    <a:srgbClr val="A9AEB7"/>
    <a:srgbClr val="339966"/>
    <a:srgbClr val="FF8E1D"/>
    <a:srgbClr val="C0C6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52" autoAdjust="0"/>
    <p:restoredTop sz="95710" autoAdjust="0"/>
  </p:normalViewPr>
  <p:slideViewPr>
    <p:cSldViewPr snapToGrid="0" snapToObjects="1">
      <p:cViewPr varScale="1">
        <p:scale>
          <a:sx n="158" d="100"/>
          <a:sy n="158" d="100"/>
        </p:scale>
        <p:origin x="2520" y="1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12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ingri\OneDrive\Ricardo\CFE%20Nacionales\ISC\2018\Perdidas%20de%20energ&#237;a\Proyeccion%20perdidas\META%20PROYECCI&#211;N%202024_v3.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Mis%20Documentos\GISC_2014\Balance_2014\Grafica%20mensual.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D:\Mis%20Documentos\GISC_2014\Balance_2014\MASTER%20P&#201;RDIDAS%20AT%20JULIO%20201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Mis%20Documentos\GISC_2014\Balance_2014\MASTER%20P&#201;RDIDAS%20AT%20JULIO%202018.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ingri\AppData\Local\Microsoft\Windows\INetCache\Content.Outlook\82TQPISG\DIVISIONES%20P&#201;R%20T&#201;C%20Y%20N%20T&#201;C%20ene%202012_dic%202017.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file:////C:\Users\9adhd\AppData\Local\Microsoft\Windows\INetCache\Content.Outlook\WXHOSGOZ\Gr&#225;fico_Ventas_Rutas_Aseguradas_NACIONAL_Julio2017_Agosto2018_20180920%20(003).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ingri\OneDrive\Ricardo\CFE%20Nacionales\ISC\2018\Mapas%20de%20p&#233;rdidas%20de%20energ&#237;a\Presentaci&#243;n\GNT%20y%20GCT\Mapas%20de%20perdidas%20Graficas%20y%20tablas%20nacional%20abril.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ingri\OneDrive\Ricardo\CFE%20Nacionales\ISC\2018\Mapas%20de%20p&#233;rdidas%20de%20energ&#237;a\Mapas%20de%20perdidas%20Graficas%20y%20tablas%20nacional%20abril.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Carlos\Documents\CGA\2018\SIPER\Sendero%20SCER\COCODRILO-30-May-2018\%5bConsejo%20A%5d%20-%20Matrices%20de%20Inversi&#243;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333468535574756E-2"/>
          <c:y val="4.0627416573001722E-2"/>
          <c:w val="0.87999147930809896"/>
          <c:h val="0.81368628193369152"/>
        </c:manualLayout>
      </c:layout>
      <c:lineChart>
        <c:grouping val="standard"/>
        <c:varyColors val="0"/>
        <c:ser>
          <c:idx val="0"/>
          <c:order val="0"/>
          <c:tx>
            <c:strRef>
              <c:f>'ISC 5 (proyeccion perd)'!$B$3</c:f>
              <c:strCache>
                <c:ptCount val="1"/>
              </c:strCache>
            </c:strRef>
          </c:tx>
          <c:spPr>
            <a:ln w="57150">
              <a:solidFill>
                <a:srgbClr val="00B050"/>
              </a:solidFill>
            </a:ln>
          </c:spPr>
          <c:marker>
            <c:symbol val="none"/>
          </c:marker>
          <c:dPt>
            <c:idx val="1"/>
            <c:bubble3D val="0"/>
            <c:spPr>
              <a:ln w="57150">
                <a:solidFill>
                  <a:srgbClr val="FF0000"/>
                </a:solidFill>
              </a:ln>
            </c:spPr>
            <c:extLst>
              <c:ext xmlns:c16="http://schemas.microsoft.com/office/drawing/2014/chart" uri="{C3380CC4-5D6E-409C-BE32-E72D297353CC}">
                <c16:uniqueId val="{00000001-7037-473B-AF24-A6ABF14B44EC}"/>
              </c:ext>
            </c:extLst>
          </c:dPt>
          <c:dPt>
            <c:idx val="2"/>
            <c:bubble3D val="0"/>
            <c:spPr>
              <a:ln w="57150">
                <a:solidFill>
                  <a:srgbClr val="FF0000"/>
                </a:solidFill>
              </a:ln>
            </c:spPr>
            <c:extLst>
              <c:ext xmlns:c16="http://schemas.microsoft.com/office/drawing/2014/chart" uri="{C3380CC4-5D6E-409C-BE32-E72D297353CC}">
                <c16:uniqueId val="{00000003-7037-473B-AF24-A6ABF14B44EC}"/>
              </c:ext>
            </c:extLst>
          </c:dPt>
          <c:dPt>
            <c:idx val="3"/>
            <c:bubble3D val="0"/>
            <c:spPr>
              <a:ln w="57150">
                <a:solidFill>
                  <a:srgbClr val="FF0000"/>
                </a:solidFill>
              </a:ln>
            </c:spPr>
            <c:extLst>
              <c:ext xmlns:c16="http://schemas.microsoft.com/office/drawing/2014/chart" uri="{C3380CC4-5D6E-409C-BE32-E72D297353CC}">
                <c16:uniqueId val="{00000005-7037-473B-AF24-A6ABF14B44EC}"/>
              </c:ext>
            </c:extLst>
          </c:dPt>
          <c:dPt>
            <c:idx val="4"/>
            <c:bubble3D val="0"/>
            <c:spPr>
              <a:ln w="57150">
                <a:solidFill>
                  <a:srgbClr val="FF0000"/>
                </a:solidFill>
              </a:ln>
            </c:spPr>
            <c:extLst>
              <c:ext xmlns:c16="http://schemas.microsoft.com/office/drawing/2014/chart" uri="{C3380CC4-5D6E-409C-BE32-E72D297353CC}">
                <c16:uniqueId val="{00000007-7037-473B-AF24-A6ABF14B44EC}"/>
              </c:ext>
            </c:extLst>
          </c:dPt>
          <c:dPt>
            <c:idx val="5"/>
            <c:bubble3D val="0"/>
            <c:spPr>
              <a:ln w="57150">
                <a:solidFill>
                  <a:srgbClr val="FF0000"/>
                </a:solidFill>
              </a:ln>
            </c:spPr>
            <c:extLst>
              <c:ext xmlns:c16="http://schemas.microsoft.com/office/drawing/2014/chart" uri="{C3380CC4-5D6E-409C-BE32-E72D297353CC}">
                <c16:uniqueId val="{00000009-7037-473B-AF24-A6ABF14B44EC}"/>
              </c:ext>
            </c:extLst>
          </c:dPt>
          <c:dPt>
            <c:idx val="6"/>
            <c:bubble3D val="0"/>
            <c:spPr>
              <a:ln w="57150">
                <a:solidFill>
                  <a:srgbClr val="FF0000"/>
                </a:solidFill>
              </a:ln>
            </c:spPr>
            <c:extLst>
              <c:ext xmlns:c16="http://schemas.microsoft.com/office/drawing/2014/chart" uri="{C3380CC4-5D6E-409C-BE32-E72D297353CC}">
                <c16:uniqueId val="{0000000B-7037-473B-AF24-A6ABF14B44EC}"/>
              </c:ext>
            </c:extLst>
          </c:dPt>
          <c:dPt>
            <c:idx val="7"/>
            <c:bubble3D val="0"/>
            <c:spPr>
              <a:ln w="57150">
                <a:solidFill>
                  <a:srgbClr val="FF0000"/>
                </a:solidFill>
              </a:ln>
            </c:spPr>
            <c:extLst>
              <c:ext xmlns:c16="http://schemas.microsoft.com/office/drawing/2014/chart" uri="{C3380CC4-5D6E-409C-BE32-E72D297353CC}">
                <c16:uniqueId val="{0000000D-7037-473B-AF24-A6ABF14B44EC}"/>
              </c:ext>
            </c:extLst>
          </c:dPt>
          <c:dPt>
            <c:idx val="8"/>
            <c:bubble3D val="0"/>
            <c:spPr>
              <a:ln w="57150">
                <a:solidFill>
                  <a:srgbClr val="FF0000"/>
                </a:solidFill>
              </a:ln>
            </c:spPr>
            <c:extLst>
              <c:ext xmlns:c16="http://schemas.microsoft.com/office/drawing/2014/chart" uri="{C3380CC4-5D6E-409C-BE32-E72D297353CC}">
                <c16:uniqueId val="{0000000F-7037-473B-AF24-A6ABF14B44EC}"/>
              </c:ext>
            </c:extLst>
          </c:dPt>
          <c:dPt>
            <c:idx val="14"/>
            <c:bubble3D val="0"/>
            <c:spPr>
              <a:ln w="57150">
                <a:solidFill>
                  <a:srgbClr val="00B050"/>
                </a:solidFill>
                <a:prstDash val="sysDash"/>
              </a:ln>
            </c:spPr>
            <c:extLst>
              <c:ext xmlns:c16="http://schemas.microsoft.com/office/drawing/2014/chart" uri="{C3380CC4-5D6E-409C-BE32-E72D297353CC}">
                <c16:uniqueId val="{00000011-7037-473B-AF24-A6ABF14B44EC}"/>
              </c:ext>
            </c:extLst>
          </c:dPt>
          <c:dPt>
            <c:idx val="15"/>
            <c:bubble3D val="0"/>
            <c:spPr>
              <a:ln w="57150">
                <a:solidFill>
                  <a:schemeClr val="bg1">
                    <a:lumMod val="50000"/>
                  </a:schemeClr>
                </a:solidFill>
                <a:prstDash val="sysDash"/>
              </a:ln>
            </c:spPr>
            <c:extLst>
              <c:ext xmlns:c16="http://schemas.microsoft.com/office/drawing/2014/chart" uri="{C3380CC4-5D6E-409C-BE32-E72D297353CC}">
                <c16:uniqueId val="{00000013-7037-473B-AF24-A6ABF14B44EC}"/>
              </c:ext>
            </c:extLst>
          </c:dPt>
          <c:dPt>
            <c:idx val="16"/>
            <c:bubble3D val="0"/>
            <c:spPr>
              <a:ln w="57150">
                <a:solidFill>
                  <a:schemeClr val="bg1">
                    <a:lumMod val="50000"/>
                  </a:schemeClr>
                </a:solidFill>
                <a:prstDash val="sysDash"/>
              </a:ln>
            </c:spPr>
            <c:extLst>
              <c:ext xmlns:c16="http://schemas.microsoft.com/office/drawing/2014/chart" uri="{C3380CC4-5D6E-409C-BE32-E72D297353CC}">
                <c16:uniqueId val="{00000015-7037-473B-AF24-A6ABF14B44EC}"/>
              </c:ext>
            </c:extLst>
          </c:dPt>
          <c:dPt>
            <c:idx val="17"/>
            <c:bubble3D val="0"/>
            <c:spPr>
              <a:ln w="57150">
                <a:solidFill>
                  <a:schemeClr val="bg1">
                    <a:lumMod val="50000"/>
                  </a:schemeClr>
                </a:solidFill>
                <a:prstDash val="sysDash"/>
              </a:ln>
            </c:spPr>
            <c:extLst>
              <c:ext xmlns:c16="http://schemas.microsoft.com/office/drawing/2014/chart" uri="{C3380CC4-5D6E-409C-BE32-E72D297353CC}">
                <c16:uniqueId val="{00000017-7037-473B-AF24-A6ABF14B44EC}"/>
              </c:ext>
            </c:extLst>
          </c:dPt>
          <c:dPt>
            <c:idx val="18"/>
            <c:bubble3D val="0"/>
            <c:spPr>
              <a:ln w="57150">
                <a:solidFill>
                  <a:schemeClr val="bg1">
                    <a:lumMod val="50000"/>
                  </a:schemeClr>
                </a:solidFill>
                <a:prstDash val="sysDash"/>
              </a:ln>
            </c:spPr>
            <c:extLst>
              <c:ext xmlns:c16="http://schemas.microsoft.com/office/drawing/2014/chart" uri="{C3380CC4-5D6E-409C-BE32-E72D297353CC}">
                <c16:uniqueId val="{00000019-7037-473B-AF24-A6ABF14B44EC}"/>
              </c:ext>
            </c:extLst>
          </c:dPt>
          <c:dPt>
            <c:idx val="19"/>
            <c:bubble3D val="0"/>
            <c:spPr>
              <a:ln w="57150">
                <a:solidFill>
                  <a:schemeClr val="bg1">
                    <a:lumMod val="50000"/>
                  </a:schemeClr>
                </a:solidFill>
                <a:prstDash val="dash"/>
              </a:ln>
            </c:spPr>
            <c:extLst>
              <c:ext xmlns:c16="http://schemas.microsoft.com/office/drawing/2014/chart" uri="{C3380CC4-5D6E-409C-BE32-E72D297353CC}">
                <c16:uniqueId val="{0000001B-7037-473B-AF24-A6ABF14B44EC}"/>
              </c:ext>
            </c:extLst>
          </c:dPt>
          <c:dPt>
            <c:idx val="20"/>
            <c:bubble3D val="0"/>
            <c:spPr>
              <a:ln w="57150">
                <a:solidFill>
                  <a:schemeClr val="bg1">
                    <a:lumMod val="50000"/>
                  </a:schemeClr>
                </a:solidFill>
                <a:prstDash val="dash"/>
              </a:ln>
            </c:spPr>
            <c:extLst>
              <c:ext xmlns:c16="http://schemas.microsoft.com/office/drawing/2014/chart" uri="{C3380CC4-5D6E-409C-BE32-E72D297353CC}">
                <c16:uniqueId val="{0000001D-7037-473B-AF24-A6ABF14B44EC}"/>
              </c:ext>
            </c:extLst>
          </c:dPt>
          <c:dPt>
            <c:idx val="21"/>
            <c:bubble3D val="0"/>
            <c:spPr>
              <a:ln w="57150">
                <a:solidFill>
                  <a:schemeClr val="bg1">
                    <a:lumMod val="50000"/>
                  </a:schemeClr>
                </a:solidFill>
                <a:prstDash val="dash"/>
              </a:ln>
            </c:spPr>
            <c:extLst>
              <c:ext xmlns:c16="http://schemas.microsoft.com/office/drawing/2014/chart" uri="{C3380CC4-5D6E-409C-BE32-E72D297353CC}">
                <c16:uniqueId val="{0000001F-7037-473B-AF24-A6ABF14B44EC}"/>
              </c:ext>
            </c:extLst>
          </c:dPt>
          <c:dPt>
            <c:idx val="22"/>
            <c:bubble3D val="0"/>
            <c:spPr>
              <a:ln w="57150">
                <a:solidFill>
                  <a:schemeClr val="bg1">
                    <a:lumMod val="50000"/>
                  </a:schemeClr>
                </a:solidFill>
                <a:prstDash val="dash"/>
              </a:ln>
            </c:spPr>
            <c:extLst>
              <c:ext xmlns:c16="http://schemas.microsoft.com/office/drawing/2014/chart" uri="{C3380CC4-5D6E-409C-BE32-E72D297353CC}">
                <c16:uniqueId val="{00000021-7037-473B-AF24-A6ABF14B44EC}"/>
              </c:ext>
            </c:extLst>
          </c:dPt>
          <c:dLbls>
            <c:dLbl>
              <c:idx val="7"/>
              <c:spPr>
                <a:noFill/>
                <a:ln w="19050">
                  <a:solidFill>
                    <a:schemeClr val="tx1"/>
                  </a:solidFill>
                  <a:prstDash val="dash"/>
                </a:ln>
                <a:effectLst/>
              </c:spPr>
              <c:txPr>
                <a:bodyPr anchor="t" anchorCtr="0"/>
                <a:lstStyle/>
                <a:p>
                  <a:pPr>
                    <a:defRPr sz="800" b="1">
                      <a:latin typeface="Arial" pitchFamily="34" charset="0"/>
                      <a:cs typeface="Arial" pitchFamily="34" charset="0"/>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0D-7037-473B-AF24-A6ABF14B44EC}"/>
                </c:ext>
              </c:extLst>
            </c:dLbl>
            <c:dLbl>
              <c:idx val="15"/>
              <c:spPr>
                <a:noFill/>
                <a:ln w="19050">
                  <a:solidFill>
                    <a:schemeClr val="tx1"/>
                  </a:solidFill>
                  <a:prstDash val="dash"/>
                </a:ln>
                <a:effectLst/>
              </c:spPr>
              <c:txPr>
                <a:bodyPr anchor="t" anchorCtr="0"/>
                <a:lstStyle/>
                <a:p>
                  <a:pPr>
                    <a:defRPr sz="1050" b="1">
                      <a:latin typeface="Arial" pitchFamily="34" charset="0"/>
                      <a:cs typeface="Arial" pitchFamily="34" charset="0"/>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13-7037-473B-AF24-A6ABF14B44EC}"/>
                </c:ext>
              </c:extLst>
            </c:dLbl>
            <c:spPr>
              <a:noFill/>
              <a:ln>
                <a:noFill/>
              </a:ln>
              <a:effectLst/>
            </c:spPr>
            <c:txPr>
              <a:bodyPr anchor="t" anchorCtr="0"/>
              <a:lstStyle/>
              <a:p>
                <a:pPr>
                  <a:defRPr sz="800" b="1">
                    <a:latin typeface="Arial" pitchFamily="34" charset="0"/>
                    <a:cs typeface="Arial" pitchFamily="34" charset="0"/>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'ISC 5 (proyeccion perd)'!$A$4:$A$21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formatCode="mmm\-yy">
                  <c:v>43313</c:v>
                </c:pt>
                <c:pt idx="17">
                  <c:v>2018</c:v>
                </c:pt>
              </c:numCache>
            </c:numRef>
          </c:cat>
          <c:val>
            <c:numRef>
              <c:f>'ISC 5 (proyeccion perd)'!$B$4:$B$21</c:f>
            </c:numRef>
          </c:val>
          <c:smooth val="0"/>
          <c:extLst>
            <c:ext xmlns:c16="http://schemas.microsoft.com/office/drawing/2014/chart" uri="{C3380CC4-5D6E-409C-BE32-E72D297353CC}">
              <c16:uniqueId val="{00000022-7037-473B-AF24-A6ABF14B44EC}"/>
            </c:ext>
          </c:extLst>
        </c:ser>
        <c:ser>
          <c:idx val="1"/>
          <c:order val="1"/>
          <c:tx>
            <c:strRef>
              <c:f>'ISC 5 (proyeccion perd)'!$C$3</c:f>
              <c:strCache>
                <c:ptCount val="1"/>
                <c:pt idx="0">
                  <c:v>Pérdidas de energía con Alta Tensión</c:v>
                </c:pt>
              </c:strCache>
            </c:strRef>
          </c:tx>
          <c:spPr>
            <a:ln w="50800">
              <a:solidFill>
                <a:srgbClr val="00B050"/>
              </a:solidFill>
              <a:prstDash val="solid"/>
            </a:ln>
          </c:spPr>
          <c:marker>
            <c:symbol val="none"/>
          </c:marker>
          <c:dPt>
            <c:idx val="1"/>
            <c:bubble3D val="0"/>
            <c:spPr>
              <a:ln w="50800">
                <a:solidFill>
                  <a:srgbClr val="00B050"/>
                </a:solidFill>
                <a:prstDash val="solid"/>
              </a:ln>
            </c:spPr>
            <c:extLst>
              <c:ext xmlns:c16="http://schemas.microsoft.com/office/drawing/2014/chart" uri="{C3380CC4-5D6E-409C-BE32-E72D297353CC}">
                <c16:uniqueId val="{00000024-7037-473B-AF24-A6ABF14B44EC}"/>
              </c:ext>
            </c:extLst>
          </c:dPt>
          <c:dPt>
            <c:idx val="2"/>
            <c:bubble3D val="0"/>
            <c:spPr>
              <a:ln w="50800">
                <a:solidFill>
                  <a:srgbClr val="00B050"/>
                </a:solidFill>
                <a:prstDash val="solid"/>
              </a:ln>
            </c:spPr>
            <c:extLst>
              <c:ext xmlns:c16="http://schemas.microsoft.com/office/drawing/2014/chart" uri="{C3380CC4-5D6E-409C-BE32-E72D297353CC}">
                <c16:uniqueId val="{00000026-7037-473B-AF24-A6ABF14B44EC}"/>
              </c:ext>
            </c:extLst>
          </c:dPt>
          <c:dPt>
            <c:idx val="3"/>
            <c:bubble3D val="0"/>
            <c:spPr>
              <a:ln w="50800">
                <a:solidFill>
                  <a:srgbClr val="00B050"/>
                </a:solidFill>
                <a:prstDash val="solid"/>
              </a:ln>
            </c:spPr>
            <c:extLst>
              <c:ext xmlns:c16="http://schemas.microsoft.com/office/drawing/2014/chart" uri="{C3380CC4-5D6E-409C-BE32-E72D297353CC}">
                <c16:uniqueId val="{00000028-7037-473B-AF24-A6ABF14B44EC}"/>
              </c:ext>
            </c:extLst>
          </c:dPt>
          <c:dPt>
            <c:idx val="4"/>
            <c:bubble3D val="0"/>
            <c:spPr>
              <a:ln w="50800">
                <a:solidFill>
                  <a:srgbClr val="00B050"/>
                </a:solidFill>
                <a:prstDash val="solid"/>
              </a:ln>
            </c:spPr>
            <c:extLst>
              <c:ext xmlns:c16="http://schemas.microsoft.com/office/drawing/2014/chart" uri="{C3380CC4-5D6E-409C-BE32-E72D297353CC}">
                <c16:uniqueId val="{0000002A-7037-473B-AF24-A6ABF14B44EC}"/>
              </c:ext>
            </c:extLst>
          </c:dPt>
          <c:dPt>
            <c:idx val="5"/>
            <c:bubble3D val="0"/>
            <c:spPr>
              <a:ln w="50800">
                <a:solidFill>
                  <a:srgbClr val="00B050"/>
                </a:solidFill>
                <a:prstDash val="solid"/>
              </a:ln>
            </c:spPr>
            <c:extLst>
              <c:ext xmlns:c16="http://schemas.microsoft.com/office/drawing/2014/chart" uri="{C3380CC4-5D6E-409C-BE32-E72D297353CC}">
                <c16:uniqueId val="{0000002C-7037-473B-AF24-A6ABF14B44EC}"/>
              </c:ext>
            </c:extLst>
          </c:dPt>
          <c:dPt>
            <c:idx val="6"/>
            <c:bubble3D val="0"/>
            <c:spPr>
              <a:ln w="50800">
                <a:solidFill>
                  <a:srgbClr val="00B050"/>
                </a:solidFill>
                <a:prstDash val="solid"/>
              </a:ln>
            </c:spPr>
            <c:extLst>
              <c:ext xmlns:c16="http://schemas.microsoft.com/office/drawing/2014/chart" uri="{C3380CC4-5D6E-409C-BE32-E72D297353CC}">
                <c16:uniqueId val="{0000002E-7037-473B-AF24-A6ABF14B44EC}"/>
              </c:ext>
            </c:extLst>
          </c:dPt>
          <c:dPt>
            <c:idx val="7"/>
            <c:bubble3D val="0"/>
            <c:spPr>
              <a:ln w="50800">
                <a:solidFill>
                  <a:srgbClr val="00B050"/>
                </a:solidFill>
                <a:prstDash val="solid"/>
              </a:ln>
            </c:spPr>
            <c:extLst>
              <c:ext xmlns:c16="http://schemas.microsoft.com/office/drawing/2014/chart" uri="{C3380CC4-5D6E-409C-BE32-E72D297353CC}">
                <c16:uniqueId val="{00000030-7037-473B-AF24-A6ABF14B44EC}"/>
              </c:ext>
            </c:extLst>
          </c:dPt>
          <c:dPt>
            <c:idx val="8"/>
            <c:bubble3D val="0"/>
            <c:spPr>
              <a:ln w="50800">
                <a:solidFill>
                  <a:srgbClr val="00B050"/>
                </a:solidFill>
                <a:prstDash val="solid"/>
              </a:ln>
            </c:spPr>
            <c:extLst>
              <c:ext xmlns:c16="http://schemas.microsoft.com/office/drawing/2014/chart" uri="{C3380CC4-5D6E-409C-BE32-E72D297353CC}">
                <c16:uniqueId val="{00000032-7037-473B-AF24-A6ABF14B44EC}"/>
              </c:ext>
            </c:extLst>
          </c:dPt>
          <c:dPt>
            <c:idx val="9"/>
            <c:bubble3D val="0"/>
            <c:spPr>
              <a:ln w="50800">
                <a:solidFill>
                  <a:srgbClr val="00B050"/>
                </a:solidFill>
                <a:prstDash val="solid"/>
              </a:ln>
            </c:spPr>
            <c:extLst>
              <c:ext xmlns:c16="http://schemas.microsoft.com/office/drawing/2014/chart" uri="{C3380CC4-5D6E-409C-BE32-E72D297353CC}">
                <c16:uniqueId val="{00000034-7037-473B-AF24-A6ABF14B44EC}"/>
              </c:ext>
            </c:extLst>
          </c:dPt>
          <c:dPt>
            <c:idx val="10"/>
            <c:bubble3D val="0"/>
            <c:spPr>
              <a:ln w="50800">
                <a:solidFill>
                  <a:srgbClr val="00B050"/>
                </a:solidFill>
                <a:prstDash val="solid"/>
              </a:ln>
            </c:spPr>
            <c:extLst>
              <c:ext xmlns:c16="http://schemas.microsoft.com/office/drawing/2014/chart" uri="{C3380CC4-5D6E-409C-BE32-E72D297353CC}">
                <c16:uniqueId val="{00000036-7037-473B-AF24-A6ABF14B44EC}"/>
              </c:ext>
            </c:extLst>
          </c:dPt>
          <c:dPt>
            <c:idx val="11"/>
            <c:bubble3D val="0"/>
            <c:spPr>
              <a:ln w="50800">
                <a:solidFill>
                  <a:srgbClr val="00B050"/>
                </a:solidFill>
                <a:prstDash val="solid"/>
              </a:ln>
            </c:spPr>
            <c:extLst>
              <c:ext xmlns:c16="http://schemas.microsoft.com/office/drawing/2014/chart" uri="{C3380CC4-5D6E-409C-BE32-E72D297353CC}">
                <c16:uniqueId val="{00000038-7037-473B-AF24-A6ABF14B44EC}"/>
              </c:ext>
            </c:extLst>
          </c:dPt>
          <c:dPt>
            <c:idx val="12"/>
            <c:bubble3D val="0"/>
            <c:spPr>
              <a:ln w="50800">
                <a:solidFill>
                  <a:srgbClr val="00B050"/>
                </a:solidFill>
                <a:prstDash val="solid"/>
              </a:ln>
            </c:spPr>
            <c:extLst>
              <c:ext xmlns:c16="http://schemas.microsoft.com/office/drawing/2014/chart" uri="{C3380CC4-5D6E-409C-BE32-E72D297353CC}">
                <c16:uniqueId val="{0000003A-7037-473B-AF24-A6ABF14B44EC}"/>
              </c:ext>
            </c:extLst>
          </c:dPt>
          <c:dPt>
            <c:idx val="13"/>
            <c:bubble3D val="0"/>
            <c:spPr>
              <a:ln w="50800">
                <a:solidFill>
                  <a:srgbClr val="00B050"/>
                </a:solidFill>
                <a:prstDash val="solid"/>
              </a:ln>
            </c:spPr>
            <c:extLst>
              <c:ext xmlns:c16="http://schemas.microsoft.com/office/drawing/2014/chart" uri="{C3380CC4-5D6E-409C-BE32-E72D297353CC}">
                <c16:uniqueId val="{0000003C-7037-473B-AF24-A6ABF14B44EC}"/>
              </c:ext>
            </c:extLst>
          </c:dPt>
          <c:dPt>
            <c:idx val="14"/>
            <c:bubble3D val="0"/>
            <c:spPr>
              <a:ln w="50800">
                <a:solidFill>
                  <a:srgbClr val="00B050"/>
                </a:solidFill>
                <a:prstDash val="solid"/>
              </a:ln>
            </c:spPr>
            <c:extLst>
              <c:ext xmlns:c16="http://schemas.microsoft.com/office/drawing/2014/chart" uri="{C3380CC4-5D6E-409C-BE32-E72D297353CC}">
                <c16:uniqueId val="{0000003E-7037-473B-AF24-A6ABF14B44EC}"/>
              </c:ext>
            </c:extLst>
          </c:dPt>
          <c:dPt>
            <c:idx val="15"/>
            <c:bubble3D val="0"/>
            <c:spPr>
              <a:ln w="50800">
                <a:solidFill>
                  <a:srgbClr val="00B050"/>
                </a:solidFill>
                <a:prstDash val="solid"/>
              </a:ln>
            </c:spPr>
            <c:extLst>
              <c:ext xmlns:c16="http://schemas.microsoft.com/office/drawing/2014/chart" uri="{C3380CC4-5D6E-409C-BE32-E72D297353CC}">
                <c16:uniqueId val="{00000040-7037-473B-AF24-A6ABF14B44EC}"/>
              </c:ext>
            </c:extLst>
          </c:dPt>
          <c:dPt>
            <c:idx val="16"/>
            <c:bubble3D val="0"/>
            <c:spPr>
              <a:ln w="50800">
                <a:solidFill>
                  <a:srgbClr val="00B050"/>
                </a:solidFill>
                <a:prstDash val="solid"/>
              </a:ln>
            </c:spPr>
            <c:extLst>
              <c:ext xmlns:c16="http://schemas.microsoft.com/office/drawing/2014/chart" uri="{C3380CC4-5D6E-409C-BE32-E72D297353CC}">
                <c16:uniqueId val="{00000042-7037-473B-AF24-A6ABF14B44EC}"/>
              </c:ext>
            </c:extLst>
          </c:dPt>
          <c:dPt>
            <c:idx val="17"/>
            <c:bubble3D val="0"/>
            <c:spPr>
              <a:ln w="50800">
                <a:solidFill>
                  <a:schemeClr val="bg1">
                    <a:lumMod val="65000"/>
                  </a:schemeClr>
                </a:solidFill>
                <a:prstDash val="sysDash"/>
              </a:ln>
            </c:spPr>
            <c:extLst>
              <c:ext xmlns:c16="http://schemas.microsoft.com/office/drawing/2014/chart" uri="{C3380CC4-5D6E-409C-BE32-E72D297353CC}">
                <c16:uniqueId val="{00000044-7037-473B-AF24-A6ABF14B44EC}"/>
              </c:ext>
            </c:extLst>
          </c:dPt>
          <c:dLbls>
            <c:dLbl>
              <c:idx val="0"/>
              <c:layout>
                <c:manualLayout>
                  <c:x val="-2.9481843651658967E-2"/>
                  <c:y val="-4.0661878752273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7037-473B-AF24-A6ABF14B44EC}"/>
                </c:ext>
              </c:extLst>
            </c:dLbl>
            <c:dLbl>
              <c:idx val="7"/>
              <c:spPr>
                <a:solidFill>
                  <a:schemeClr val="bg1"/>
                </a:solidFill>
                <a:ln w="19050">
                  <a:solidFill>
                    <a:schemeClr val="tx1"/>
                  </a:solidFill>
                  <a:prstDash val="dash"/>
                </a:ln>
                <a:effectLst/>
              </c:spPr>
              <c:txPr>
                <a:bodyPr/>
                <a:lstStyle/>
                <a:p>
                  <a:pPr>
                    <a:defRPr/>
                  </a:pPr>
                  <a:endParaRPr lang="es-MX"/>
                </a:p>
              </c:txPr>
              <c:dLblPos val="t"/>
              <c:showLegendKey val="0"/>
              <c:showVal val="1"/>
              <c:showCatName val="0"/>
              <c:showSerName val="0"/>
              <c:showPercent val="0"/>
              <c:showBubbleSize val="0"/>
              <c:extLst>
                <c:ext xmlns:c16="http://schemas.microsoft.com/office/drawing/2014/chart" uri="{C3380CC4-5D6E-409C-BE32-E72D297353CC}">
                  <c16:uniqueId val="{00000030-7037-473B-AF24-A6ABF14B44EC}"/>
                </c:ext>
              </c:extLst>
            </c:dLbl>
            <c:dLbl>
              <c:idx val="10"/>
              <c:layout>
                <c:manualLayout>
                  <c:x val="-3.0631419119958061E-2"/>
                  <c:y val="-3.6671836255304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7037-473B-AF24-A6ABF14B44EC}"/>
                </c:ext>
              </c:extLst>
            </c:dLbl>
            <c:dLbl>
              <c:idx val="11"/>
              <c:layout>
                <c:manualLayout>
                  <c:x val="-2.4206370536852016E-2"/>
                  <c:y val="-3.37607909241399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7037-473B-AF24-A6ABF14B44EC}"/>
                </c:ext>
              </c:extLst>
            </c:dLbl>
            <c:dLbl>
              <c:idx val="12"/>
              <c:layout>
                <c:manualLayout>
                  <c:x val="-2.0993846245298996E-2"/>
                  <c:y val="-3.37607909241400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7037-473B-AF24-A6ABF14B44EC}"/>
                </c:ext>
              </c:extLst>
            </c:dLbl>
            <c:dLbl>
              <c:idx val="13"/>
              <c:layout>
                <c:manualLayout>
                  <c:x val="-2.5812632682628647E-2"/>
                  <c:y val="-4.24939269176339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7037-473B-AF24-A6ABF14B44EC}"/>
                </c:ext>
              </c:extLst>
            </c:dLbl>
            <c:dLbl>
              <c:idx val="14"/>
              <c:layout>
                <c:manualLayout>
                  <c:x val="-2.7057549084272482E-2"/>
                  <c:y val="-3.95828815864692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7037-473B-AF24-A6ABF14B44EC}"/>
                </c:ext>
              </c:extLst>
            </c:dLbl>
            <c:dLbl>
              <c:idx val="15"/>
              <c:layout>
                <c:manualLayout>
                  <c:x val="-1.1862309185226688E-2"/>
                  <c:y val="-3.7952696201017079E-2"/>
                </c:manualLayout>
              </c:layout>
              <c:spPr>
                <a:noFill/>
                <a:ln w="19050">
                  <a:noFill/>
                  <a:prstDash val="dash"/>
                </a:ln>
                <a:effectLst/>
              </c:spPr>
              <c:txPr>
                <a:bodyPr/>
                <a:lstStyle/>
                <a:p>
                  <a:pPr>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7037-473B-AF24-A6ABF14B44EC}"/>
                </c:ext>
              </c:extLst>
            </c:dLbl>
            <c:dLbl>
              <c:idx val="16"/>
              <c:layout>
                <c:manualLayout>
                  <c:x val="-1.099492762650749E-2"/>
                  <c:y val="-3.3760901831777379E-2"/>
                </c:manualLayout>
              </c:layout>
              <c:spPr>
                <a:noFill/>
                <a:ln w="19050">
                  <a:solidFill>
                    <a:schemeClr val="tx1"/>
                  </a:solidFill>
                  <a:prstDash val="dash"/>
                </a:ln>
                <a:effectLst/>
              </c:spPr>
              <c:txPr>
                <a:bodyPr/>
                <a:lstStyle/>
                <a:p>
                  <a:pPr>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7037-473B-AF24-A6ABF14B44EC}"/>
                </c:ext>
              </c:extLst>
            </c:dLbl>
            <c:dLbl>
              <c:idx val="17"/>
              <c:layout>
                <c:manualLayout>
                  <c:x val="-1.2770416445594826E-3"/>
                  <c:y val="-3.9582826054481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7037-473B-AF24-A6ABF14B44E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'ISC 5 (proyeccion perd)'!$A$4:$A$21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formatCode="mmm\-yy">
                  <c:v>43313</c:v>
                </c:pt>
                <c:pt idx="17">
                  <c:v>2018</c:v>
                </c:pt>
              </c:numCache>
            </c:numRef>
          </c:cat>
          <c:val>
            <c:numRef>
              <c:f>'ISC 5 (proyeccion perd)'!$C$4:$C$21</c:f>
              <c:numCache>
                <c:formatCode>0.00%</c:formatCode>
                <c:ptCount val="18"/>
                <c:pt idx="0">
                  <c:v>0.10600903187644282</c:v>
                </c:pt>
                <c:pt idx="1">
                  <c:v>0.11008606907516019</c:v>
                </c:pt>
                <c:pt idx="2">
                  <c:v>0.11222904976155033</c:v>
                </c:pt>
                <c:pt idx="3">
                  <c:v>0.11618449794949087</c:v>
                </c:pt>
                <c:pt idx="4">
                  <c:v>0.1154961377399699</c:v>
                </c:pt>
                <c:pt idx="5">
                  <c:v>0.11698112087431019</c:v>
                </c:pt>
                <c:pt idx="6">
                  <c:v>0.11789695906290279</c:v>
                </c:pt>
                <c:pt idx="7">
                  <c:v>0.1246</c:v>
                </c:pt>
                <c:pt idx="8">
                  <c:v>0.161</c:v>
                </c:pt>
                <c:pt idx="9">
                  <c:v>0.15859999999999999</c:v>
                </c:pt>
                <c:pt idx="10">
                  <c:v>0.15329999999999999</c:v>
                </c:pt>
                <c:pt idx="11">
                  <c:v>0.14639685797549229</c:v>
                </c:pt>
                <c:pt idx="12">
                  <c:v>0.13850000000000001</c:v>
                </c:pt>
                <c:pt idx="13">
                  <c:v>0.13109999999999999</c:v>
                </c:pt>
                <c:pt idx="14">
                  <c:v>0.1236</c:v>
                </c:pt>
                <c:pt idx="15">
                  <c:v>0.11600000000000001</c:v>
                </c:pt>
                <c:pt idx="16">
                  <c:v>0.1124</c:v>
                </c:pt>
                <c:pt idx="17">
                  <c:v>0.10489999999999999</c:v>
                </c:pt>
              </c:numCache>
            </c:numRef>
          </c:val>
          <c:smooth val="0"/>
          <c:extLst>
            <c:ext xmlns:c16="http://schemas.microsoft.com/office/drawing/2014/chart" uri="{C3380CC4-5D6E-409C-BE32-E72D297353CC}">
              <c16:uniqueId val="{00000045-7037-473B-AF24-A6ABF14B44EC}"/>
            </c:ext>
          </c:extLst>
        </c:ser>
        <c:ser>
          <c:idx val="2"/>
          <c:order val="2"/>
          <c:tx>
            <c:strRef>
              <c:f>'ISC 5 (proyeccion perd)'!$D$3</c:f>
              <c:strCache>
                <c:ptCount val="1"/>
                <c:pt idx="0">
                  <c:v>Pérdidas de energía en Media y Baja Tensión</c:v>
                </c:pt>
              </c:strCache>
            </c:strRef>
          </c:tx>
          <c:spPr>
            <a:ln w="41275">
              <a:solidFill>
                <a:schemeClr val="accent1"/>
              </a:solidFill>
            </a:ln>
          </c:spPr>
          <c:marker>
            <c:symbol val="none"/>
          </c:marker>
          <c:dPt>
            <c:idx val="17"/>
            <c:bubble3D val="0"/>
            <c:spPr>
              <a:ln w="41275">
                <a:solidFill>
                  <a:schemeClr val="bg1">
                    <a:lumMod val="65000"/>
                  </a:schemeClr>
                </a:solidFill>
                <a:prstDash val="dash"/>
              </a:ln>
            </c:spPr>
            <c:extLst>
              <c:ext xmlns:c16="http://schemas.microsoft.com/office/drawing/2014/chart" uri="{C3380CC4-5D6E-409C-BE32-E72D297353CC}">
                <c16:uniqueId val="{00000047-7037-473B-AF24-A6ABF14B44EC}"/>
              </c:ext>
            </c:extLst>
          </c:dPt>
          <c:dLbls>
            <c:dLbl>
              <c:idx val="14"/>
              <c:layout>
                <c:manualLayout>
                  <c:x val="-3.4885606050595777E-2"/>
                  <c:y val="-5.94477249489645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7037-473B-AF24-A6ABF14B44EC}"/>
                </c:ext>
              </c:extLst>
            </c:dLbl>
            <c:dLbl>
              <c:idx val="15"/>
              <c:layout>
                <c:manualLayout>
                  <c:x val="-3.6499186348958212E-2"/>
                  <c:y val="-5.35332698577247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7037-473B-AF24-A6ABF14B44EC}"/>
                </c:ext>
              </c:extLst>
            </c:dLbl>
            <c:dLbl>
              <c:idx val="16"/>
              <c:layout>
                <c:manualLayout>
                  <c:x val="-1.2295481873521851E-2"/>
                  <c:y val="-4.4661587220865079E-2"/>
                </c:manualLayout>
              </c:layout>
              <c:spPr>
                <a:noFill/>
                <a:ln w="19050">
                  <a:solidFill>
                    <a:schemeClr val="tx1"/>
                  </a:solidFill>
                  <a:prstDash val="dash"/>
                </a:ln>
                <a:effectLst/>
              </c:spPr>
              <c:txPr>
                <a:bodyPr/>
                <a:lstStyle/>
                <a:p>
                  <a:pPr>
                    <a:defRPr/>
                  </a:pPr>
                  <a:endParaRPr lang="es-MX"/>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7037-473B-AF24-A6ABF14B44EC}"/>
                </c:ext>
              </c:extLst>
            </c:dLbl>
            <c:dLbl>
              <c:idx val="17"/>
              <c:layout>
                <c:manualLayout>
                  <c:x val="-1.056940958817842E-16"/>
                  <c:y val="-7.02341542084724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7037-473B-AF24-A6ABF14B44E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'ISC 5 (proyeccion perd)'!$A$4:$A$21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formatCode="mmm\-yy">
                  <c:v>43313</c:v>
                </c:pt>
                <c:pt idx="17">
                  <c:v>2018</c:v>
                </c:pt>
              </c:numCache>
            </c:numRef>
          </c:cat>
          <c:val>
            <c:numRef>
              <c:f>'ISC 5 (proyeccion perd)'!$D$4:$D$21</c:f>
              <c:numCache>
                <c:formatCode>General</c:formatCode>
                <c:ptCount val="18"/>
                <c:pt idx="13" formatCode="0.00%">
                  <c:v>0.15479999999999999</c:v>
                </c:pt>
                <c:pt idx="14" formatCode="0.00%">
                  <c:v>0.1474</c:v>
                </c:pt>
                <c:pt idx="15" formatCode="0.00%">
                  <c:v>0.13969999999999999</c:v>
                </c:pt>
                <c:pt idx="16" formatCode="0.00%">
                  <c:v>0.13550000000000001</c:v>
                </c:pt>
                <c:pt idx="17" formatCode="0.00%">
                  <c:v>0.1232</c:v>
                </c:pt>
              </c:numCache>
            </c:numRef>
          </c:val>
          <c:smooth val="0"/>
          <c:extLst>
            <c:ext xmlns:c16="http://schemas.microsoft.com/office/drawing/2014/chart" uri="{C3380CC4-5D6E-409C-BE32-E72D297353CC}">
              <c16:uniqueId val="{0000004B-7037-473B-AF24-A6ABF14B44EC}"/>
            </c:ext>
          </c:extLst>
        </c:ser>
        <c:dLbls>
          <c:dLblPos val="t"/>
          <c:showLegendKey val="0"/>
          <c:showVal val="1"/>
          <c:showCatName val="0"/>
          <c:showSerName val="0"/>
          <c:showPercent val="0"/>
          <c:showBubbleSize val="0"/>
        </c:dLbls>
        <c:smooth val="0"/>
        <c:axId val="399532112"/>
        <c:axId val="399532504"/>
      </c:lineChart>
      <c:catAx>
        <c:axId val="399532112"/>
        <c:scaling>
          <c:orientation val="minMax"/>
        </c:scaling>
        <c:delete val="0"/>
        <c:axPos val="b"/>
        <c:numFmt formatCode="General" sourceLinked="1"/>
        <c:majorTickMark val="out"/>
        <c:minorTickMark val="none"/>
        <c:tickLblPos val="nextTo"/>
        <c:crossAx val="399532504"/>
        <c:crosses val="autoZero"/>
        <c:auto val="1"/>
        <c:lblAlgn val="ctr"/>
        <c:lblOffset val="100"/>
        <c:noMultiLvlLbl val="0"/>
      </c:catAx>
      <c:valAx>
        <c:axId val="399532504"/>
        <c:scaling>
          <c:orientation val="minMax"/>
          <c:min val="0.1"/>
        </c:scaling>
        <c:delete val="0"/>
        <c:axPos val="l"/>
        <c:numFmt formatCode="0%" sourceLinked="0"/>
        <c:majorTickMark val="out"/>
        <c:minorTickMark val="none"/>
        <c:tickLblPos val="nextTo"/>
        <c:crossAx val="399532112"/>
        <c:crosses val="autoZero"/>
        <c:crossBetween val="midCat"/>
      </c:valAx>
      <c:spPr>
        <a:noFill/>
      </c:spPr>
    </c:plotArea>
    <c:legend>
      <c:legendPos val="b"/>
      <c:overlay val="0"/>
    </c:legend>
    <c:plotVisOnly val="1"/>
    <c:dispBlanksAs val="gap"/>
    <c:showDLblsOverMax val="0"/>
  </c:chart>
  <c:spPr>
    <a:noFill/>
  </c:spPr>
  <c:txPr>
    <a:bodyPr/>
    <a:lstStyle/>
    <a:p>
      <a:pPr>
        <a:defRPr>
          <a:latin typeface="Arial" panose="020B0604020202020204" pitchFamily="34" charset="0"/>
          <a:cs typeface="Arial" panose="020B0604020202020204" pitchFamily="34" charset="0"/>
        </a:defRPr>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17819479079966E-2"/>
          <c:y val="1.5357012356879998E-2"/>
          <c:w val="0.93201457136112997"/>
          <c:h val="0.89081300546311404"/>
        </c:manualLayout>
      </c:layout>
      <c:lineChart>
        <c:grouping val="standard"/>
        <c:varyColors val="0"/>
        <c:ser>
          <c:idx val="0"/>
          <c:order val="0"/>
          <c:spPr>
            <a:ln w="28575" cap="rnd">
              <a:solidFill>
                <a:schemeClr val="accent2"/>
              </a:solidFill>
              <a:round/>
            </a:ln>
            <a:effectLst/>
          </c:spPr>
          <c:marker>
            <c:symbol val="diamond"/>
            <c:size val="5"/>
            <c:spPr>
              <a:solidFill>
                <a:schemeClr val="accent2"/>
              </a:solidFill>
              <a:ln w="44450">
                <a:solidFill>
                  <a:schemeClr val="accent2"/>
                </a:solidFill>
              </a:ln>
              <a:effectLst/>
            </c:spPr>
          </c:marker>
          <c:dPt>
            <c:idx val="14"/>
            <c:marker>
              <c:symbol val="diamond"/>
              <c:size val="5"/>
              <c:spPr>
                <a:solidFill>
                  <a:schemeClr val="accent2"/>
                </a:solidFill>
                <a:ln w="44450">
                  <a:solidFill>
                    <a:schemeClr val="accent2"/>
                  </a:solidFill>
                </a:ln>
                <a:effectLst/>
              </c:spPr>
            </c:marker>
            <c:bubble3D val="0"/>
            <c:spPr>
              <a:ln w="34925" cap="rnd">
                <a:solidFill>
                  <a:schemeClr val="accent2"/>
                </a:solidFill>
                <a:prstDash val="solid"/>
                <a:round/>
              </a:ln>
              <a:effectLst/>
            </c:spPr>
            <c:extLst>
              <c:ext xmlns:c16="http://schemas.microsoft.com/office/drawing/2014/chart" uri="{C3380CC4-5D6E-409C-BE32-E72D297353CC}">
                <c16:uniqueId val="{00000001-5D1B-47E8-A70D-7A369B4464F3}"/>
              </c:ext>
            </c:extLst>
          </c:dPt>
          <c:dPt>
            <c:idx val="15"/>
            <c:marker>
              <c:symbol val="diamond"/>
              <c:size val="5"/>
              <c:spPr>
                <a:solidFill>
                  <a:schemeClr val="accent2"/>
                </a:solidFill>
                <a:ln w="44450">
                  <a:solidFill>
                    <a:schemeClr val="accent2"/>
                  </a:solidFill>
                </a:ln>
                <a:effectLst/>
              </c:spPr>
            </c:marker>
            <c:bubble3D val="0"/>
            <c:spPr>
              <a:ln w="34925" cap="rnd">
                <a:solidFill>
                  <a:schemeClr val="accent2"/>
                </a:solidFill>
                <a:prstDash val="solid"/>
                <a:round/>
              </a:ln>
              <a:effectLst/>
            </c:spPr>
            <c:extLst>
              <c:ext xmlns:c16="http://schemas.microsoft.com/office/drawing/2014/chart" uri="{C3380CC4-5D6E-409C-BE32-E72D297353CC}">
                <c16:uniqueId val="{00000003-5D1B-47E8-A70D-7A369B4464F3}"/>
              </c:ext>
            </c:extLst>
          </c:dPt>
          <c:dPt>
            <c:idx val="16"/>
            <c:marker>
              <c:symbol val="diamond"/>
              <c:size val="5"/>
              <c:spPr>
                <a:solidFill>
                  <a:schemeClr val="accent2"/>
                </a:solidFill>
                <a:ln w="44450">
                  <a:solidFill>
                    <a:schemeClr val="accent2"/>
                  </a:solidFill>
                </a:ln>
                <a:effectLst/>
              </c:spPr>
            </c:marker>
            <c:bubble3D val="0"/>
            <c:spPr>
              <a:ln w="34925" cap="rnd">
                <a:solidFill>
                  <a:schemeClr val="accent2"/>
                </a:solidFill>
                <a:prstDash val="dash"/>
                <a:round/>
              </a:ln>
              <a:effectLst/>
            </c:spPr>
            <c:extLst>
              <c:ext xmlns:c16="http://schemas.microsoft.com/office/drawing/2014/chart" uri="{C3380CC4-5D6E-409C-BE32-E72D297353CC}">
                <c16:uniqueId val="{00000005-5D1B-47E8-A70D-7A369B4464F3}"/>
              </c:ext>
            </c:extLst>
          </c:dPt>
          <c:dPt>
            <c:idx val="17"/>
            <c:marker>
              <c:symbol val="diamond"/>
              <c:size val="5"/>
              <c:spPr>
                <a:solidFill>
                  <a:schemeClr val="accent2"/>
                </a:solidFill>
                <a:ln w="44450">
                  <a:solidFill>
                    <a:schemeClr val="accent2"/>
                  </a:solidFill>
                </a:ln>
                <a:effectLst/>
              </c:spPr>
            </c:marker>
            <c:bubble3D val="0"/>
            <c:spPr>
              <a:ln w="34925" cap="rnd">
                <a:solidFill>
                  <a:schemeClr val="accent2"/>
                </a:solidFill>
                <a:prstDash val="dash"/>
                <a:round/>
              </a:ln>
              <a:effectLst/>
            </c:spPr>
            <c:extLst>
              <c:ext xmlns:c16="http://schemas.microsoft.com/office/drawing/2014/chart" uri="{C3380CC4-5D6E-409C-BE32-E72D297353CC}">
                <c16:uniqueId val="{00000007-5D1B-47E8-A70D-7A369B4464F3}"/>
              </c:ext>
            </c:extLst>
          </c:dPt>
          <c:dLbls>
            <c:dLbl>
              <c:idx val="0"/>
              <c:layout>
                <c:manualLayout>
                  <c:x val="4.6986189043018945E-3"/>
                  <c:y val="3.78503124006601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1B-47E8-A70D-7A369B4464F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Hoja2!$A$29:$J$29</c:f>
              <c:strCache>
                <c:ptCount val="10"/>
                <c:pt idx="0">
                  <c:v>ago-09</c:v>
                </c:pt>
                <c:pt idx="1">
                  <c:v>ago-10</c:v>
                </c:pt>
                <c:pt idx="2">
                  <c:v>ago-11</c:v>
                </c:pt>
                <c:pt idx="3">
                  <c:v>ago-12</c:v>
                </c:pt>
                <c:pt idx="4">
                  <c:v>ago-13</c:v>
                </c:pt>
                <c:pt idx="5">
                  <c:v>ago-14</c:v>
                </c:pt>
                <c:pt idx="6">
                  <c:v>ago-15</c:v>
                </c:pt>
                <c:pt idx="7">
                  <c:v>ago-16</c:v>
                </c:pt>
                <c:pt idx="8">
                  <c:v>ago-17</c:v>
                </c:pt>
                <c:pt idx="9">
                  <c:v>ago-18</c:v>
                </c:pt>
              </c:strCache>
            </c:strRef>
          </c:cat>
          <c:val>
            <c:numRef>
              <c:f>Hoja2!$A$30:$J$30</c:f>
              <c:numCache>
                <c:formatCode>0.00%</c:formatCode>
                <c:ptCount val="10"/>
                <c:pt idx="0">
                  <c:v>0.16039999999999999</c:v>
                </c:pt>
                <c:pt idx="1">
                  <c:v>0.16500000000000001</c:v>
                </c:pt>
                <c:pt idx="2">
                  <c:v>0.161</c:v>
                </c:pt>
                <c:pt idx="3">
                  <c:v>0.15529999999999999</c:v>
                </c:pt>
                <c:pt idx="4">
                  <c:v>0.1477</c:v>
                </c:pt>
                <c:pt idx="5">
                  <c:v>0.14219999999999999</c:v>
                </c:pt>
                <c:pt idx="6">
                  <c:v>0.13569999999999999</c:v>
                </c:pt>
                <c:pt idx="7">
                  <c:v>0.12509999999999999</c:v>
                </c:pt>
                <c:pt idx="8">
                  <c:v>0.1229</c:v>
                </c:pt>
                <c:pt idx="9">
                  <c:v>0.1124</c:v>
                </c:pt>
              </c:numCache>
            </c:numRef>
          </c:val>
          <c:smooth val="1"/>
          <c:extLst>
            <c:ext xmlns:c16="http://schemas.microsoft.com/office/drawing/2014/chart" uri="{C3380CC4-5D6E-409C-BE32-E72D297353CC}">
              <c16:uniqueId val="{00000009-5D1B-47E8-A70D-7A369B4464F3}"/>
            </c:ext>
          </c:extLst>
        </c:ser>
        <c:dLbls>
          <c:showLegendKey val="0"/>
          <c:showVal val="0"/>
          <c:showCatName val="0"/>
          <c:showSerName val="0"/>
          <c:showPercent val="0"/>
          <c:showBubbleSize val="0"/>
        </c:dLbls>
        <c:marker val="1"/>
        <c:smooth val="0"/>
        <c:axId val="399533288"/>
        <c:axId val="400027080"/>
      </c:lineChart>
      <c:catAx>
        <c:axId val="399533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400027080"/>
        <c:crosses val="autoZero"/>
        <c:auto val="0"/>
        <c:lblAlgn val="ctr"/>
        <c:lblOffset val="100"/>
        <c:noMultiLvlLbl val="1"/>
      </c:catAx>
      <c:valAx>
        <c:axId val="400027080"/>
        <c:scaling>
          <c:orientation val="minMax"/>
          <c:min val="0.1"/>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399533288"/>
        <c:crosses val="autoZero"/>
        <c:crossBetween val="midCat"/>
      </c:valAx>
      <c:spPr>
        <a:noFill/>
        <a:ln w="25400">
          <a:noFill/>
        </a:ln>
        <a:effectLst/>
      </c:spPr>
    </c:plotArea>
    <c:plotVisOnly val="1"/>
    <c:dispBlanksAs val="gap"/>
    <c:showDLblsOverMax val="0"/>
  </c:chart>
  <c:spPr>
    <a:noFill/>
    <a:ln w="9525" cap="flat" cmpd="sng" algn="ctr">
      <a:noFill/>
      <a:round/>
    </a:ln>
    <a:effectLst/>
  </c:spPr>
  <c:txPr>
    <a:bodyPr/>
    <a:lstStyle/>
    <a:p>
      <a:pPr>
        <a:defRPr>
          <a:solidFill>
            <a:schemeClr val="tx1"/>
          </a:solidFill>
          <a:latin typeface="Arial" panose="020B0604020202020204" pitchFamily="34" charset="0"/>
          <a:cs typeface="Arial" panose="020B0604020202020204" pitchFamily="34" charset="0"/>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765660682191085E-2"/>
          <c:y val="1.9696825418418107E-2"/>
          <c:w val="0.91550790193778975"/>
          <c:h val="0.72068352582153239"/>
        </c:manualLayout>
      </c:layout>
      <c:barChart>
        <c:barDir val="col"/>
        <c:grouping val="stacked"/>
        <c:varyColors val="0"/>
        <c:ser>
          <c:idx val="0"/>
          <c:order val="0"/>
          <c:spPr>
            <a:solidFill>
              <a:schemeClr val="tx1">
                <a:lumMod val="65000"/>
                <a:lumOff val="35000"/>
              </a:schemeClr>
            </a:solidFill>
            <a:ln>
              <a:noFill/>
            </a:ln>
            <a:effectLst/>
          </c:spPr>
          <c:invertIfNegative val="0"/>
          <c:dPt>
            <c:idx val="1"/>
            <c:invertIfNegative val="0"/>
            <c:bubble3D val="0"/>
            <c:spPr>
              <a:solidFill>
                <a:srgbClr val="007E39"/>
              </a:solidFill>
              <a:ln>
                <a:noFill/>
              </a:ln>
              <a:effectLst/>
            </c:spPr>
            <c:extLst>
              <c:ext xmlns:c16="http://schemas.microsoft.com/office/drawing/2014/chart" uri="{C3380CC4-5D6E-409C-BE32-E72D297353CC}">
                <c16:uniqueId val="{00000001-53D0-408B-B7B8-5A2A4F3F3F51}"/>
              </c:ext>
            </c:extLst>
          </c:dPt>
          <c:dPt>
            <c:idx val="3"/>
            <c:invertIfNegative val="0"/>
            <c:bubble3D val="0"/>
            <c:spPr>
              <a:solidFill>
                <a:srgbClr val="007E39"/>
              </a:solidFill>
              <a:ln>
                <a:noFill/>
              </a:ln>
              <a:effectLst/>
            </c:spPr>
            <c:extLst>
              <c:ext xmlns:c16="http://schemas.microsoft.com/office/drawing/2014/chart" uri="{C3380CC4-5D6E-409C-BE32-E72D297353CC}">
                <c16:uniqueId val="{00000003-53D0-408B-B7B8-5A2A4F3F3F51}"/>
              </c:ext>
            </c:extLst>
          </c:dPt>
          <c:dPt>
            <c:idx val="5"/>
            <c:invertIfNegative val="0"/>
            <c:bubble3D val="0"/>
            <c:spPr>
              <a:solidFill>
                <a:srgbClr val="007E39"/>
              </a:solidFill>
              <a:ln>
                <a:noFill/>
              </a:ln>
              <a:effectLst/>
            </c:spPr>
            <c:extLst>
              <c:ext xmlns:c16="http://schemas.microsoft.com/office/drawing/2014/chart" uri="{C3380CC4-5D6E-409C-BE32-E72D297353CC}">
                <c16:uniqueId val="{00000005-53D0-408B-B7B8-5A2A4F3F3F51}"/>
              </c:ext>
            </c:extLst>
          </c:dPt>
          <c:dPt>
            <c:idx val="6"/>
            <c:invertIfNegative val="0"/>
            <c:bubble3D val="0"/>
            <c:extLst>
              <c:ext xmlns:c16="http://schemas.microsoft.com/office/drawing/2014/chart" uri="{C3380CC4-5D6E-409C-BE32-E72D297353CC}">
                <c16:uniqueId val="{00000006-53D0-408B-B7B8-5A2A4F3F3F51}"/>
              </c:ext>
            </c:extLst>
          </c:dPt>
          <c:dPt>
            <c:idx val="7"/>
            <c:invertIfNegative val="0"/>
            <c:bubble3D val="0"/>
            <c:spPr>
              <a:solidFill>
                <a:srgbClr val="007E39"/>
              </a:solidFill>
              <a:ln>
                <a:noFill/>
              </a:ln>
              <a:effectLst/>
            </c:spPr>
            <c:extLst>
              <c:ext xmlns:c16="http://schemas.microsoft.com/office/drawing/2014/chart" uri="{C3380CC4-5D6E-409C-BE32-E72D297353CC}">
                <c16:uniqueId val="{00000008-53D0-408B-B7B8-5A2A4F3F3F51}"/>
              </c:ext>
            </c:extLst>
          </c:dPt>
          <c:dPt>
            <c:idx val="8"/>
            <c:invertIfNegative val="0"/>
            <c:bubble3D val="0"/>
            <c:extLst>
              <c:ext xmlns:c16="http://schemas.microsoft.com/office/drawing/2014/chart" uri="{C3380CC4-5D6E-409C-BE32-E72D297353CC}">
                <c16:uniqueId val="{00000009-53D0-408B-B7B8-5A2A4F3F3F51}"/>
              </c:ext>
            </c:extLst>
          </c:dPt>
          <c:dPt>
            <c:idx val="9"/>
            <c:invertIfNegative val="0"/>
            <c:bubble3D val="0"/>
            <c:spPr>
              <a:solidFill>
                <a:srgbClr val="007E39"/>
              </a:solidFill>
              <a:ln>
                <a:noFill/>
              </a:ln>
              <a:effectLst/>
            </c:spPr>
            <c:extLst>
              <c:ext xmlns:c16="http://schemas.microsoft.com/office/drawing/2014/chart" uri="{C3380CC4-5D6E-409C-BE32-E72D297353CC}">
                <c16:uniqueId val="{0000000B-53D0-408B-B7B8-5A2A4F3F3F51}"/>
              </c:ext>
            </c:extLst>
          </c:dPt>
          <c:dPt>
            <c:idx val="10"/>
            <c:invertIfNegative val="0"/>
            <c:bubble3D val="0"/>
            <c:extLst>
              <c:ext xmlns:c16="http://schemas.microsoft.com/office/drawing/2014/chart" uri="{C3380CC4-5D6E-409C-BE32-E72D297353CC}">
                <c16:uniqueId val="{0000000C-53D0-408B-B7B8-5A2A4F3F3F51}"/>
              </c:ext>
            </c:extLst>
          </c:dPt>
          <c:dPt>
            <c:idx val="11"/>
            <c:invertIfNegative val="0"/>
            <c:bubble3D val="0"/>
            <c:spPr>
              <a:solidFill>
                <a:srgbClr val="007E39"/>
              </a:solidFill>
              <a:ln>
                <a:noFill/>
              </a:ln>
              <a:effectLst/>
            </c:spPr>
            <c:extLst>
              <c:ext xmlns:c16="http://schemas.microsoft.com/office/drawing/2014/chart" uri="{C3380CC4-5D6E-409C-BE32-E72D297353CC}">
                <c16:uniqueId val="{0000000E-53D0-408B-B7B8-5A2A4F3F3F51}"/>
              </c:ext>
            </c:extLst>
          </c:dPt>
          <c:dPt>
            <c:idx val="12"/>
            <c:invertIfNegative val="0"/>
            <c:bubble3D val="0"/>
            <c:extLst>
              <c:ext xmlns:c16="http://schemas.microsoft.com/office/drawing/2014/chart" uri="{C3380CC4-5D6E-409C-BE32-E72D297353CC}">
                <c16:uniqueId val="{0000000F-53D0-408B-B7B8-5A2A4F3F3F51}"/>
              </c:ext>
            </c:extLst>
          </c:dPt>
          <c:dPt>
            <c:idx val="13"/>
            <c:invertIfNegative val="0"/>
            <c:bubble3D val="0"/>
            <c:spPr>
              <a:solidFill>
                <a:srgbClr val="007E39"/>
              </a:solidFill>
              <a:ln>
                <a:noFill/>
              </a:ln>
              <a:effectLst/>
            </c:spPr>
            <c:extLst>
              <c:ext xmlns:c16="http://schemas.microsoft.com/office/drawing/2014/chart" uri="{C3380CC4-5D6E-409C-BE32-E72D297353CC}">
                <c16:uniqueId val="{00000011-53D0-408B-B7B8-5A2A4F3F3F51}"/>
              </c:ext>
            </c:extLst>
          </c:dPt>
          <c:dPt>
            <c:idx val="14"/>
            <c:invertIfNegative val="0"/>
            <c:bubble3D val="0"/>
            <c:spPr>
              <a:solidFill>
                <a:srgbClr val="FF9900"/>
              </a:solidFill>
              <a:ln>
                <a:noFill/>
              </a:ln>
              <a:effectLst/>
            </c:spPr>
            <c:extLst>
              <c:ext xmlns:c16="http://schemas.microsoft.com/office/drawing/2014/chart" uri="{C3380CC4-5D6E-409C-BE32-E72D297353CC}">
                <c16:uniqueId val="{00000013-53D0-408B-B7B8-5A2A4F3F3F51}"/>
              </c:ext>
            </c:extLst>
          </c:dPt>
          <c:dPt>
            <c:idx val="15"/>
            <c:invertIfNegative val="0"/>
            <c:bubble3D val="0"/>
            <c:extLst>
              <c:ext xmlns:c16="http://schemas.microsoft.com/office/drawing/2014/chart" uri="{C3380CC4-5D6E-409C-BE32-E72D297353CC}">
                <c16:uniqueId val="{00000014-53D0-408B-B7B8-5A2A4F3F3F51}"/>
              </c:ext>
            </c:extLst>
          </c:dPt>
          <c:dPt>
            <c:idx val="16"/>
            <c:invertIfNegative val="0"/>
            <c:bubble3D val="0"/>
            <c:spPr>
              <a:solidFill>
                <a:srgbClr val="FF9900"/>
              </a:solidFill>
              <a:ln>
                <a:noFill/>
              </a:ln>
              <a:effectLst/>
            </c:spPr>
            <c:extLst>
              <c:ext xmlns:c16="http://schemas.microsoft.com/office/drawing/2014/chart" uri="{C3380CC4-5D6E-409C-BE32-E72D297353CC}">
                <c16:uniqueId val="{00000016-53D0-408B-B7B8-5A2A4F3F3F51}"/>
              </c:ext>
            </c:extLst>
          </c:dPt>
          <c:dPt>
            <c:idx val="17"/>
            <c:invertIfNegative val="0"/>
            <c:bubble3D val="0"/>
            <c:extLst>
              <c:ext xmlns:c16="http://schemas.microsoft.com/office/drawing/2014/chart" uri="{C3380CC4-5D6E-409C-BE32-E72D297353CC}">
                <c16:uniqueId val="{00000017-53D0-408B-B7B8-5A2A4F3F3F51}"/>
              </c:ext>
            </c:extLst>
          </c:dPt>
          <c:dPt>
            <c:idx val="18"/>
            <c:invertIfNegative val="0"/>
            <c:bubble3D val="0"/>
            <c:spPr>
              <a:solidFill>
                <a:srgbClr val="FF9900"/>
              </a:solidFill>
              <a:ln>
                <a:noFill/>
              </a:ln>
              <a:effectLst/>
            </c:spPr>
            <c:extLst>
              <c:ext xmlns:c16="http://schemas.microsoft.com/office/drawing/2014/chart" uri="{C3380CC4-5D6E-409C-BE32-E72D297353CC}">
                <c16:uniqueId val="{00000019-53D0-408B-B7B8-5A2A4F3F3F51}"/>
              </c:ext>
            </c:extLst>
          </c:dPt>
          <c:dPt>
            <c:idx val="19"/>
            <c:invertIfNegative val="0"/>
            <c:bubble3D val="0"/>
            <c:extLst>
              <c:ext xmlns:c16="http://schemas.microsoft.com/office/drawing/2014/chart" uri="{C3380CC4-5D6E-409C-BE32-E72D297353CC}">
                <c16:uniqueId val="{0000001A-53D0-408B-B7B8-5A2A4F3F3F51}"/>
              </c:ext>
            </c:extLst>
          </c:dPt>
          <c:dPt>
            <c:idx val="20"/>
            <c:invertIfNegative val="0"/>
            <c:bubble3D val="0"/>
            <c:spPr>
              <a:solidFill>
                <a:srgbClr val="FF9900"/>
              </a:solidFill>
              <a:ln>
                <a:noFill/>
              </a:ln>
              <a:effectLst/>
            </c:spPr>
            <c:extLst>
              <c:ext xmlns:c16="http://schemas.microsoft.com/office/drawing/2014/chart" uri="{C3380CC4-5D6E-409C-BE32-E72D297353CC}">
                <c16:uniqueId val="{0000001C-53D0-408B-B7B8-5A2A4F3F3F51}"/>
              </c:ext>
            </c:extLst>
          </c:dPt>
          <c:dPt>
            <c:idx val="21"/>
            <c:invertIfNegative val="0"/>
            <c:bubble3D val="0"/>
            <c:extLst>
              <c:ext xmlns:c16="http://schemas.microsoft.com/office/drawing/2014/chart" uri="{C3380CC4-5D6E-409C-BE32-E72D297353CC}">
                <c16:uniqueId val="{0000001D-53D0-408B-B7B8-5A2A4F3F3F51}"/>
              </c:ext>
            </c:extLst>
          </c:dPt>
          <c:dPt>
            <c:idx val="22"/>
            <c:invertIfNegative val="0"/>
            <c:bubble3D val="0"/>
            <c:spPr>
              <a:solidFill>
                <a:srgbClr val="FF9900"/>
              </a:solidFill>
              <a:ln>
                <a:noFill/>
              </a:ln>
              <a:effectLst/>
            </c:spPr>
            <c:extLst>
              <c:ext xmlns:c16="http://schemas.microsoft.com/office/drawing/2014/chart" uri="{C3380CC4-5D6E-409C-BE32-E72D297353CC}">
                <c16:uniqueId val="{0000001F-53D0-408B-B7B8-5A2A4F3F3F51}"/>
              </c:ext>
            </c:extLst>
          </c:dPt>
          <c:dPt>
            <c:idx val="23"/>
            <c:invertIfNegative val="0"/>
            <c:bubble3D val="0"/>
            <c:extLst>
              <c:ext xmlns:c16="http://schemas.microsoft.com/office/drawing/2014/chart" uri="{C3380CC4-5D6E-409C-BE32-E72D297353CC}">
                <c16:uniqueId val="{00000020-53D0-408B-B7B8-5A2A4F3F3F51}"/>
              </c:ext>
            </c:extLst>
          </c:dPt>
          <c:dPt>
            <c:idx val="24"/>
            <c:invertIfNegative val="0"/>
            <c:bubble3D val="0"/>
            <c:spPr>
              <a:solidFill>
                <a:srgbClr val="FF9900"/>
              </a:solidFill>
              <a:ln>
                <a:noFill/>
              </a:ln>
              <a:effectLst/>
            </c:spPr>
            <c:extLst>
              <c:ext xmlns:c16="http://schemas.microsoft.com/office/drawing/2014/chart" uri="{C3380CC4-5D6E-409C-BE32-E72D297353CC}">
                <c16:uniqueId val="{00000022-53D0-408B-B7B8-5A2A4F3F3F51}"/>
              </c:ext>
            </c:extLst>
          </c:dPt>
          <c:dPt>
            <c:idx val="25"/>
            <c:invertIfNegative val="0"/>
            <c:bubble3D val="0"/>
            <c:extLst>
              <c:ext xmlns:c16="http://schemas.microsoft.com/office/drawing/2014/chart" uri="{C3380CC4-5D6E-409C-BE32-E72D297353CC}">
                <c16:uniqueId val="{00000023-53D0-408B-B7B8-5A2A4F3F3F51}"/>
              </c:ext>
            </c:extLst>
          </c:dPt>
          <c:dPt>
            <c:idx val="26"/>
            <c:invertIfNegative val="0"/>
            <c:bubble3D val="0"/>
            <c:spPr>
              <a:solidFill>
                <a:srgbClr val="FF9900"/>
              </a:solidFill>
              <a:ln>
                <a:noFill/>
              </a:ln>
              <a:effectLst/>
            </c:spPr>
            <c:extLst>
              <c:ext xmlns:c16="http://schemas.microsoft.com/office/drawing/2014/chart" uri="{C3380CC4-5D6E-409C-BE32-E72D297353CC}">
                <c16:uniqueId val="{00000025-53D0-408B-B7B8-5A2A4F3F3F51}"/>
              </c:ext>
            </c:extLst>
          </c:dPt>
          <c:dPt>
            <c:idx val="27"/>
            <c:invertIfNegative val="0"/>
            <c:bubble3D val="0"/>
            <c:extLst>
              <c:ext xmlns:c16="http://schemas.microsoft.com/office/drawing/2014/chart" uri="{C3380CC4-5D6E-409C-BE32-E72D297353CC}">
                <c16:uniqueId val="{00000026-53D0-408B-B7B8-5A2A4F3F3F51}"/>
              </c:ext>
            </c:extLst>
          </c:dPt>
          <c:dPt>
            <c:idx val="28"/>
            <c:invertIfNegative val="0"/>
            <c:bubble3D val="0"/>
            <c:spPr>
              <a:solidFill>
                <a:srgbClr val="FF9900"/>
              </a:solidFill>
              <a:ln>
                <a:noFill/>
              </a:ln>
              <a:effectLst/>
            </c:spPr>
            <c:extLst>
              <c:ext xmlns:c16="http://schemas.microsoft.com/office/drawing/2014/chart" uri="{C3380CC4-5D6E-409C-BE32-E72D297353CC}">
                <c16:uniqueId val="{00000028-53D0-408B-B7B8-5A2A4F3F3F51}"/>
              </c:ext>
            </c:extLst>
          </c:dPt>
          <c:dPt>
            <c:idx val="29"/>
            <c:invertIfNegative val="0"/>
            <c:bubble3D val="0"/>
            <c:extLst>
              <c:ext xmlns:c16="http://schemas.microsoft.com/office/drawing/2014/chart" uri="{C3380CC4-5D6E-409C-BE32-E72D297353CC}">
                <c16:uniqueId val="{00000029-53D0-408B-B7B8-5A2A4F3F3F51}"/>
              </c:ext>
            </c:extLst>
          </c:dPt>
          <c:dPt>
            <c:idx val="30"/>
            <c:invertIfNegative val="0"/>
            <c:bubble3D val="0"/>
            <c:spPr>
              <a:solidFill>
                <a:srgbClr val="FF9900"/>
              </a:solidFill>
              <a:ln>
                <a:noFill/>
              </a:ln>
              <a:effectLst/>
            </c:spPr>
            <c:extLst>
              <c:ext xmlns:c16="http://schemas.microsoft.com/office/drawing/2014/chart" uri="{C3380CC4-5D6E-409C-BE32-E72D297353CC}">
                <c16:uniqueId val="{0000002B-53D0-408B-B7B8-5A2A4F3F3F51}"/>
              </c:ext>
            </c:extLst>
          </c:dPt>
          <c:dPt>
            <c:idx val="31"/>
            <c:invertIfNegative val="0"/>
            <c:bubble3D val="0"/>
            <c:extLst>
              <c:ext xmlns:c16="http://schemas.microsoft.com/office/drawing/2014/chart" uri="{C3380CC4-5D6E-409C-BE32-E72D297353CC}">
                <c16:uniqueId val="{0000002C-53D0-408B-B7B8-5A2A4F3F3F51}"/>
              </c:ext>
            </c:extLst>
          </c:dPt>
          <c:dPt>
            <c:idx val="32"/>
            <c:invertIfNegative val="0"/>
            <c:bubble3D val="0"/>
            <c:extLst>
              <c:ext xmlns:c16="http://schemas.microsoft.com/office/drawing/2014/chart" uri="{C3380CC4-5D6E-409C-BE32-E72D297353CC}">
                <c16:uniqueId val="{0000002D-53D0-408B-B7B8-5A2A4F3F3F51}"/>
              </c:ext>
            </c:extLst>
          </c:dPt>
          <c:dPt>
            <c:idx val="33"/>
            <c:invertIfNegative val="0"/>
            <c:bubble3D val="0"/>
            <c:spPr>
              <a:solidFill>
                <a:srgbClr val="C00000"/>
              </a:solidFill>
              <a:ln>
                <a:noFill/>
              </a:ln>
              <a:effectLst/>
            </c:spPr>
            <c:extLst>
              <c:ext xmlns:c16="http://schemas.microsoft.com/office/drawing/2014/chart" uri="{C3380CC4-5D6E-409C-BE32-E72D297353CC}">
                <c16:uniqueId val="{0000002F-53D0-408B-B7B8-5A2A4F3F3F51}"/>
              </c:ext>
            </c:extLst>
          </c:dPt>
          <c:dPt>
            <c:idx val="34"/>
            <c:invertIfNegative val="0"/>
            <c:bubble3D val="0"/>
            <c:extLst>
              <c:ext xmlns:c16="http://schemas.microsoft.com/office/drawing/2014/chart" uri="{C3380CC4-5D6E-409C-BE32-E72D297353CC}">
                <c16:uniqueId val="{00000030-53D0-408B-B7B8-5A2A4F3F3F51}"/>
              </c:ext>
            </c:extLst>
          </c:dPt>
          <c:dPt>
            <c:idx val="35"/>
            <c:invertIfNegative val="0"/>
            <c:bubble3D val="0"/>
            <c:spPr>
              <a:solidFill>
                <a:srgbClr val="C00000"/>
              </a:solidFill>
              <a:ln>
                <a:noFill/>
              </a:ln>
              <a:effectLst/>
            </c:spPr>
            <c:extLst>
              <c:ext xmlns:c16="http://schemas.microsoft.com/office/drawing/2014/chart" uri="{C3380CC4-5D6E-409C-BE32-E72D297353CC}">
                <c16:uniqueId val="{00000032-53D0-408B-B7B8-5A2A4F3F3F51}"/>
              </c:ext>
            </c:extLst>
          </c:dPt>
          <c:dLbls>
            <c:dLbl>
              <c:idx val="5"/>
              <c:spPr>
                <a:noFill/>
                <a:ln>
                  <a:noFill/>
                </a:ln>
                <a:effectLst/>
              </c:spPr>
              <c:txPr>
                <a:bodyPr rot="-5400000" spcFirstLastPara="1" vertOverflow="ellipsis" wrap="square" lIns="38100" tIns="19050" rIns="38100" bIns="19050" anchor="ctr" anchorCtr="1">
                  <a:noAutofit/>
                </a:bodyPr>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3D0-408B-B7B8-5A2A4F3F3F51}"/>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 PÉR TEC. Y NO TÉC. 2 '!$B$38:$B$73</c:f>
              <c:strCache>
                <c:ptCount val="35"/>
                <c:pt idx="0">
                  <c:v>Peninsular</c:v>
                </c:pt>
                <c:pt idx="2">
                  <c:v>Sureste</c:v>
                </c:pt>
                <c:pt idx="4">
                  <c:v>Noroeste</c:v>
                </c:pt>
                <c:pt idx="6">
                  <c:v>Centro Occidente</c:v>
                </c:pt>
                <c:pt idx="8">
                  <c:v>Oriente</c:v>
                </c:pt>
                <c:pt idx="10">
                  <c:v>Golfo Norte</c:v>
                </c:pt>
                <c:pt idx="12">
                  <c:v>Jalisco</c:v>
                </c:pt>
                <c:pt idx="15">
                  <c:v>Valle de México Centro</c:v>
                </c:pt>
                <c:pt idx="17">
                  <c:v>Nacional</c:v>
                </c:pt>
                <c:pt idx="19">
                  <c:v>Bajío</c:v>
                </c:pt>
                <c:pt idx="21">
                  <c:v>Baja California</c:v>
                </c:pt>
                <c:pt idx="23">
                  <c:v>Centro Oriente</c:v>
                </c:pt>
                <c:pt idx="25">
                  <c:v>Centro Sur</c:v>
                </c:pt>
                <c:pt idx="27">
                  <c:v>Valle de México Norte</c:v>
                </c:pt>
                <c:pt idx="29">
                  <c:v>Valle de México Sur</c:v>
                </c:pt>
                <c:pt idx="32">
                  <c:v>Golfo Centro</c:v>
                </c:pt>
                <c:pt idx="34">
                  <c:v>Norte</c:v>
                </c:pt>
              </c:strCache>
            </c:strRef>
          </c:cat>
          <c:val>
            <c:numRef>
              <c:f>'GRÁF. PÉR TEC. Y NO TÉC. 2 '!$C$38:$C$73</c:f>
              <c:numCache>
                <c:formatCode>0.00%</c:formatCode>
                <c:ptCount val="36"/>
                <c:pt idx="0">
                  <c:v>6.6600000000000006E-2</c:v>
                </c:pt>
                <c:pt idx="1">
                  <c:v>6.6199999999999995E-2</c:v>
                </c:pt>
                <c:pt idx="2">
                  <c:v>0.1026</c:v>
                </c:pt>
                <c:pt idx="3">
                  <c:v>0.1024</c:v>
                </c:pt>
                <c:pt idx="4">
                  <c:v>5.0700000000000002E-2</c:v>
                </c:pt>
                <c:pt idx="5">
                  <c:v>5.0700000000000002E-2</c:v>
                </c:pt>
                <c:pt idx="6">
                  <c:v>4.4600000000000001E-2</c:v>
                </c:pt>
                <c:pt idx="7">
                  <c:v>4.53E-2</c:v>
                </c:pt>
                <c:pt idx="8">
                  <c:v>6.54E-2</c:v>
                </c:pt>
                <c:pt idx="9">
                  <c:v>6.4899999999999999E-2</c:v>
                </c:pt>
                <c:pt idx="10">
                  <c:v>3.56E-2</c:v>
                </c:pt>
                <c:pt idx="11">
                  <c:v>3.56E-2</c:v>
                </c:pt>
                <c:pt idx="12">
                  <c:v>6.1199999999999997E-2</c:v>
                </c:pt>
                <c:pt idx="13">
                  <c:v>6.13E-2</c:v>
                </c:pt>
                <c:pt idx="15">
                  <c:v>6.0400000000000002E-2</c:v>
                </c:pt>
                <c:pt idx="16">
                  <c:v>5.9900000000000002E-2</c:v>
                </c:pt>
                <c:pt idx="17">
                  <c:v>5.4600000000000003E-2</c:v>
                </c:pt>
                <c:pt idx="18">
                  <c:v>5.4399999999999997E-2</c:v>
                </c:pt>
                <c:pt idx="19">
                  <c:v>5.4699999999999999E-2</c:v>
                </c:pt>
                <c:pt idx="20">
                  <c:v>5.4600000000000003E-2</c:v>
                </c:pt>
                <c:pt idx="21">
                  <c:v>4.2299999999999997E-2</c:v>
                </c:pt>
                <c:pt idx="22">
                  <c:v>4.2299999999999997E-2</c:v>
                </c:pt>
                <c:pt idx="23">
                  <c:v>4.3299999999999998E-2</c:v>
                </c:pt>
                <c:pt idx="24">
                  <c:v>4.3200000000000002E-2</c:v>
                </c:pt>
                <c:pt idx="25">
                  <c:v>5.6800000000000003E-2</c:v>
                </c:pt>
                <c:pt idx="26">
                  <c:v>5.7000000000000002E-2</c:v>
                </c:pt>
                <c:pt idx="27">
                  <c:v>4.6300000000000001E-2</c:v>
                </c:pt>
                <c:pt idx="28">
                  <c:v>4.6100000000000002E-2</c:v>
                </c:pt>
                <c:pt idx="29">
                  <c:v>5.33E-2</c:v>
                </c:pt>
                <c:pt idx="30">
                  <c:v>5.2699999999999997E-2</c:v>
                </c:pt>
                <c:pt idx="32">
                  <c:v>5.0200000000000002E-2</c:v>
                </c:pt>
                <c:pt idx="33">
                  <c:v>5.0099999999999999E-2</c:v>
                </c:pt>
                <c:pt idx="34">
                  <c:v>5.5800000000000002E-2</c:v>
                </c:pt>
                <c:pt idx="35">
                  <c:v>5.5599999999999997E-2</c:v>
                </c:pt>
              </c:numCache>
            </c:numRef>
          </c:val>
          <c:extLst>
            <c:ext xmlns:c16="http://schemas.microsoft.com/office/drawing/2014/chart" uri="{C3380CC4-5D6E-409C-BE32-E72D297353CC}">
              <c16:uniqueId val="{00000033-53D0-408B-B7B8-5A2A4F3F3F51}"/>
            </c:ext>
          </c:extLst>
        </c:ser>
        <c:ser>
          <c:idx val="1"/>
          <c:order val="1"/>
          <c:spPr>
            <a:solidFill>
              <a:srgbClr val="92D050"/>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35-53D0-408B-B7B8-5A2A4F3F3F51}"/>
              </c:ext>
            </c:extLst>
          </c:dPt>
          <c:dPt>
            <c:idx val="1"/>
            <c:invertIfNegative val="0"/>
            <c:bubble3D val="0"/>
            <c:extLst>
              <c:ext xmlns:c16="http://schemas.microsoft.com/office/drawing/2014/chart" uri="{C3380CC4-5D6E-409C-BE32-E72D297353CC}">
                <c16:uniqueId val="{00000036-53D0-408B-B7B8-5A2A4F3F3F51}"/>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38-53D0-408B-B7B8-5A2A4F3F3F51}"/>
              </c:ext>
            </c:extLst>
          </c:dPt>
          <c:dPt>
            <c:idx val="3"/>
            <c:invertIfNegative val="0"/>
            <c:bubble3D val="0"/>
            <c:extLst>
              <c:ext xmlns:c16="http://schemas.microsoft.com/office/drawing/2014/chart" uri="{C3380CC4-5D6E-409C-BE32-E72D297353CC}">
                <c16:uniqueId val="{00000039-53D0-408B-B7B8-5A2A4F3F3F51}"/>
              </c:ext>
            </c:extLst>
          </c:dPt>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3B-53D0-408B-B7B8-5A2A4F3F3F51}"/>
              </c:ext>
            </c:extLst>
          </c:dPt>
          <c:dPt>
            <c:idx val="5"/>
            <c:invertIfNegative val="0"/>
            <c:bubble3D val="0"/>
            <c:extLst>
              <c:ext xmlns:c16="http://schemas.microsoft.com/office/drawing/2014/chart" uri="{C3380CC4-5D6E-409C-BE32-E72D297353CC}">
                <c16:uniqueId val="{0000003C-53D0-408B-B7B8-5A2A4F3F3F51}"/>
              </c:ext>
            </c:extLst>
          </c:dPt>
          <c:dPt>
            <c:idx val="6"/>
            <c:invertIfNegative val="0"/>
            <c:bubble3D val="0"/>
            <c:spPr>
              <a:solidFill>
                <a:schemeClr val="bg1">
                  <a:lumMod val="75000"/>
                </a:schemeClr>
              </a:solidFill>
              <a:ln>
                <a:noFill/>
              </a:ln>
              <a:effectLst/>
            </c:spPr>
            <c:extLst>
              <c:ext xmlns:c16="http://schemas.microsoft.com/office/drawing/2014/chart" uri="{C3380CC4-5D6E-409C-BE32-E72D297353CC}">
                <c16:uniqueId val="{0000003E-53D0-408B-B7B8-5A2A4F3F3F51}"/>
              </c:ext>
            </c:extLst>
          </c:dPt>
          <c:dPt>
            <c:idx val="7"/>
            <c:invertIfNegative val="0"/>
            <c:bubble3D val="0"/>
            <c:extLst>
              <c:ext xmlns:c16="http://schemas.microsoft.com/office/drawing/2014/chart" uri="{C3380CC4-5D6E-409C-BE32-E72D297353CC}">
                <c16:uniqueId val="{0000003F-53D0-408B-B7B8-5A2A4F3F3F51}"/>
              </c:ext>
            </c:extLst>
          </c:dPt>
          <c:dPt>
            <c:idx val="8"/>
            <c:invertIfNegative val="0"/>
            <c:bubble3D val="0"/>
            <c:spPr>
              <a:solidFill>
                <a:schemeClr val="bg1">
                  <a:lumMod val="75000"/>
                </a:schemeClr>
              </a:solidFill>
              <a:ln>
                <a:noFill/>
              </a:ln>
              <a:effectLst/>
            </c:spPr>
            <c:extLst>
              <c:ext xmlns:c16="http://schemas.microsoft.com/office/drawing/2014/chart" uri="{C3380CC4-5D6E-409C-BE32-E72D297353CC}">
                <c16:uniqueId val="{00000041-53D0-408B-B7B8-5A2A4F3F3F51}"/>
              </c:ext>
            </c:extLst>
          </c:dPt>
          <c:dPt>
            <c:idx val="9"/>
            <c:invertIfNegative val="0"/>
            <c:bubble3D val="0"/>
            <c:extLst>
              <c:ext xmlns:c16="http://schemas.microsoft.com/office/drawing/2014/chart" uri="{C3380CC4-5D6E-409C-BE32-E72D297353CC}">
                <c16:uniqueId val="{00000042-53D0-408B-B7B8-5A2A4F3F3F51}"/>
              </c:ext>
            </c:extLst>
          </c:dPt>
          <c:dPt>
            <c:idx val="10"/>
            <c:invertIfNegative val="0"/>
            <c:bubble3D val="0"/>
            <c:spPr>
              <a:solidFill>
                <a:schemeClr val="bg1">
                  <a:lumMod val="75000"/>
                </a:schemeClr>
              </a:solidFill>
              <a:ln>
                <a:noFill/>
              </a:ln>
              <a:effectLst/>
            </c:spPr>
            <c:extLst>
              <c:ext xmlns:c16="http://schemas.microsoft.com/office/drawing/2014/chart" uri="{C3380CC4-5D6E-409C-BE32-E72D297353CC}">
                <c16:uniqueId val="{00000044-53D0-408B-B7B8-5A2A4F3F3F51}"/>
              </c:ext>
            </c:extLst>
          </c:dPt>
          <c:dPt>
            <c:idx val="11"/>
            <c:invertIfNegative val="0"/>
            <c:bubble3D val="0"/>
            <c:extLst>
              <c:ext xmlns:c16="http://schemas.microsoft.com/office/drawing/2014/chart" uri="{C3380CC4-5D6E-409C-BE32-E72D297353CC}">
                <c16:uniqueId val="{00000045-53D0-408B-B7B8-5A2A4F3F3F51}"/>
              </c:ext>
            </c:extLst>
          </c:dPt>
          <c:dPt>
            <c:idx val="12"/>
            <c:invertIfNegative val="0"/>
            <c:bubble3D val="0"/>
            <c:spPr>
              <a:solidFill>
                <a:schemeClr val="bg1">
                  <a:lumMod val="75000"/>
                </a:schemeClr>
              </a:solidFill>
              <a:ln>
                <a:noFill/>
              </a:ln>
              <a:effectLst/>
            </c:spPr>
            <c:extLst>
              <c:ext xmlns:c16="http://schemas.microsoft.com/office/drawing/2014/chart" uri="{C3380CC4-5D6E-409C-BE32-E72D297353CC}">
                <c16:uniqueId val="{00000047-53D0-408B-B7B8-5A2A4F3F3F51}"/>
              </c:ext>
            </c:extLst>
          </c:dPt>
          <c:dPt>
            <c:idx val="13"/>
            <c:invertIfNegative val="0"/>
            <c:bubble3D val="0"/>
            <c:extLst>
              <c:ext xmlns:c16="http://schemas.microsoft.com/office/drawing/2014/chart" uri="{C3380CC4-5D6E-409C-BE32-E72D297353CC}">
                <c16:uniqueId val="{00000048-53D0-408B-B7B8-5A2A4F3F3F51}"/>
              </c:ext>
            </c:extLst>
          </c:dPt>
          <c:dPt>
            <c:idx val="14"/>
            <c:invertIfNegative val="0"/>
            <c:bubble3D val="0"/>
            <c:spPr>
              <a:solidFill>
                <a:srgbClr val="FFC000"/>
              </a:solidFill>
              <a:ln>
                <a:noFill/>
              </a:ln>
              <a:effectLst/>
            </c:spPr>
            <c:extLst>
              <c:ext xmlns:c16="http://schemas.microsoft.com/office/drawing/2014/chart" uri="{C3380CC4-5D6E-409C-BE32-E72D297353CC}">
                <c16:uniqueId val="{0000004A-53D0-408B-B7B8-5A2A4F3F3F51}"/>
              </c:ext>
            </c:extLst>
          </c:dPt>
          <c:dPt>
            <c:idx val="15"/>
            <c:invertIfNegative val="0"/>
            <c:bubble3D val="0"/>
            <c:spPr>
              <a:solidFill>
                <a:schemeClr val="bg1">
                  <a:lumMod val="75000"/>
                </a:schemeClr>
              </a:solidFill>
              <a:ln>
                <a:noFill/>
              </a:ln>
              <a:effectLst/>
            </c:spPr>
            <c:extLst>
              <c:ext xmlns:c16="http://schemas.microsoft.com/office/drawing/2014/chart" uri="{C3380CC4-5D6E-409C-BE32-E72D297353CC}">
                <c16:uniqueId val="{0000004C-53D0-408B-B7B8-5A2A4F3F3F51}"/>
              </c:ext>
            </c:extLst>
          </c:dPt>
          <c:dPt>
            <c:idx val="16"/>
            <c:invertIfNegative val="0"/>
            <c:bubble3D val="0"/>
            <c:spPr>
              <a:solidFill>
                <a:srgbClr val="FFC000"/>
              </a:solidFill>
              <a:ln>
                <a:noFill/>
              </a:ln>
              <a:effectLst/>
            </c:spPr>
            <c:extLst>
              <c:ext xmlns:c16="http://schemas.microsoft.com/office/drawing/2014/chart" uri="{C3380CC4-5D6E-409C-BE32-E72D297353CC}">
                <c16:uniqueId val="{0000004E-53D0-408B-B7B8-5A2A4F3F3F51}"/>
              </c:ext>
            </c:extLst>
          </c:dPt>
          <c:dPt>
            <c:idx val="17"/>
            <c:invertIfNegative val="0"/>
            <c:bubble3D val="0"/>
            <c:spPr>
              <a:solidFill>
                <a:schemeClr val="bg1">
                  <a:lumMod val="75000"/>
                </a:schemeClr>
              </a:solidFill>
              <a:ln>
                <a:noFill/>
              </a:ln>
              <a:effectLst/>
            </c:spPr>
            <c:extLst>
              <c:ext xmlns:c16="http://schemas.microsoft.com/office/drawing/2014/chart" uri="{C3380CC4-5D6E-409C-BE32-E72D297353CC}">
                <c16:uniqueId val="{00000050-53D0-408B-B7B8-5A2A4F3F3F51}"/>
              </c:ext>
            </c:extLst>
          </c:dPt>
          <c:dPt>
            <c:idx val="18"/>
            <c:invertIfNegative val="0"/>
            <c:bubble3D val="0"/>
            <c:spPr>
              <a:solidFill>
                <a:srgbClr val="FFC000"/>
              </a:solidFill>
              <a:ln>
                <a:noFill/>
              </a:ln>
              <a:effectLst/>
            </c:spPr>
            <c:extLst>
              <c:ext xmlns:c16="http://schemas.microsoft.com/office/drawing/2014/chart" uri="{C3380CC4-5D6E-409C-BE32-E72D297353CC}">
                <c16:uniqueId val="{00000052-53D0-408B-B7B8-5A2A4F3F3F51}"/>
              </c:ext>
            </c:extLst>
          </c:dPt>
          <c:dPt>
            <c:idx val="19"/>
            <c:invertIfNegative val="0"/>
            <c:bubble3D val="0"/>
            <c:spPr>
              <a:solidFill>
                <a:schemeClr val="bg1">
                  <a:lumMod val="75000"/>
                </a:schemeClr>
              </a:solidFill>
              <a:ln>
                <a:noFill/>
              </a:ln>
              <a:effectLst/>
            </c:spPr>
            <c:extLst>
              <c:ext xmlns:c16="http://schemas.microsoft.com/office/drawing/2014/chart" uri="{C3380CC4-5D6E-409C-BE32-E72D297353CC}">
                <c16:uniqueId val="{00000054-53D0-408B-B7B8-5A2A4F3F3F51}"/>
              </c:ext>
            </c:extLst>
          </c:dPt>
          <c:dPt>
            <c:idx val="20"/>
            <c:invertIfNegative val="0"/>
            <c:bubble3D val="0"/>
            <c:spPr>
              <a:solidFill>
                <a:srgbClr val="FFC000"/>
              </a:solidFill>
              <a:ln>
                <a:noFill/>
              </a:ln>
              <a:effectLst/>
            </c:spPr>
            <c:extLst>
              <c:ext xmlns:c16="http://schemas.microsoft.com/office/drawing/2014/chart" uri="{C3380CC4-5D6E-409C-BE32-E72D297353CC}">
                <c16:uniqueId val="{00000056-53D0-408B-B7B8-5A2A4F3F3F51}"/>
              </c:ext>
            </c:extLst>
          </c:dPt>
          <c:dPt>
            <c:idx val="21"/>
            <c:invertIfNegative val="0"/>
            <c:bubble3D val="0"/>
            <c:spPr>
              <a:solidFill>
                <a:schemeClr val="bg1">
                  <a:lumMod val="65000"/>
                </a:schemeClr>
              </a:solidFill>
              <a:ln>
                <a:noFill/>
              </a:ln>
              <a:effectLst/>
            </c:spPr>
            <c:extLst>
              <c:ext xmlns:c16="http://schemas.microsoft.com/office/drawing/2014/chart" uri="{C3380CC4-5D6E-409C-BE32-E72D297353CC}">
                <c16:uniqueId val="{00000058-53D0-408B-B7B8-5A2A4F3F3F51}"/>
              </c:ext>
            </c:extLst>
          </c:dPt>
          <c:dPt>
            <c:idx val="22"/>
            <c:invertIfNegative val="0"/>
            <c:bubble3D val="0"/>
            <c:spPr>
              <a:solidFill>
                <a:srgbClr val="FFC000"/>
              </a:solidFill>
              <a:ln>
                <a:noFill/>
              </a:ln>
              <a:effectLst/>
            </c:spPr>
            <c:extLst>
              <c:ext xmlns:c16="http://schemas.microsoft.com/office/drawing/2014/chart" uri="{C3380CC4-5D6E-409C-BE32-E72D297353CC}">
                <c16:uniqueId val="{0000005A-53D0-408B-B7B8-5A2A4F3F3F51}"/>
              </c:ext>
            </c:extLst>
          </c:dPt>
          <c:dPt>
            <c:idx val="23"/>
            <c:invertIfNegative val="0"/>
            <c:bubble3D val="0"/>
            <c:spPr>
              <a:solidFill>
                <a:schemeClr val="bg1">
                  <a:lumMod val="75000"/>
                </a:schemeClr>
              </a:solidFill>
              <a:ln>
                <a:noFill/>
              </a:ln>
              <a:effectLst/>
            </c:spPr>
            <c:extLst>
              <c:ext xmlns:c16="http://schemas.microsoft.com/office/drawing/2014/chart" uri="{C3380CC4-5D6E-409C-BE32-E72D297353CC}">
                <c16:uniqueId val="{0000005C-53D0-408B-B7B8-5A2A4F3F3F51}"/>
              </c:ext>
            </c:extLst>
          </c:dPt>
          <c:dPt>
            <c:idx val="24"/>
            <c:invertIfNegative val="0"/>
            <c:bubble3D val="0"/>
            <c:spPr>
              <a:solidFill>
                <a:srgbClr val="FFC000"/>
              </a:solidFill>
              <a:ln>
                <a:noFill/>
              </a:ln>
              <a:effectLst/>
            </c:spPr>
            <c:extLst>
              <c:ext xmlns:c16="http://schemas.microsoft.com/office/drawing/2014/chart" uri="{C3380CC4-5D6E-409C-BE32-E72D297353CC}">
                <c16:uniqueId val="{0000005E-53D0-408B-B7B8-5A2A4F3F3F51}"/>
              </c:ext>
            </c:extLst>
          </c:dPt>
          <c:dPt>
            <c:idx val="25"/>
            <c:invertIfNegative val="0"/>
            <c:bubble3D val="0"/>
            <c:spPr>
              <a:solidFill>
                <a:schemeClr val="bg1">
                  <a:lumMod val="75000"/>
                </a:schemeClr>
              </a:solidFill>
              <a:ln>
                <a:noFill/>
              </a:ln>
              <a:effectLst/>
            </c:spPr>
            <c:extLst>
              <c:ext xmlns:c16="http://schemas.microsoft.com/office/drawing/2014/chart" uri="{C3380CC4-5D6E-409C-BE32-E72D297353CC}">
                <c16:uniqueId val="{00000060-53D0-408B-B7B8-5A2A4F3F3F51}"/>
              </c:ext>
            </c:extLst>
          </c:dPt>
          <c:dPt>
            <c:idx val="26"/>
            <c:invertIfNegative val="0"/>
            <c:bubble3D val="0"/>
            <c:spPr>
              <a:solidFill>
                <a:srgbClr val="FFC000"/>
              </a:solidFill>
              <a:ln>
                <a:noFill/>
              </a:ln>
              <a:effectLst/>
            </c:spPr>
            <c:extLst>
              <c:ext xmlns:c16="http://schemas.microsoft.com/office/drawing/2014/chart" uri="{C3380CC4-5D6E-409C-BE32-E72D297353CC}">
                <c16:uniqueId val="{00000062-53D0-408B-B7B8-5A2A4F3F3F51}"/>
              </c:ext>
            </c:extLst>
          </c:dPt>
          <c:dPt>
            <c:idx val="27"/>
            <c:invertIfNegative val="0"/>
            <c:bubble3D val="0"/>
            <c:spPr>
              <a:solidFill>
                <a:schemeClr val="bg1">
                  <a:lumMod val="75000"/>
                </a:schemeClr>
              </a:solidFill>
              <a:ln>
                <a:noFill/>
              </a:ln>
              <a:effectLst/>
            </c:spPr>
            <c:extLst>
              <c:ext xmlns:c16="http://schemas.microsoft.com/office/drawing/2014/chart" uri="{C3380CC4-5D6E-409C-BE32-E72D297353CC}">
                <c16:uniqueId val="{00000064-53D0-408B-B7B8-5A2A4F3F3F51}"/>
              </c:ext>
            </c:extLst>
          </c:dPt>
          <c:dPt>
            <c:idx val="28"/>
            <c:invertIfNegative val="0"/>
            <c:bubble3D val="0"/>
            <c:spPr>
              <a:solidFill>
                <a:srgbClr val="FFC000"/>
              </a:solidFill>
              <a:ln>
                <a:noFill/>
              </a:ln>
              <a:effectLst/>
            </c:spPr>
            <c:extLst>
              <c:ext xmlns:c16="http://schemas.microsoft.com/office/drawing/2014/chart" uri="{C3380CC4-5D6E-409C-BE32-E72D297353CC}">
                <c16:uniqueId val="{00000066-53D0-408B-B7B8-5A2A4F3F3F51}"/>
              </c:ext>
            </c:extLst>
          </c:dPt>
          <c:dPt>
            <c:idx val="29"/>
            <c:invertIfNegative val="0"/>
            <c:bubble3D val="0"/>
            <c:spPr>
              <a:solidFill>
                <a:schemeClr val="bg1">
                  <a:lumMod val="75000"/>
                </a:schemeClr>
              </a:solidFill>
              <a:ln>
                <a:noFill/>
              </a:ln>
              <a:effectLst/>
            </c:spPr>
            <c:extLst>
              <c:ext xmlns:c16="http://schemas.microsoft.com/office/drawing/2014/chart" uri="{C3380CC4-5D6E-409C-BE32-E72D297353CC}">
                <c16:uniqueId val="{00000068-53D0-408B-B7B8-5A2A4F3F3F51}"/>
              </c:ext>
            </c:extLst>
          </c:dPt>
          <c:dPt>
            <c:idx val="30"/>
            <c:invertIfNegative val="0"/>
            <c:bubble3D val="0"/>
            <c:spPr>
              <a:solidFill>
                <a:srgbClr val="FFC000"/>
              </a:solidFill>
              <a:ln>
                <a:noFill/>
              </a:ln>
              <a:effectLst/>
            </c:spPr>
            <c:extLst>
              <c:ext xmlns:c16="http://schemas.microsoft.com/office/drawing/2014/chart" uri="{C3380CC4-5D6E-409C-BE32-E72D297353CC}">
                <c16:uniqueId val="{0000006A-53D0-408B-B7B8-5A2A4F3F3F51}"/>
              </c:ext>
            </c:extLst>
          </c:dPt>
          <c:dPt>
            <c:idx val="31"/>
            <c:invertIfNegative val="0"/>
            <c:bubble3D val="0"/>
            <c:spPr>
              <a:solidFill>
                <a:schemeClr val="bg1">
                  <a:lumMod val="75000"/>
                </a:schemeClr>
              </a:solidFill>
              <a:ln>
                <a:noFill/>
              </a:ln>
              <a:effectLst/>
            </c:spPr>
            <c:extLst>
              <c:ext xmlns:c16="http://schemas.microsoft.com/office/drawing/2014/chart" uri="{C3380CC4-5D6E-409C-BE32-E72D297353CC}">
                <c16:uniqueId val="{0000006C-53D0-408B-B7B8-5A2A4F3F3F51}"/>
              </c:ext>
            </c:extLst>
          </c:dPt>
          <c:dPt>
            <c:idx val="32"/>
            <c:invertIfNegative val="0"/>
            <c:bubble3D val="0"/>
            <c:spPr>
              <a:solidFill>
                <a:schemeClr val="bg1">
                  <a:lumMod val="75000"/>
                </a:schemeClr>
              </a:solidFill>
              <a:ln>
                <a:noFill/>
              </a:ln>
              <a:effectLst/>
            </c:spPr>
            <c:extLst>
              <c:ext xmlns:c16="http://schemas.microsoft.com/office/drawing/2014/chart" uri="{C3380CC4-5D6E-409C-BE32-E72D297353CC}">
                <c16:uniqueId val="{0000006E-53D0-408B-B7B8-5A2A4F3F3F51}"/>
              </c:ext>
            </c:extLst>
          </c:dPt>
          <c:dPt>
            <c:idx val="33"/>
            <c:invertIfNegative val="0"/>
            <c:bubble3D val="0"/>
            <c:spPr>
              <a:solidFill>
                <a:schemeClr val="bg1">
                  <a:lumMod val="75000"/>
                </a:schemeClr>
              </a:solidFill>
              <a:ln>
                <a:noFill/>
              </a:ln>
              <a:effectLst/>
            </c:spPr>
            <c:extLst>
              <c:ext xmlns:c16="http://schemas.microsoft.com/office/drawing/2014/chart" uri="{C3380CC4-5D6E-409C-BE32-E72D297353CC}">
                <c16:uniqueId val="{00000070-53D0-408B-B7B8-5A2A4F3F3F51}"/>
              </c:ext>
            </c:extLst>
          </c:dPt>
          <c:dPt>
            <c:idx val="34"/>
            <c:invertIfNegative val="0"/>
            <c:bubble3D val="0"/>
            <c:spPr>
              <a:solidFill>
                <a:schemeClr val="bg1">
                  <a:lumMod val="75000"/>
                </a:schemeClr>
              </a:solidFill>
              <a:ln>
                <a:noFill/>
              </a:ln>
              <a:effectLst/>
            </c:spPr>
            <c:extLst>
              <c:ext xmlns:c16="http://schemas.microsoft.com/office/drawing/2014/chart" uri="{C3380CC4-5D6E-409C-BE32-E72D297353CC}">
                <c16:uniqueId val="{00000072-53D0-408B-B7B8-5A2A4F3F3F51}"/>
              </c:ext>
            </c:extLst>
          </c:dPt>
          <c:dPt>
            <c:idx val="35"/>
            <c:invertIfNegative val="0"/>
            <c:bubble3D val="0"/>
            <c:spPr>
              <a:solidFill>
                <a:srgbClr val="FF0000"/>
              </a:solidFill>
              <a:ln>
                <a:noFill/>
              </a:ln>
              <a:effectLst/>
            </c:spPr>
            <c:extLst>
              <c:ext xmlns:c16="http://schemas.microsoft.com/office/drawing/2014/chart" uri="{C3380CC4-5D6E-409C-BE32-E72D297353CC}">
                <c16:uniqueId val="{00000074-53D0-408B-B7B8-5A2A4F3F3F51}"/>
              </c:ext>
            </c:extLst>
          </c:dPt>
          <c:dLbls>
            <c:dLbl>
              <c:idx val="3"/>
              <c:tx>
                <c:rich>
                  <a:bodyPr/>
                  <a:lstStyle/>
                  <a:p>
                    <a:fld id="{E55CB708-B0D7-4CFD-BCE4-40BC3DE69B29}" type="VALUE">
                      <a:rPr lang="en-US" baseline="0">
                        <a:solidFill>
                          <a:sysClr val="windowText" lastClr="000000"/>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9-53D0-408B-B7B8-5A2A4F3F3F51}"/>
                </c:ext>
              </c:extLst>
            </c:dLbl>
            <c:dLbl>
              <c:idx val="5"/>
              <c:spPr>
                <a:noFill/>
                <a:ln>
                  <a:noFill/>
                </a:ln>
                <a:effectLst/>
              </c:spPr>
              <c:txPr>
                <a:bodyPr rot="-5400000" spcFirstLastPara="1" vertOverflow="ellipsis" wrap="square" lIns="38100" tIns="19050" rIns="38100" bIns="19050" anchor="ctr" anchorCtr="1">
                  <a:no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C-53D0-408B-B7B8-5A2A4F3F3F51}"/>
                </c:ext>
              </c:extLst>
            </c:dLbl>
            <c:dLbl>
              <c:idx val="8"/>
              <c:spPr>
                <a:solidFill>
                  <a:schemeClr val="bg1">
                    <a:lumMod val="75000"/>
                  </a:schemeClr>
                </a:solid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dLblPos val="inEnd"/>
              <c:showLegendKey val="0"/>
              <c:showVal val="1"/>
              <c:showCatName val="0"/>
              <c:showSerName val="0"/>
              <c:showPercent val="0"/>
              <c:showBubbleSize val="0"/>
              <c:extLst>
                <c:ext xmlns:c16="http://schemas.microsoft.com/office/drawing/2014/chart" uri="{C3380CC4-5D6E-409C-BE32-E72D297353CC}">
                  <c16:uniqueId val="{00000041-53D0-408B-B7B8-5A2A4F3F3F51}"/>
                </c:ext>
              </c:extLst>
            </c:dLbl>
            <c:dLbl>
              <c:idx val="13"/>
              <c:tx>
                <c:rich>
                  <a:bodyPr/>
                  <a:lstStyle/>
                  <a:p>
                    <a:fld id="{E2610A17-12F8-4039-9266-B8CCD5EF5603}" type="VALUE">
                      <a:rPr lang="en-US">
                        <a:solidFill>
                          <a:schemeClr val="bg1"/>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48-53D0-408B-B7B8-5A2A4F3F3F51}"/>
                </c:ext>
              </c:extLst>
            </c:dLbl>
            <c:dLbl>
              <c:idx val="15"/>
              <c:tx>
                <c:rich>
                  <a:bodyPr/>
                  <a:lstStyle/>
                  <a:p>
                    <a:fld id="{C8A491E6-1AE4-4D36-811D-73D596740BA0}" type="VALUE">
                      <a:rPr lang="en-US">
                        <a:solidFill>
                          <a:sysClr val="windowText" lastClr="000000"/>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4C-53D0-408B-B7B8-5A2A4F3F3F51}"/>
                </c:ext>
              </c:extLst>
            </c:dLbl>
            <c:dLbl>
              <c:idx val="17"/>
              <c:tx>
                <c:rich>
                  <a:bodyPr rot="-5400000" spcFirstLastPara="1" vertOverflow="ellipsis" wrap="square" lIns="38100" tIns="19050" rIns="38100" bIns="19050" anchor="ctr" anchorCtr="1">
                    <a:no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fld id="{A1BB704A-B989-45F9-AED0-77033C96AC37}" type="VALUE">
                      <a:rPr lang="en-US">
                        <a:solidFill>
                          <a:sysClr val="windowText" lastClr="000000"/>
                        </a:solidFill>
                      </a:rPr>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t>[VALOR]</a:t>
                    </a:fld>
                    <a:endParaRPr lang="es-MX"/>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50-53D0-408B-B7B8-5A2A4F3F3F51}"/>
                </c:ext>
              </c:extLst>
            </c:dLbl>
            <c:dLbl>
              <c:idx val="19"/>
              <c:tx>
                <c:rich>
                  <a:bodyPr/>
                  <a:lstStyle/>
                  <a:p>
                    <a:fld id="{65D9C005-2028-4D24-A023-B6AB0903CE9E}" type="VALUE">
                      <a:rPr lang="en-US">
                        <a:solidFill>
                          <a:sysClr val="windowText" lastClr="000000"/>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54-53D0-408B-B7B8-5A2A4F3F3F51}"/>
                </c:ext>
              </c:extLst>
            </c:dLbl>
            <c:dLbl>
              <c:idx val="21"/>
              <c:tx>
                <c:rich>
                  <a:bodyPr rot="-5400000" spcFirstLastPara="1" vertOverflow="ellipsis" wrap="square" lIns="38100" tIns="19050" rIns="38100" bIns="19050" anchor="ctr" anchorCtr="1">
                    <a:no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fld id="{07E629E0-9064-41C9-BC68-E0638963CB8E}" type="VALUE">
                      <a:rPr lang="en-US">
                        <a:solidFill>
                          <a:sysClr val="windowText" lastClr="000000"/>
                        </a:solidFill>
                      </a:rPr>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t>[VALOR]</a:t>
                    </a:fld>
                    <a:endParaRPr lang="es-MX"/>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58-53D0-408B-B7B8-5A2A4F3F3F51}"/>
                </c:ext>
              </c:extLst>
            </c:dLbl>
            <c:dLbl>
              <c:idx val="23"/>
              <c:tx>
                <c:rich>
                  <a:bodyPr/>
                  <a:lstStyle/>
                  <a:p>
                    <a:fld id="{48D26893-E598-4ECB-96E1-14AD4F1D08D7}" type="VALUE">
                      <a:rPr lang="en-US">
                        <a:solidFill>
                          <a:sysClr val="windowText" lastClr="000000"/>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5C-53D0-408B-B7B8-5A2A4F3F3F51}"/>
                </c:ext>
              </c:extLst>
            </c:dLbl>
            <c:dLbl>
              <c:idx val="25"/>
              <c:tx>
                <c:rich>
                  <a:bodyPr/>
                  <a:lstStyle/>
                  <a:p>
                    <a:fld id="{E939831C-D169-4287-9CFB-676D3AA847A2}" type="VALUE">
                      <a:rPr lang="en-US" b="1">
                        <a:solidFill>
                          <a:sysClr val="windowText" lastClr="000000"/>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60-53D0-408B-B7B8-5A2A4F3F3F51}"/>
                </c:ext>
              </c:extLst>
            </c:dLbl>
            <c:dLbl>
              <c:idx val="27"/>
              <c:tx>
                <c:rich>
                  <a:bodyPr/>
                  <a:lstStyle/>
                  <a:p>
                    <a:fld id="{6CF99872-A802-4388-AF7D-3B89264FBC9B}" type="VALUE">
                      <a:rPr lang="en-US">
                        <a:solidFill>
                          <a:schemeClr val="bg1"/>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64-53D0-408B-B7B8-5A2A4F3F3F51}"/>
                </c:ext>
              </c:extLst>
            </c:dLbl>
            <c:dLbl>
              <c:idx val="29"/>
              <c:tx>
                <c:rich>
                  <a:bodyPr/>
                  <a:lstStyle/>
                  <a:p>
                    <a:fld id="{0A033157-4D59-4294-846D-82B94F6AAF35}" type="VALUE">
                      <a:rPr lang="en-US">
                        <a:solidFill>
                          <a:schemeClr val="bg1"/>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68-53D0-408B-B7B8-5A2A4F3F3F51}"/>
                </c:ext>
              </c:extLst>
            </c:dLbl>
            <c:dLbl>
              <c:idx val="31"/>
              <c:tx>
                <c:rich>
                  <a:bodyPr/>
                  <a:lstStyle/>
                  <a:p>
                    <a:fld id="{CA0FB540-EE6D-4E65-B7B9-E897E0EEF2BF}" type="VALUE">
                      <a:rPr lang="en-US">
                        <a:solidFill>
                          <a:schemeClr val="bg1"/>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6C-53D0-408B-B7B8-5A2A4F3F3F51}"/>
                </c:ext>
              </c:extLst>
            </c:dLbl>
            <c:dLbl>
              <c:idx val="33"/>
              <c:tx>
                <c:rich>
                  <a:bodyPr/>
                  <a:lstStyle/>
                  <a:p>
                    <a:fld id="{CEB390B7-EA0B-4E34-8BD3-228A4039AE84}" type="VALUE">
                      <a:rPr lang="en-US">
                        <a:solidFill>
                          <a:schemeClr val="bg1"/>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70-53D0-408B-B7B8-5A2A4F3F3F51}"/>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 PÉR TEC. Y NO TÉC. 2 '!$B$38:$B$73</c:f>
              <c:strCache>
                <c:ptCount val="35"/>
                <c:pt idx="0">
                  <c:v>Peninsular</c:v>
                </c:pt>
                <c:pt idx="2">
                  <c:v>Sureste</c:v>
                </c:pt>
                <c:pt idx="4">
                  <c:v>Noroeste</c:v>
                </c:pt>
                <c:pt idx="6">
                  <c:v>Centro Occidente</c:v>
                </c:pt>
                <c:pt idx="8">
                  <c:v>Oriente</c:v>
                </c:pt>
                <c:pt idx="10">
                  <c:v>Golfo Norte</c:v>
                </c:pt>
                <c:pt idx="12">
                  <c:v>Jalisco</c:v>
                </c:pt>
                <c:pt idx="15">
                  <c:v>Valle de México Centro</c:v>
                </c:pt>
                <c:pt idx="17">
                  <c:v>Nacional</c:v>
                </c:pt>
                <c:pt idx="19">
                  <c:v>Bajío</c:v>
                </c:pt>
                <c:pt idx="21">
                  <c:v>Baja California</c:v>
                </c:pt>
                <c:pt idx="23">
                  <c:v>Centro Oriente</c:v>
                </c:pt>
                <c:pt idx="25">
                  <c:v>Centro Sur</c:v>
                </c:pt>
                <c:pt idx="27">
                  <c:v>Valle de México Norte</c:v>
                </c:pt>
                <c:pt idx="29">
                  <c:v>Valle de México Sur</c:v>
                </c:pt>
                <c:pt idx="32">
                  <c:v>Golfo Centro</c:v>
                </c:pt>
                <c:pt idx="34">
                  <c:v>Norte</c:v>
                </c:pt>
              </c:strCache>
            </c:strRef>
          </c:cat>
          <c:val>
            <c:numRef>
              <c:f>'GRÁF. PÉR TEC. Y NO TÉC. 2 '!$D$38:$D$73</c:f>
              <c:numCache>
                <c:formatCode>0.00%</c:formatCode>
                <c:ptCount val="36"/>
                <c:pt idx="0">
                  <c:v>4.1099999999999984E-2</c:v>
                </c:pt>
                <c:pt idx="1">
                  <c:v>2.5700000000000001E-2</c:v>
                </c:pt>
                <c:pt idx="2">
                  <c:v>5.4000000000000006E-2</c:v>
                </c:pt>
                <c:pt idx="3">
                  <c:v>3.3700000000000001E-2</c:v>
                </c:pt>
                <c:pt idx="4">
                  <c:v>4.0799999999999996E-2</c:v>
                </c:pt>
                <c:pt idx="5">
                  <c:v>3.3399999999999999E-2</c:v>
                </c:pt>
                <c:pt idx="6">
                  <c:v>9.0000000000000011E-3</c:v>
                </c:pt>
                <c:pt idx="7">
                  <c:v>4.5999999999999999E-3</c:v>
                </c:pt>
                <c:pt idx="8">
                  <c:v>5.2900000000000003E-2</c:v>
                </c:pt>
                <c:pt idx="9">
                  <c:v>0.05</c:v>
                </c:pt>
                <c:pt idx="10">
                  <c:v>7.1000000000000008E-2</c:v>
                </c:pt>
                <c:pt idx="11">
                  <c:v>6.8099999999999994E-2</c:v>
                </c:pt>
                <c:pt idx="12">
                  <c:v>6.0699999999999997E-2</c:v>
                </c:pt>
                <c:pt idx="13">
                  <c:v>5.9799999999999999E-2</c:v>
                </c:pt>
                <c:pt idx="15">
                  <c:v>9.4500000000000001E-2</c:v>
                </c:pt>
                <c:pt idx="16">
                  <c:v>9.5100000000000004E-2</c:v>
                </c:pt>
                <c:pt idx="17">
                  <c:v>5.7199999999999994E-2</c:v>
                </c:pt>
                <c:pt idx="18">
                  <c:v>5.8000000000000003E-2</c:v>
                </c:pt>
                <c:pt idx="19">
                  <c:v>2.5100000000000011E-2</c:v>
                </c:pt>
                <c:pt idx="20">
                  <c:v>2.58E-2</c:v>
                </c:pt>
                <c:pt idx="21">
                  <c:v>2.3400000000000011E-2</c:v>
                </c:pt>
                <c:pt idx="22">
                  <c:v>2.4899999999999999E-2</c:v>
                </c:pt>
                <c:pt idx="23">
                  <c:v>3.4700000000000002E-2</c:v>
                </c:pt>
                <c:pt idx="24">
                  <c:v>3.6700000000000003E-2</c:v>
                </c:pt>
                <c:pt idx="25">
                  <c:v>5.7800000000000004E-2</c:v>
                </c:pt>
                <c:pt idx="26">
                  <c:v>6.0499999999999998E-2</c:v>
                </c:pt>
                <c:pt idx="27">
                  <c:v>0.1338</c:v>
                </c:pt>
                <c:pt idx="28">
                  <c:v>0.1394</c:v>
                </c:pt>
                <c:pt idx="29">
                  <c:v>0.14249999999999996</c:v>
                </c:pt>
                <c:pt idx="30">
                  <c:v>0.15140000000000001</c:v>
                </c:pt>
                <c:pt idx="32">
                  <c:v>2.2299999999999993E-2</c:v>
                </c:pt>
                <c:pt idx="33">
                  <c:v>2.6200000000000001E-2</c:v>
                </c:pt>
                <c:pt idx="34">
                  <c:v>3.6999999999999991E-2</c:v>
                </c:pt>
                <c:pt idx="35">
                  <c:v>5.3100000000000001E-2</c:v>
                </c:pt>
              </c:numCache>
            </c:numRef>
          </c:val>
          <c:extLst>
            <c:ext xmlns:c16="http://schemas.microsoft.com/office/drawing/2014/chart" uri="{C3380CC4-5D6E-409C-BE32-E72D297353CC}">
              <c16:uniqueId val="{00000075-53D0-408B-B7B8-5A2A4F3F3F51}"/>
            </c:ext>
          </c:extLst>
        </c:ser>
        <c:ser>
          <c:idx val="2"/>
          <c:order val="2"/>
          <c:spPr>
            <a:noFill/>
            <a:ln>
              <a:noFill/>
            </a:ln>
            <a:effectLst/>
          </c:spPr>
          <c:invertIfNegative val="0"/>
          <c:dLbls>
            <c:dLbl>
              <c:idx val="1"/>
              <c:layout>
                <c:manualLayout>
                  <c:x val="-1.3016060736633858E-17"/>
                  <c:y val="2.76516439716504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8-53D0-408B-B7B8-5A2A4F3F3F51}"/>
                </c:ext>
              </c:extLst>
            </c:dLbl>
            <c:dLbl>
              <c:idx val="5"/>
              <c:layout>
                <c:manualLayout>
                  <c:x val="1.4199503017394391E-3"/>
                  <c:y val="3.97668376161390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9-53D0-408B-B7B8-5A2A4F3F3F51}"/>
                </c:ext>
              </c:extLst>
            </c:dLbl>
            <c:dLbl>
              <c:idx val="8"/>
              <c:layout>
                <c:manualLayout>
                  <c:x val="0"/>
                  <c:y val="0.108105816363083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B-53D0-408B-B7B8-5A2A4F3F3F51}"/>
                </c:ext>
              </c:extLst>
            </c:dLbl>
            <c:dLbl>
              <c:idx val="9"/>
              <c:layout>
                <c:manualLayout>
                  <c:x val="-2.8399006034788782E-3"/>
                  <c:y val="6.50879913663714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A-53D0-408B-B7B8-5A2A4F3F3F51}"/>
                </c:ext>
              </c:extLst>
            </c:dLbl>
            <c:dLbl>
              <c:idx val="12"/>
              <c:layout>
                <c:manualLayout>
                  <c:x val="-5.2064242946535433E-17"/>
                  <c:y val="0.108261802088576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D-53D0-408B-B7B8-5A2A4F3F3F51}"/>
                </c:ext>
              </c:extLst>
            </c:dLbl>
            <c:dLbl>
              <c:idx val="13"/>
              <c:layout>
                <c:manualLayout>
                  <c:x val="-5.2064242946535433E-17"/>
                  <c:y val="8.96709336017738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C-53D0-408B-B7B8-5A2A4F3F3F51}"/>
                </c:ext>
              </c:extLst>
            </c:dLbl>
            <c:dLbl>
              <c:idx val="15"/>
              <c:layout>
                <c:manualLayout>
                  <c:x val="0"/>
                  <c:y val="0.162478177869071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F-53D0-408B-B7B8-5A2A4F3F3F51}"/>
                </c:ext>
              </c:extLst>
            </c:dLbl>
            <c:dLbl>
              <c:idx val="16"/>
              <c:layout>
                <c:manualLayout>
                  <c:x val="0"/>
                  <c:y val="0.1367280633737354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E-53D0-408B-B7B8-5A2A4F3F3F51}"/>
                </c:ext>
              </c:extLst>
            </c:dLbl>
            <c:dLbl>
              <c:idx val="17"/>
              <c:layout>
                <c:manualLayout>
                  <c:x val="0"/>
                  <c:y val="8.30299773730008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1-53D0-408B-B7B8-5A2A4F3F3F51}"/>
                </c:ext>
              </c:extLst>
            </c:dLbl>
            <c:dLbl>
              <c:idx val="18"/>
              <c:layout>
                <c:manualLayout>
                  <c:x val="-2.8399006034788782E-3"/>
                  <c:y val="7.24982202210100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0-53D0-408B-B7B8-5A2A4F3F3F51}"/>
                </c:ext>
              </c:extLst>
            </c:dLbl>
            <c:dLbl>
              <c:idx val="19"/>
              <c:layout>
                <c:manualLayout>
                  <c:x val="-1.4199503017395432E-3"/>
                  <c:y val="3.55817496701173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3-53D0-408B-B7B8-5A2A4F3F3F51}"/>
                </c:ext>
              </c:extLst>
            </c:dLbl>
            <c:dLbl>
              <c:idx val="20"/>
              <c:layout>
                <c:manualLayout>
                  <c:x val="0"/>
                  <c:y val="3.94469308448168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2-53D0-408B-B7B8-5A2A4F3F3F51}"/>
                </c:ext>
              </c:extLst>
            </c:dLbl>
            <c:dLbl>
              <c:idx val="23"/>
              <c:layout>
                <c:manualLayout>
                  <c:x val="-1.0412848589307087E-16"/>
                  <c:y val="2.68658205347952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5-53D0-408B-B7B8-5A2A4F3F3F51}"/>
                </c:ext>
              </c:extLst>
            </c:dLbl>
            <c:dLbl>
              <c:idx val="24"/>
              <c:layout>
                <c:manualLayout>
                  <c:x val="0"/>
                  <c:y val="3.57458974393854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4-53D0-408B-B7B8-5A2A4F3F3F51}"/>
                </c:ext>
              </c:extLst>
            </c:dLbl>
            <c:dLbl>
              <c:idx val="25"/>
              <c:layout>
                <c:manualLayout>
                  <c:x val="0"/>
                  <c:y val="7.32332576077049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7-53D0-408B-B7B8-5A2A4F3F3F51}"/>
                </c:ext>
              </c:extLst>
            </c:dLbl>
            <c:dLbl>
              <c:idx val="26"/>
              <c:layout>
                <c:manualLayout>
                  <c:x val="-1.4199503017394391E-3"/>
                  <c:y val="7.79978506618057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6-53D0-408B-B7B8-5A2A4F3F3F51}"/>
                </c:ext>
              </c:extLst>
            </c:dLbl>
            <c:dLbl>
              <c:idx val="27"/>
              <c:layout>
                <c:manualLayout>
                  <c:x val="-8.164714235001775E-3"/>
                  <c:y val="4.80796524783139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9-53D0-408B-B7B8-5A2A4F3F3F51}"/>
                </c:ext>
              </c:extLst>
            </c:dLbl>
            <c:dLbl>
              <c:idx val="28"/>
              <c:layout>
                <c:manualLayout>
                  <c:x val="3.5498757543485978E-4"/>
                  <c:y val="3.60948248107992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8-53D0-408B-B7B8-5A2A4F3F3F51}"/>
                </c:ext>
              </c:extLst>
            </c:dLbl>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 PÉR TEC. Y NO TÉC. 2 '!$B$38:$B$73</c:f>
              <c:strCache>
                <c:ptCount val="35"/>
                <c:pt idx="0">
                  <c:v>Peninsular</c:v>
                </c:pt>
                <c:pt idx="2">
                  <c:v>Sureste</c:v>
                </c:pt>
                <c:pt idx="4">
                  <c:v>Noroeste</c:v>
                </c:pt>
                <c:pt idx="6">
                  <c:v>Centro Occidente</c:v>
                </c:pt>
                <c:pt idx="8">
                  <c:v>Oriente</c:v>
                </c:pt>
                <c:pt idx="10">
                  <c:v>Golfo Norte</c:v>
                </c:pt>
                <c:pt idx="12">
                  <c:v>Jalisco</c:v>
                </c:pt>
                <c:pt idx="15">
                  <c:v>Valle de México Centro</c:v>
                </c:pt>
                <c:pt idx="17">
                  <c:v>Nacional</c:v>
                </c:pt>
                <c:pt idx="19">
                  <c:v>Bajío</c:v>
                </c:pt>
                <c:pt idx="21">
                  <c:v>Baja California</c:v>
                </c:pt>
                <c:pt idx="23">
                  <c:v>Centro Oriente</c:v>
                </c:pt>
                <c:pt idx="25">
                  <c:v>Centro Sur</c:v>
                </c:pt>
                <c:pt idx="27">
                  <c:v>Valle de México Norte</c:v>
                </c:pt>
                <c:pt idx="29">
                  <c:v>Valle de México Sur</c:v>
                </c:pt>
                <c:pt idx="32">
                  <c:v>Golfo Centro</c:v>
                </c:pt>
                <c:pt idx="34">
                  <c:v>Norte</c:v>
                </c:pt>
              </c:strCache>
            </c:strRef>
          </c:cat>
          <c:val>
            <c:numRef>
              <c:f>'GRÁF. PÉR TEC. Y NO TÉC. 2 '!$E$38:$E$73</c:f>
              <c:numCache>
                <c:formatCode>0.00%</c:formatCode>
                <c:ptCount val="36"/>
                <c:pt idx="0">
                  <c:v>0.10769999999999999</c:v>
                </c:pt>
                <c:pt idx="1">
                  <c:v>9.1899999999999996E-2</c:v>
                </c:pt>
                <c:pt idx="2">
                  <c:v>0.15659999999999999</c:v>
                </c:pt>
                <c:pt idx="3">
                  <c:v>0.1361</c:v>
                </c:pt>
                <c:pt idx="4">
                  <c:v>9.1499999999999998E-2</c:v>
                </c:pt>
                <c:pt idx="5">
                  <c:v>8.4099999999999994E-2</c:v>
                </c:pt>
                <c:pt idx="6">
                  <c:v>5.3600000000000002E-2</c:v>
                </c:pt>
                <c:pt idx="7">
                  <c:v>4.99E-2</c:v>
                </c:pt>
                <c:pt idx="8">
                  <c:v>0.1183</c:v>
                </c:pt>
                <c:pt idx="9">
                  <c:v>0.1149</c:v>
                </c:pt>
                <c:pt idx="10">
                  <c:v>0.1066</c:v>
                </c:pt>
                <c:pt idx="11">
                  <c:v>0.1037</c:v>
                </c:pt>
                <c:pt idx="12">
                  <c:v>0.12189999999999999</c:v>
                </c:pt>
                <c:pt idx="13">
                  <c:v>0.1211</c:v>
                </c:pt>
                <c:pt idx="15">
                  <c:v>0.15490000000000001</c:v>
                </c:pt>
                <c:pt idx="16">
                  <c:v>0.155</c:v>
                </c:pt>
                <c:pt idx="17">
                  <c:v>0.1118</c:v>
                </c:pt>
                <c:pt idx="18">
                  <c:v>0.1124</c:v>
                </c:pt>
                <c:pt idx="19">
                  <c:v>7.980000000000001E-2</c:v>
                </c:pt>
                <c:pt idx="20">
                  <c:v>8.0399999999999999E-2</c:v>
                </c:pt>
                <c:pt idx="21">
                  <c:v>6.5700000000000008E-2</c:v>
                </c:pt>
                <c:pt idx="22">
                  <c:v>6.7199999999999996E-2</c:v>
                </c:pt>
                <c:pt idx="23">
                  <c:v>7.8E-2</c:v>
                </c:pt>
                <c:pt idx="24">
                  <c:v>7.9899999999999999E-2</c:v>
                </c:pt>
                <c:pt idx="25">
                  <c:v>0.11460000000000001</c:v>
                </c:pt>
                <c:pt idx="26">
                  <c:v>0.11749999999999999</c:v>
                </c:pt>
                <c:pt idx="27">
                  <c:v>0.18010000000000001</c:v>
                </c:pt>
                <c:pt idx="28">
                  <c:v>0.1855</c:v>
                </c:pt>
                <c:pt idx="29">
                  <c:v>0.19579999999999997</c:v>
                </c:pt>
                <c:pt idx="30">
                  <c:v>0.2041</c:v>
                </c:pt>
                <c:pt idx="32">
                  <c:v>7.2499999999999995E-2</c:v>
                </c:pt>
                <c:pt idx="33">
                  <c:v>7.6300000000000007E-2</c:v>
                </c:pt>
                <c:pt idx="34">
                  <c:v>9.2799999999999994E-2</c:v>
                </c:pt>
                <c:pt idx="35">
                  <c:v>0.1087</c:v>
                </c:pt>
              </c:numCache>
            </c:numRef>
          </c:val>
          <c:extLst>
            <c:ext xmlns:c16="http://schemas.microsoft.com/office/drawing/2014/chart" uri="{C3380CC4-5D6E-409C-BE32-E72D297353CC}">
              <c16:uniqueId val="{00000076-53D0-408B-B7B8-5A2A4F3F3F51}"/>
            </c:ext>
          </c:extLst>
        </c:ser>
        <c:dLbls>
          <c:showLegendKey val="0"/>
          <c:showVal val="0"/>
          <c:showCatName val="0"/>
          <c:showSerName val="0"/>
          <c:showPercent val="0"/>
          <c:showBubbleSize val="0"/>
        </c:dLbls>
        <c:gapWidth val="25"/>
        <c:overlap val="100"/>
        <c:axId val="400027864"/>
        <c:axId val="400028256"/>
      </c:barChart>
      <c:lineChart>
        <c:grouping val="standard"/>
        <c:varyColors val="0"/>
        <c:ser>
          <c:idx val="3"/>
          <c:order val="3"/>
          <c:spPr>
            <a:ln>
              <a:noFill/>
            </a:ln>
          </c:spPr>
          <c:marker>
            <c:symbol val="dash"/>
            <c:size val="10"/>
            <c:spPr>
              <a:solidFill>
                <a:schemeClr val="tx2">
                  <a:lumMod val="60000"/>
                  <a:lumOff val="40000"/>
                </a:schemeClr>
              </a:solidFill>
              <a:ln w="19050">
                <a:solidFill>
                  <a:schemeClr val="tx2">
                    <a:lumMod val="60000"/>
                    <a:lumOff val="40000"/>
                  </a:schemeClr>
                </a:solidFill>
              </a:ln>
            </c:spPr>
          </c:marker>
          <c:val>
            <c:numRef>
              <c:f>'GRÁF. PÉR TEC. Y NO TÉC. 2 '!$H$38:$H$73</c:f>
              <c:numCache>
                <c:formatCode>0.00%</c:formatCode>
                <c:ptCount val="36"/>
                <c:pt idx="1">
                  <c:v>0.1087</c:v>
                </c:pt>
                <c:pt idx="3">
                  <c:v>0.18479999999999999</c:v>
                </c:pt>
                <c:pt idx="5">
                  <c:v>9.4E-2</c:v>
                </c:pt>
                <c:pt idx="7">
                  <c:v>5.2200000000000003E-2</c:v>
                </c:pt>
                <c:pt idx="9">
                  <c:v>0.12809999999999999</c:v>
                </c:pt>
                <c:pt idx="11">
                  <c:v>0.10639999999999999</c:v>
                </c:pt>
                <c:pt idx="13">
                  <c:v>0.13189999999999999</c:v>
                </c:pt>
                <c:pt idx="16">
                  <c:v>0.16420000000000001</c:v>
                </c:pt>
                <c:pt idx="18">
                  <c:v>0.1229</c:v>
                </c:pt>
                <c:pt idx="20">
                  <c:v>8.8900000000000007E-2</c:v>
                </c:pt>
                <c:pt idx="22">
                  <c:v>6.3600000000000004E-2</c:v>
                </c:pt>
                <c:pt idx="24">
                  <c:v>9.0399999999999994E-2</c:v>
                </c:pt>
                <c:pt idx="26">
                  <c:v>0.1323</c:v>
                </c:pt>
                <c:pt idx="28">
                  <c:v>0.2041</c:v>
                </c:pt>
                <c:pt idx="30">
                  <c:v>0.222</c:v>
                </c:pt>
                <c:pt idx="33">
                  <c:v>7.6300000000000007E-2</c:v>
                </c:pt>
                <c:pt idx="35">
                  <c:v>0.106</c:v>
                </c:pt>
              </c:numCache>
            </c:numRef>
          </c:val>
          <c:smooth val="0"/>
          <c:extLst>
            <c:ext xmlns:c16="http://schemas.microsoft.com/office/drawing/2014/chart" uri="{C3380CC4-5D6E-409C-BE32-E72D297353CC}">
              <c16:uniqueId val="{00000077-53D0-408B-B7B8-5A2A4F3F3F51}"/>
            </c:ext>
          </c:extLst>
        </c:ser>
        <c:dLbls>
          <c:showLegendKey val="0"/>
          <c:showVal val="0"/>
          <c:showCatName val="0"/>
          <c:showSerName val="0"/>
          <c:showPercent val="0"/>
          <c:showBubbleSize val="0"/>
        </c:dLbls>
        <c:marker val="1"/>
        <c:smooth val="0"/>
        <c:axId val="400027864"/>
        <c:axId val="400028256"/>
      </c:lineChart>
      <c:catAx>
        <c:axId val="40002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400028256"/>
        <c:crosses val="autoZero"/>
        <c:auto val="1"/>
        <c:lblAlgn val="ctr"/>
        <c:lblOffset val="100"/>
        <c:noMultiLvlLbl val="0"/>
      </c:catAx>
      <c:valAx>
        <c:axId val="400028256"/>
        <c:scaling>
          <c:orientation val="minMax"/>
          <c:max val="0.25"/>
        </c:scaling>
        <c:delete val="1"/>
        <c:axPos val="l"/>
        <c:numFmt formatCode="0.00%" sourceLinked="1"/>
        <c:majorTickMark val="out"/>
        <c:minorTickMark val="none"/>
        <c:tickLblPos val="nextTo"/>
        <c:crossAx val="4000278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b="1">
          <a:latin typeface="Arial" panose="020B0604020202020204" pitchFamily="34" charset="0"/>
          <a:cs typeface="Arial" panose="020B0604020202020204" pitchFamily="34" charset="0"/>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487270116477401E-2"/>
          <c:y val="1.9696715696026521E-2"/>
          <c:w val="0.91550790193778975"/>
          <c:h val="0.82146203207787094"/>
        </c:manualLayout>
      </c:layout>
      <c:barChart>
        <c:barDir val="col"/>
        <c:grouping val="stacked"/>
        <c:varyColors val="0"/>
        <c:ser>
          <c:idx val="0"/>
          <c:order val="0"/>
          <c:spPr>
            <a:solidFill>
              <a:schemeClr val="tx1">
                <a:lumMod val="65000"/>
                <a:lumOff val="35000"/>
              </a:schemeClr>
            </a:solidFill>
            <a:ln>
              <a:noFill/>
            </a:ln>
            <a:effectLst/>
          </c:spPr>
          <c:invertIfNegative val="0"/>
          <c:dPt>
            <c:idx val="1"/>
            <c:invertIfNegative val="0"/>
            <c:bubble3D val="0"/>
            <c:spPr>
              <a:solidFill>
                <a:srgbClr val="007E39"/>
              </a:solidFill>
              <a:ln>
                <a:noFill/>
              </a:ln>
              <a:effectLst/>
            </c:spPr>
            <c:extLst>
              <c:ext xmlns:c16="http://schemas.microsoft.com/office/drawing/2014/chart" uri="{C3380CC4-5D6E-409C-BE32-E72D297353CC}">
                <c16:uniqueId val="{00000001-AE42-45D9-BB32-D5DCD467CC5E}"/>
              </c:ext>
            </c:extLst>
          </c:dPt>
          <c:dPt>
            <c:idx val="3"/>
            <c:invertIfNegative val="0"/>
            <c:bubble3D val="0"/>
            <c:spPr>
              <a:solidFill>
                <a:srgbClr val="007E39"/>
              </a:solidFill>
              <a:ln>
                <a:noFill/>
              </a:ln>
              <a:effectLst/>
            </c:spPr>
            <c:extLst>
              <c:ext xmlns:c16="http://schemas.microsoft.com/office/drawing/2014/chart" uri="{C3380CC4-5D6E-409C-BE32-E72D297353CC}">
                <c16:uniqueId val="{00000003-AE42-45D9-BB32-D5DCD467CC5E}"/>
              </c:ext>
            </c:extLst>
          </c:dPt>
          <c:dPt>
            <c:idx val="5"/>
            <c:invertIfNegative val="0"/>
            <c:bubble3D val="0"/>
            <c:spPr>
              <a:solidFill>
                <a:srgbClr val="007E39"/>
              </a:solidFill>
              <a:ln>
                <a:noFill/>
              </a:ln>
              <a:effectLst/>
            </c:spPr>
            <c:extLst>
              <c:ext xmlns:c16="http://schemas.microsoft.com/office/drawing/2014/chart" uri="{C3380CC4-5D6E-409C-BE32-E72D297353CC}">
                <c16:uniqueId val="{00000005-AE42-45D9-BB32-D5DCD467CC5E}"/>
              </c:ext>
            </c:extLst>
          </c:dPt>
          <c:dPt>
            <c:idx val="6"/>
            <c:invertIfNegative val="0"/>
            <c:bubble3D val="0"/>
            <c:extLst>
              <c:ext xmlns:c16="http://schemas.microsoft.com/office/drawing/2014/chart" uri="{C3380CC4-5D6E-409C-BE32-E72D297353CC}">
                <c16:uniqueId val="{00000006-AE42-45D9-BB32-D5DCD467CC5E}"/>
              </c:ext>
            </c:extLst>
          </c:dPt>
          <c:dPt>
            <c:idx val="7"/>
            <c:invertIfNegative val="0"/>
            <c:bubble3D val="0"/>
            <c:spPr>
              <a:solidFill>
                <a:srgbClr val="007E39"/>
              </a:solidFill>
              <a:ln>
                <a:noFill/>
              </a:ln>
              <a:effectLst/>
            </c:spPr>
            <c:extLst>
              <c:ext xmlns:c16="http://schemas.microsoft.com/office/drawing/2014/chart" uri="{C3380CC4-5D6E-409C-BE32-E72D297353CC}">
                <c16:uniqueId val="{00000008-AE42-45D9-BB32-D5DCD467CC5E}"/>
              </c:ext>
            </c:extLst>
          </c:dPt>
          <c:dPt>
            <c:idx val="8"/>
            <c:invertIfNegative val="0"/>
            <c:bubble3D val="0"/>
            <c:extLst>
              <c:ext xmlns:c16="http://schemas.microsoft.com/office/drawing/2014/chart" uri="{C3380CC4-5D6E-409C-BE32-E72D297353CC}">
                <c16:uniqueId val="{00000009-AE42-45D9-BB32-D5DCD467CC5E}"/>
              </c:ext>
            </c:extLst>
          </c:dPt>
          <c:dPt>
            <c:idx val="9"/>
            <c:invertIfNegative val="0"/>
            <c:bubble3D val="0"/>
            <c:spPr>
              <a:solidFill>
                <a:srgbClr val="007E39"/>
              </a:solidFill>
              <a:ln>
                <a:noFill/>
              </a:ln>
              <a:effectLst/>
            </c:spPr>
            <c:extLst>
              <c:ext xmlns:c16="http://schemas.microsoft.com/office/drawing/2014/chart" uri="{C3380CC4-5D6E-409C-BE32-E72D297353CC}">
                <c16:uniqueId val="{0000000B-AE42-45D9-BB32-D5DCD467CC5E}"/>
              </c:ext>
            </c:extLst>
          </c:dPt>
          <c:dPt>
            <c:idx val="10"/>
            <c:invertIfNegative val="0"/>
            <c:bubble3D val="0"/>
            <c:extLst>
              <c:ext xmlns:c16="http://schemas.microsoft.com/office/drawing/2014/chart" uri="{C3380CC4-5D6E-409C-BE32-E72D297353CC}">
                <c16:uniqueId val="{0000000C-AE42-45D9-BB32-D5DCD467CC5E}"/>
              </c:ext>
            </c:extLst>
          </c:dPt>
          <c:dPt>
            <c:idx val="11"/>
            <c:invertIfNegative val="0"/>
            <c:bubble3D val="0"/>
            <c:spPr>
              <a:solidFill>
                <a:srgbClr val="007E39"/>
              </a:solidFill>
              <a:ln>
                <a:noFill/>
              </a:ln>
              <a:effectLst/>
            </c:spPr>
            <c:extLst>
              <c:ext xmlns:c16="http://schemas.microsoft.com/office/drawing/2014/chart" uri="{C3380CC4-5D6E-409C-BE32-E72D297353CC}">
                <c16:uniqueId val="{0000000E-AE42-45D9-BB32-D5DCD467CC5E}"/>
              </c:ext>
            </c:extLst>
          </c:dPt>
          <c:dPt>
            <c:idx val="12"/>
            <c:invertIfNegative val="0"/>
            <c:bubble3D val="0"/>
            <c:extLst>
              <c:ext xmlns:c16="http://schemas.microsoft.com/office/drawing/2014/chart" uri="{C3380CC4-5D6E-409C-BE32-E72D297353CC}">
                <c16:uniqueId val="{0000000F-AE42-45D9-BB32-D5DCD467CC5E}"/>
              </c:ext>
            </c:extLst>
          </c:dPt>
          <c:dPt>
            <c:idx val="13"/>
            <c:invertIfNegative val="0"/>
            <c:bubble3D val="0"/>
            <c:spPr>
              <a:solidFill>
                <a:srgbClr val="007E39"/>
              </a:solidFill>
              <a:ln>
                <a:noFill/>
              </a:ln>
              <a:effectLst/>
            </c:spPr>
            <c:extLst>
              <c:ext xmlns:c16="http://schemas.microsoft.com/office/drawing/2014/chart" uri="{C3380CC4-5D6E-409C-BE32-E72D297353CC}">
                <c16:uniqueId val="{00000011-AE42-45D9-BB32-D5DCD467CC5E}"/>
              </c:ext>
            </c:extLst>
          </c:dPt>
          <c:dPt>
            <c:idx val="14"/>
            <c:invertIfNegative val="0"/>
            <c:bubble3D val="0"/>
            <c:spPr>
              <a:solidFill>
                <a:srgbClr val="FF9900"/>
              </a:solidFill>
              <a:ln>
                <a:noFill/>
              </a:ln>
              <a:effectLst/>
            </c:spPr>
            <c:extLst>
              <c:ext xmlns:c16="http://schemas.microsoft.com/office/drawing/2014/chart" uri="{C3380CC4-5D6E-409C-BE32-E72D297353CC}">
                <c16:uniqueId val="{00000013-AE42-45D9-BB32-D5DCD467CC5E}"/>
              </c:ext>
            </c:extLst>
          </c:dPt>
          <c:dPt>
            <c:idx val="15"/>
            <c:invertIfNegative val="0"/>
            <c:bubble3D val="0"/>
            <c:extLst>
              <c:ext xmlns:c16="http://schemas.microsoft.com/office/drawing/2014/chart" uri="{C3380CC4-5D6E-409C-BE32-E72D297353CC}">
                <c16:uniqueId val="{00000014-AE42-45D9-BB32-D5DCD467CC5E}"/>
              </c:ext>
            </c:extLst>
          </c:dPt>
          <c:dPt>
            <c:idx val="16"/>
            <c:invertIfNegative val="0"/>
            <c:bubble3D val="0"/>
            <c:spPr>
              <a:solidFill>
                <a:srgbClr val="FF9900"/>
              </a:solidFill>
              <a:ln>
                <a:noFill/>
              </a:ln>
              <a:effectLst/>
            </c:spPr>
            <c:extLst>
              <c:ext xmlns:c16="http://schemas.microsoft.com/office/drawing/2014/chart" uri="{C3380CC4-5D6E-409C-BE32-E72D297353CC}">
                <c16:uniqueId val="{00000016-AE42-45D9-BB32-D5DCD467CC5E}"/>
              </c:ext>
            </c:extLst>
          </c:dPt>
          <c:dPt>
            <c:idx val="17"/>
            <c:invertIfNegative val="0"/>
            <c:bubble3D val="0"/>
            <c:extLst>
              <c:ext xmlns:c16="http://schemas.microsoft.com/office/drawing/2014/chart" uri="{C3380CC4-5D6E-409C-BE32-E72D297353CC}">
                <c16:uniqueId val="{00000017-AE42-45D9-BB32-D5DCD467CC5E}"/>
              </c:ext>
            </c:extLst>
          </c:dPt>
          <c:dPt>
            <c:idx val="18"/>
            <c:invertIfNegative val="0"/>
            <c:bubble3D val="0"/>
            <c:spPr>
              <a:solidFill>
                <a:srgbClr val="FF9900"/>
              </a:solidFill>
              <a:ln>
                <a:noFill/>
              </a:ln>
              <a:effectLst/>
            </c:spPr>
            <c:extLst>
              <c:ext xmlns:c16="http://schemas.microsoft.com/office/drawing/2014/chart" uri="{C3380CC4-5D6E-409C-BE32-E72D297353CC}">
                <c16:uniqueId val="{00000019-AE42-45D9-BB32-D5DCD467CC5E}"/>
              </c:ext>
            </c:extLst>
          </c:dPt>
          <c:dPt>
            <c:idx val="19"/>
            <c:invertIfNegative val="0"/>
            <c:bubble3D val="0"/>
            <c:extLst>
              <c:ext xmlns:c16="http://schemas.microsoft.com/office/drawing/2014/chart" uri="{C3380CC4-5D6E-409C-BE32-E72D297353CC}">
                <c16:uniqueId val="{0000001A-AE42-45D9-BB32-D5DCD467CC5E}"/>
              </c:ext>
            </c:extLst>
          </c:dPt>
          <c:dPt>
            <c:idx val="20"/>
            <c:invertIfNegative val="0"/>
            <c:bubble3D val="0"/>
            <c:spPr>
              <a:solidFill>
                <a:srgbClr val="FF9900"/>
              </a:solidFill>
              <a:ln>
                <a:noFill/>
              </a:ln>
              <a:effectLst/>
            </c:spPr>
            <c:extLst>
              <c:ext xmlns:c16="http://schemas.microsoft.com/office/drawing/2014/chart" uri="{C3380CC4-5D6E-409C-BE32-E72D297353CC}">
                <c16:uniqueId val="{0000001C-AE42-45D9-BB32-D5DCD467CC5E}"/>
              </c:ext>
            </c:extLst>
          </c:dPt>
          <c:dPt>
            <c:idx val="21"/>
            <c:invertIfNegative val="0"/>
            <c:bubble3D val="0"/>
            <c:extLst>
              <c:ext xmlns:c16="http://schemas.microsoft.com/office/drawing/2014/chart" uri="{C3380CC4-5D6E-409C-BE32-E72D297353CC}">
                <c16:uniqueId val="{0000001D-AE42-45D9-BB32-D5DCD467CC5E}"/>
              </c:ext>
            </c:extLst>
          </c:dPt>
          <c:dPt>
            <c:idx val="22"/>
            <c:invertIfNegative val="0"/>
            <c:bubble3D val="0"/>
            <c:spPr>
              <a:solidFill>
                <a:srgbClr val="FF9900"/>
              </a:solidFill>
              <a:ln>
                <a:noFill/>
              </a:ln>
              <a:effectLst/>
            </c:spPr>
            <c:extLst>
              <c:ext xmlns:c16="http://schemas.microsoft.com/office/drawing/2014/chart" uri="{C3380CC4-5D6E-409C-BE32-E72D297353CC}">
                <c16:uniqueId val="{0000001F-AE42-45D9-BB32-D5DCD467CC5E}"/>
              </c:ext>
            </c:extLst>
          </c:dPt>
          <c:dPt>
            <c:idx val="23"/>
            <c:invertIfNegative val="0"/>
            <c:bubble3D val="0"/>
            <c:extLst>
              <c:ext xmlns:c16="http://schemas.microsoft.com/office/drawing/2014/chart" uri="{C3380CC4-5D6E-409C-BE32-E72D297353CC}">
                <c16:uniqueId val="{00000020-AE42-45D9-BB32-D5DCD467CC5E}"/>
              </c:ext>
            </c:extLst>
          </c:dPt>
          <c:dPt>
            <c:idx val="24"/>
            <c:invertIfNegative val="0"/>
            <c:bubble3D val="0"/>
            <c:extLst>
              <c:ext xmlns:c16="http://schemas.microsoft.com/office/drawing/2014/chart" uri="{C3380CC4-5D6E-409C-BE32-E72D297353CC}">
                <c16:uniqueId val="{00000021-AE42-45D9-BB32-D5DCD467CC5E}"/>
              </c:ext>
            </c:extLst>
          </c:dPt>
          <c:dPt>
            <c:idx val="25"/>
            <c:invertIfNegative val="0"/>
            <c:bubble3D val="0"/>
            <c:spPr>
              <a:solidFill>
                <a:srgbClr val="C00000"/>
              </a:solidFill>
              <a:ln>
                <a:noFill/>
              </a:ln>
              <a:effectLst/>
            </c:spPr>
            <c:extLst>
              <c:ext xmlns:c16="http://schemas.microsoft.com/office/drawing/2014/chart" uri="{C3380CC4-5D6E-409C-BE32-E72D297353CC}">
                <c16:uniqueId val="{00000023-AE42-45D9-BB32-D5DCD467CC5E}"/>
              </c:ext>
            </c:extLst>
          </c:dPt>
          <c:dPt>
            <c:idx val="26"/>
            <c:invertIfNegative val="0"/>
            <c:bubble3D val="0"/>
            <c:extLst>
              <c:ext xmlns:c16="http://schemas.microsoft.com/office/drawing/2014/chart" uri="{C3380CC4-5D6E-409C-BE32-E72D297353CC}">
                <c16:uniqueId val="{00000024-AE42-45D9-BB32-D5DCD467CC5E}"/>
              </c:ext>
            </c:extLst>
          </c:dPt>
          <c:dPt>
            <c:idx val="27"/>
            <c:invertIfNegative val="0"/>
            <c:bubble3D val="0"/>
            <c:spPr>
              <a:solidFill>
                <a:srgbClr val="C00000"/>
              </a:solidFill>
              <a:ln>
                <a:noFill/>
              </a:ln>
              <a:effectLst/>
            </c:spPr>
            <c:extLst>
              <c:ext xmlns:c16="http://schemas.microsoft.com/office/drawing/2014/chart" uri="{C3380CC4-5D6E-409C-BE32-E72D297353CC}">
                <c16:uniqueId val="{00000026-AE42-45D9-BB32-D5DCD467CC5E}"/>
              </c:ext>
            </c:extLst>
          </c:dPt>
          <c:dPt>
            <c:idx val="28"/>
            <c:invertIfNegative val="0"/>
            <c:bubble3D val="0"/>
            <c:extLst>
              <c:ext xmlns:c16="http://schemas.microsoft.com/office/drawing/2014/chart" uri="{C3380CC4-5D6E-409C-BE32-E72D297353CC}">
                <c16:uniqueId val="{00000027-AE42-45D9-BB32-D5DCD467CC5E}"/>
              </c:ext>
            </c:extLst>
          </c:dPt>
          <c:dPt>
            <c:idx val="29"/>
            <c:invertIfNegative val="0"/>
            <c:bubble3D val="0"/>
            <c:spPr>
              <a:solidFill>
                <a:srgbClr val="C00000"/>
              </a:solidFill>
              <a:ln>
                <a:noFill/>
              </a:ln>
              <a:effectLst/>
            </c:spPr>
            <c:extLst>
              <c:ext xmlns:c16="http://schemas.microsoft.com/office/drawing/2014/chart" uri="{C3380CC4-5D6E-409C-BE32-E72D297353CC}">
                <c16:uniqueId val="{00000029-AE42-45D9-BB32-D5DCD467CC5E}"/>
              </c:ext>
            </c:extLst>
          </c:dPt>
          <c:dPt>
            <c:idx val="30"/>
            <c:invertIfNegative val="0"/>
            <c:bubble3D val="0"/>
            <c:extLst>
              <c:ext xmlns:c16="http://schemas.microsoft.com/office/drawing/2014/chart" uri="{C3380CC4-5D6E-409C-BE32-E72D297353CC}">
                <c16:uniqueId val="{0000002A-AE42-45D9-BB32-D5DCD467CC5E}"/>
              </c:ext>
            </c:extLst>
          </c:dPt>
          <c:dPt>
            <c:idx val="31"/>
            <c:invertIfNegative val="0"/>
            <c:bubble3D val="0"/>
            <c:spPr>
              <a:solidFill>
                <a:srgbClr val="C00000"/>
              </a:solidFill>
              <a:ln>
                <a:noFill/>
              </a:ln>
              <a:effectLst/>
            </c:spPr>
            <c:extLst>
              <c:ext xmlns:c16="http://schemas.microsoft.com/office/drawing/2014/chart" uri="{C3380CC4-5D6E-409C-BE32-E72D297353CC}">
                <c16:uniqueId val="{0000002C-AE42-45D9-BB32-D5DCD467CC5E}"/>
              </c:ext>
            </c:extLst>
          </c:dPt>
          <c:dPt>
            <c:idx val="32"/>
            <c:invertIfNegative val="0"/>
            <c:bubble3D val="0"/>
            <c:extLst>
              <c:ext xmlns:c16="http://schemas.microsoft.com/office/drawing/2014/chart" uri="{C3380CC4-5D6E-409C-BE32-E72D297353CC}">
                <c16:uniqueId val="{0000002D-AE42-45D9-BB32-D5DCD467CC5E}"/>
              </c:ext>
            </c:extLst>
          </c:dPt>
          <c:dPt>
            <c:idx val="33"/>
            <c:invertIfNegative val="0"/>
            <c:bubble3D val="0"/>
            <c:spPr>
              <a:solidFill>
                <a:srgbClr val="C00000"/>
              </a:solidFill>
              <a:ln>
                <a:noFill/>
              </a:ln>
              <a:effectLst/>
            </c:spPr>
            <c:extLst>
              <c:ext xmlns:c16="http://schemas.microsoft.com/office/drawing/2014/chart" uri="{C3380CC4-5D6E-409C-BE32-E72D297353CC}">
                <c16:uniqueId val="{0000002F-AE42-45D9-BB32-D5DCD467CC5E}"/>
              </c:ext>
            </c:extLst>
          </c:dPt>
          <c:dPt>
            <c:idx val="34"/>
            <c:invertIfNegative val="0"/>
            <c:bubble3D val="0"/>
            <c:extLst>
              <c:ext xmlns:c16="http://schemas.microsoft.com/office/drawing/2014/chart" uri="{C3380CC4-5D6E-409C-BE32-E72D297353CC}">
                <c16:uniqueId val="{00000030-AE42-45D9-BB32-D5DCD467CC5E}"/>
              </c:ext>
            </c:extLst>
          </c:dPt>
          <c:dPt>
            <c:idx val="35"/>
            <c:invertIfNegative val="0"/>
            <c:bubble3D val="0"/>
            <c:spPr>
              <a:solidFill>
                <a:srgbClr val="C00000"/>
              </a:solidFill>
              <a:ln>
                <a:noFill/>
              </a:ln>
              <a:effectLst/>
            </c:spPr>
            <c:extLst>
              <c:ext xmlns:c16="http://schemas.microsoft.com/office/drawing/2014/chart" uri="{C3380CC4-5D6E-409C-BE32-E72D297353CC}">
                <c16:uniqueId val="{00000032-AE42-45D9-BB32-D5DCD467CC5E}"/>
              </c:ext>
            </c:extLst>
          </c:dPt>
          <c:dLbls>
            <c:dLbl>
              <c:idx val="5"/>
              <c:spPr>
                <a:noFill/>
                <a:ln>
                  <a:noFill/>
                </a:ln>
                <a:effectLst/>
              </c:spPr>
              <c:txPr>
                <a:bodyPr rot="-5400000" spcFirstLastPara="1" vertOverflow="ellipsis" wrap="square" lIns="38100" tIns="19050" rIns="38100" bIns="19050" anchor="ctr" anchorCtr="1">
                  <a:noAutofit/>
                </a:bodyPr>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E42-45D9-BB32-D5DCD467CC5E}"/>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 PÉR TEC. Y NO TÉC. MT'!$B$38:$B$73</c:f>
              <c:strCache>
                <c:ptCount val="35"/>
                <c:pt idx="0">
                  <c:v>Noroeste</c:v>
                </c:pt>
                <c:pt idx="2">
                  <c:v>Sureste</c:v>
                </c:pt>
                <c:pt idx="4">
                  <c:v>Golfo Norte</c:v>
                </c:pt>
                <c:pt idx="6">
                  <c:v>Centro Sur</c:v>
                </c:pt>
                <c:pt idx="8">
                  <c:v>Centro Oriente</c:v>
                </c:pt>
                <c:pt idx="10">
                  <c:v>Peninsular</c:v>
                </c:pt>
                <c:pt idx="12">
                  <c:v>Centro Occidente</c:v>
                </c:pt>
                <c:pt idx="15">
                  <c:v>Nacional</c:v>
                </c:pt>
                <c:pt idx="17">
                  <c:v>Valle de México Sur</c:v>
                </c:pt>
                <c:pt idx="19">
                  <c:v>Bajío</c:v>
                </c:pt>
                <c:pt idx="21">
                  <c:v>Baja California</c:v>
                </c:pt>
                <c:pt idx="24">
                  <c:v>Valle de México Centro</c:v>
                </c:pt>
                <c:pt idx="26">
                  <c:v>Golfo Centro</c:v>
                </c:pt>
                <c:pt idx="28">
                  <c:v>Jalisco</c:v>
                </c:pt>
                <c:pt idx="30">
                  <c:v>Norte</c:v>
                </c:pt>
                <c:pt idx="32">
                  <c:v>Valle de México Norte</c:v>
                </c:pt>
                <c:pt idx="34">
                  <c:v>Oriente</c:v>
                </c:pt>
              </c:strCache>
            </c:strRef>
          </c:cat>
          <c:val>
            <c:numRef>
              <c:f>'GRÁF. PÉR TEC. Y NO TÉC. MT'!$C$38:$C$73</c:f>
              <c:numCache>
                <c:formatCode>0.00%</c:formatCode>
                <c:ptCount val="36"/>
                <c:pt idx="0">
                  <c:v>5.4699999999999999E-2</c:v>
                </c:pt>
                <c:pt idx="1">
                  <c:v>5.4699999999999999E-2</c:v>
                </c:pt>
                <c:pt idx="2">
                  <c:v>9.7799999999999998E-2</c:v>
                </c:pt>
                <c:pt idx="3">
                  <c:v>9.7799999999999998E-2</c:v>
                </c:pt>
                <c:pt idx="4">
                  <c:v>4.8399999999999999E-2</c:v>
                </c:pt>
                <c:pt idx="5">
                  <c:v>4.8399999999999999E-2</c:v>
                </c:pt>
                <c:pt idx="6">
                  <c:v>6.7299999999999999E-2</c:v>
                </c:pt>
                <c:pt idx="7">
                  <c:v>6.7299999999999999E-2</c:v>
                </c:pt>
                <c:pt idx="8">
                  <c:v>5.3999999999999999E-2</c:v>
                </c:pt>
                <c:pt idx="9">
                  <c:v>5.3999999999999999E-2</c:v>
                </c:pt>
                <c:pt idx="10">
                  <c:v>5.3800000000000001E-2</c:v>
                </c:pt>
                <c:pt idx="11">
                  <c:v>5.3800000000000001E-2</c:v>
                </c:pt>
                <c:pt idx="12">
                  <c:v>6.3399999999999998E-2</c:v>
                </c:pt>
                <c:pt idx="13">
                  <c:v>6.3399999999999998E-2</c:v>
                </c:pt>
                <c:pt idx="15">
                  <c:v>6.1699999999999998E-2</c:v>
                </c:pt>
                <c:pt idx="16">
                  <c:v>6.1699999999999998E-2</c:v>
                </c:pt>
                <c:pt idx="17">
                  <c:v>5.7599999999999998E-2</c:v>
                </c:pt>
                <c:pt idx="18">
                  <c:v>5.7599999999999998E-2</c:v>
                </c:pt>
                <c:pt idx="19">
                  <c:v>7.3400000000000007E-2</c:v>
                </c:pt>
                <c:pt idx="20">
                  <c:v>7.3400000000000007E-2</c:v>
                </c:pt>
                <c:pt idx="21">
                  <c:v>4.5900000000000003E-2</c:v>
                </c:pt>
                <c:pt idx="22">
                  <c:v>4.5900000000000003E-2</c:v>
                </c:pt>
                <c:pt idx="24">
                  <c:v>6.3299999999999995E-2</c:v>
                </c:pt>
                <c:pt idx="25">
                  <c:v>6.3299999999999995E-2</c:v>
                </c:pt>
                <c:pt idx="26">
                  <c:v>7.0199999999999999E-2</c:v>
                </c:pt>
                <c:pt idx="27">
                  <c:v>7.0199999999999999E-2</c:v>
                </c:pt>
                <c:pt idx="28">
                  <c:v>6.3100000000000003E-2</c:v>
                </c:pt>
                <c:pt idx="29">
                  <c:v>6.3100000000000003E-2</c:v>
                </c:pt>
                <c:pt idx="30">
                  <c:v>5.3199999999999997E-2</c:v>
                </c:pt>
                <c:pt idx="31">
                  <c:v>5.3199999999999997E-2</c:v>
                </c:pt>
                <c:pt idx="32">
                  <c:v>5.7700000000000001E-2</c:v>
                </c:pt>
                <c:pt idx="33">
                  <c:v>5.7700000000000001E-2</c:v>
                </c:pt>
                <c:pt idx="34">
                  <c:v>8.5400000000000004E-2</c:v>
                </c:pt>
                <c:pt idx="35">
                  <c:v>8.5400000000000004E-2</c:v>
                </c:pt>
              </c:numCache>
            </c:numRef>
          </c:val>
          <c:extLst>
            <c:ext xmlns:c16="http://schemas.microsoft.com/office/drawing/2014/chart" uri="{C3380CC4-5D6E-409C-BE32-E72D297353CC}">
              <c16:uniqueId val="{00000033-AE42-45D9-BB32-D5DCD467CC5E}"/>
            </c:ext>
          </c:extLst>
        </c:ser>
        <c:ser>
          <c:idx val="1"/>
          <c:order val="1"/>
          <c:spPr>
            <a:solidFill>
              <a:srgbClr val="92D050"/>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35-AE42-45D9-BB32-D5DCD467CC5E}"/>
              </c:ext>
            </c:extLst>
          </c:dPt>
          <c:dPt>
            <c:idx val="1"/>
            <c:invertIfNegative val="0"/>
            <c:bubble3D val="0"/>
            <c:extLst>
              <c:ext xmlns:c16="http://schemas.microsoft.com/office/drawing/2014/chart" uri="{C3380CC4-5D6E-409C-BE32-E72D297353CC}">
                <c16:uniqueId val="{00000036-AE42-45D9-BB32-D5DCD467CC5E}"/>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38-AE42-45D9-BB32-D5DCD467CC5E}"/>
              </c:ext>
            </c:extLst>
          </c:dPt>
          <c:dPt>
            <c:idx val="3"/>
            <c:invertIfNegative val="0"/>
            <c:bubble3D val="0"/>
            <c:extLst>
              <c:ext xmlns:c16="http://schemas.microsoft.com/office/drawing/2014/chart" uri="{C3380CC4-5D6E-409C-BE32-E72D297353CC}">
                <c16:uniqueId val="{00000039-AE42-45D9-BB32-D5DCD467CC5E}"/>
              </c:ext>
            </c:extLst>
          </c:dPt>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3B-AE42-45D9-BB32-D5DCD467CC5E}"/>
              </c:ext>
            </c:extLst>
          </c:dPt>
          <c:dPt>
            <c:idx val="5"/>
            <c:invertIfNegative val="0"/>
            <c:bubble3D val="0"/>
            <c:extLst>
              <c:ext xmlns:c16="http://schemas.microsoft.com/office/drawing/2014/chart" uri="{C3380CC4-5D6E-409C-BE32-E72D297353CC}">
                <c16:uniqueId val="{0000003C-AE42-45D9-BB32-D5DCD467CC5E}"/>
              </c:ext>
            </c:extLst>
          </c:dPt>
          <c:dPt>
            <c:idx val="6"/>
            <c:invertIfNegative val="0"/>
            <c:bubble3D val="0"/>
            <c:spPr>
              <a:solidFill>
                <a:schemeClr val="bg1">
                  <a:lumMod val="75000"/>
                </a:schemeClr>
              </a:solidFill>
              <a:ln>
                <a:noFill/>
              </a:ln>
              <a:effectLst/>
            </c:spPr>
            <c:extLst>
              <c:ext xmlns:c16="http://schemas.microsoft.com/office/drawing/2014/chart" uri="{C3380CC4-5D6E-409C-BE32-E72D297353CC}">
                <c16:uniqueId val="{0000003E-AE42-45D9-BB32-D5DCD467CC5E}"/>
              </c:ext>
            </c:extLst>
          </c:dPt>
          <c:dPt>
            <c:idx val="7"/>
            <c:invertIfNegative val="0"/>
            <c:bubble3D val="0"/>
            <c:extLst>
              <c:ext xmlns:c16="http://schemas.microsoft.com/office/drawing/2014/chart" uri="{C3380CC4-5D6E-409C-BE32-E72D297353CC}">
                <c16:uniqueId val="{0000003F-AE42-45D9-BB32-D5DCD467CC5E}"/>
              </c:ext>
            </c:extLst>
          </c:dPt>
          <c:dPt>
            <c:idx val="8"/>
            <c:invertIfNegative val="0"/>
            <c:bubble3D val="0"/>
            <c:spPr>
              <a:solidFill>
                <a:schemeClr val="bg1">
                  <a:lumMod val="75000"/>
                </a:schemeClr>
              </a:solidFill>
              <a:ln>
                <a:noFill/>
              </a:ln>
              <a:effectLst/>
            </c:spPr>
            <c:extLst>
              <c:ext xmlns:c16="http://schemas.microsoft.com/office/drawing/2014/chart" uri="{C3380CC4-5D6E-409C-BE32-E72D297353CC}">
                <c16:uniqueId val="{00000041-AE42-45D9-BB32-D5DCD467CC5E}"/>
              </c:ext>
            </c:extLst>
          </c:dPt>
          <c:dPt>
            <c:idx val="9"/>
            <c:invertIfNegative val="0"/>
            <c:bubble3D val="0"/>
            <c:extLst>
              <c:ext xmlns:c16="http://schemas.microsoft.com/office/drawing/2014/chart" uri="{C3380CC4-5D6E-409C-BE32-E72D297353CC}">
                <c16:uniqueId val="{00000042-AE42-45D9-BB32-D5DCD467CC5E}"/>
              </c:ext>
            </c:extLst>
          </c:dPt>
          <c:dPt>
            <c:idx val="10"/>
            <c:invertIfNegative val="0"/>
            <c:bubble3D val="0"/>
            <c:spPr>
              <a:solidFill>
                <a:schemeClr val="bg1">
                  <a:lumMod val="75000"/>
                </a:schemeClr>
              </a:solidFill>
              <a:ln>
                <a:noFill/>
              </a:ln>
              <a:effectLst/>
            </c:spPr>
            <c:extLst>
              <c:ext xmlns:c16="http://schemas.microsoft.com/office/drawing/2014/chart" uri="{C3380CC4-5D6E-409C-BE32-E72D297353CC}">
                <c16:uniqueId val="{00000044-AE42-45D9-BB32-D5DCD467CC5E}"/>
              </c:ext>
            </c:extLst>
          </c:dPt>
          <c:dPt>
            <c:idx val="11"/>
            <c:invertIfNegative val="0"/>
            <c:bubble3D val="0"/>
            <c:extLst>
              <c:ext xmlns:c16="http://schemas.microsoft.com/office/drawing/2014/chart" uri="{C3380CC4-5D6E-409C-BE32-E72D297353CC}">
                <c16:uniqueId val="{00000045-AE42-45D9-BB32-D5DCD467CC5E}"/>
              </c:ext>
            </c:extLst>
          </c:dPt>
          <c:dPt>
            <c:idx val="12"/>
            <c:invertIfNegative val="0"/>
            <c:bubble3D val="0"/>
            <c:spPr>
              <a:solidFill>
                <a:schemeClr val="bg1">
                  <a:lumMod val="75000"/>
                </a:schemeClr>
              </a:solidFill>
              <a:ln>
                <a:noFill/>
              </a:ln>
              <a:effectLst/>
            </c:spPr>
            <c:extLst>
              <c:ext xmlns:c16="http://schemas.microsoft.com/office/drawing/2014/chart" uri="{C3380CC4-5D6E-409C-BE32-E72D297353CC}">
                <c16:uniqueId val="{00000047-AE42-45D9-BB32-D5DCD467CC5E}"/>
              </c:ext>
            </c:extLst>
          </c:dPt>
          <c:dPt>
            <c:idx val="13"/>
            <c:invertIfNegative val="0"/>
            <c:bubble3D val="0"/>
            <c:extLst>
              <c:ext xmlns:c16="http://schemas.microsoft.com/office/drawing/2014/chart" uri="{C3380CC4-5D6E-409C-BE32-E72D297353CC}">
                <c16:uniqueId val="{00000048-AE42-45D9-BB32-D5DCD467CC5E}"/>
              </c:ext>
            </c:extLst>
          </c:dPt>
          <c:dPt>
            <c:idx val="14"/>
            <c:invertIfNegative val="0"/>
            <c:bubble3D val="0"/>
            <c:spPr>
              <a:solidFill>
                <a:srgbClr val="FFC000"/>
              </a:solidFill>
              <a:ln>
                <a:noFill/>
              </a:ln>
              <a:effectLst/>
            </c:spPr>
            <c:extLst>
              <c:ext xmlns:c16="http://schemas.microsoft.com/office/drawing/2014/chart" uri="{C3380CC4-5D6E-409C-BE32-E72D297353CC}">
                <c16:uniqueId val="{0000004A-AE42-45D9-BB32-D5DCD467CC5E}"/>
              </c:ext>
            </c:extLst>
          </c:dPt>
          <c:dPt>
            <c:idx val="15"/>
            <c:invertIfNegative val="0"/>
            <c:bubble3D val="0"/>
            <c:spPr>
              <a:solidFill>
                <a:schemeClr val="bg1">
                  <a:lumMod val="75000"/>
                </a:schemeClr>
              </a:solidFill>
              <a:ln>
                <a:noFill/>
              </a:ln>
              <a:effectLst/>
            </c:spPr>
            <c:extLst>
              <c:ext xmlns:c16="http://schemas.microsoft.com/office/drawing/2014/chart" uri="{C3380CC4-5D6E-409C-BE32-E72D297353CC}">
                <c16:uniqueId val="{0000004C-AE42-45D9-BB32-D5DCD467CC5E}"/>
              </c:ext>
            </c:extLst>
          </c:dPt>
          <c:dPt>
            <c:idx val="16"/>
            <c:invertIfNegative val="0"/>
            <c:bubble3D val="0"/>
            <c:spPr>
              <a:solidFill>
                <a:srgbClr val="FFC000"/>
              </a:solidFill>
              <a:ln>
                <a:noFill/>
              </a:ln>
              <a:effectLst/>
            </c:spPr>
            <c:extLst>
              <c:ext xmlns:c16="http://schemas.microsoft.com/office/drawing/2014/chart" uri="{C3380CC4-5D6E-409C-BE32-E72D297353CC}">
                <c16:uniqueId val="{0000004E-AE42-45D9-BB32-D5DCD467CC5E}"/>
              </c:ext>
            </c:extLst>
          </c:dPt>
          <c:dPt>
            <c:idx val="17"/>
            <c:invertIfNegative val="0"/>
            <c:bubble3D val="0"/>
            <c:spPr>
              <a:solidFill>
                <a:schemeClr val="bg1">
                  <a:lumMod val="75000"/>
                </a:schemeClr>
              </a:solidFill>
              <a:ln>
                <a:noFill/>
              </a:ln>
              <a:effectLst/>
            </c:spPr>
            <c:extLst>
              <c:ext xmlns:c16="http://schemas.microsoft.com/office/drawing/2014/chart" uri="{C3380CC4-5D6E-409C-BE32-E72D297353CC}">
                <c16:uniqueId val="{00000050-AE42-45D9-BB32-D5DCD467CC5E}"/>
              </c:ext>
            </c:extLst>
          </c:dPt>
          <c:dPt>
            <c:idx val="18"/>
            <c:invertIfNegative val="0"/>
            <c:bubble3D val="0"/>
            <c:spPr>
              <a:solidFill>
                <a:srgbClr val="FFC000"/>
              </a:solidFill>
              <a:ln>
                <a:noFill/>
              </a:ln>
              <a:effectLst/>
            </c:spPr>
            <c:extLst>
              <c:ext xmlns:c16="http://schemas.microsoft.com/office/drawing/2014/chart" uri="{C3380CC4-5D6E-409C-BE32-E72D297353CC}">
                <c16:uniqueId val="{00000052-AE42-45D9-BB32-D5DCD467CC5E}"/>
              </c:ext>
            </c:extLst>
          </c:dPt>
          <c:dPt>
            <c:idx val="19"/>
            <c:invertIfNegative val="0"/>
            <c:bubble3D val="0"/>
            <c:spPr>
              <a:solidFill>
                <a:schemeClr val="bg1">
                  <a:lumMod val="75000"/>
                </a:schemeClr>
              </a:solidFill>
              <a:ln>
                <a:noFill/>
              </a:ln>
              <a:effectLst/>
            </c:spPr>
            <c:extLst>
              <c:ext xmlns:c16="http://schemas.microsoft.com/office/drawing/2014/chart" uri="{C3380CC4-5D6E-409C-BE32-E72D297353CC}">
                <c16:uniqueId val="{00000054-AE42-45D9-BB32-D5DCD467CC5E}"/>
              </c:ext>
            </c:extLst>
          </c:dPt>
          <c:dPt>
            <c:idx val="20"/>
            <c:invertIfNegative val="0"/>
            <c:bubble3D val="0"/>
            <c:spPr>
              <a:solidFill>
                <a:srgbClr val="FFC000"/>
              </a:solidFill>
              <a:ln>
                <a:noFill/>
              </a:ln>
              <a:effectLst/>
            </c:spPr>
            <c:extLst>
              <c:ext xmlns:c16="http://schemas.microsoft.com/office/drawing/2014/chart" uri="{C3380CC4-5D6E-409C-BE32-E72D297353CC}">
                <c16:uniqueId val="{00000056-AE42-45D9-BB32-D5DCD467CC5E}"/>
              </c:ext>
            </c:extLst>
          </c:dPt>
          <c:dPt>
            <c:idx val="21"/>
            <c:invertIfNegative val="0"/>
            <c:bubble3D val="0"/>
            <c:spPr>
              <a:solidFill>
                <a:schemeClr val="bg1">
                  <a:lumMod val="65000"/>
                </a:schemeClr>
              </a:solidFill>
              <a:ln>
                <a:noFill/>
              </a:ln>
              <a:effectLst/>
            </c:spPr>
            <c:extLst>
              <c:ext xmlns:c16="http://schemas.microsoft.com/office/drawing/2014/chart" uri="{C3380CC4-5D6E-409C-BE32-E72D297353CC}">
                <c16:uniqueId val="{00000058-AE42-45D9-BB32-D5DCD467CC5E}"/>
              </c:ext>
            </c:extLst>
          </c:dPt>
          <c:dPt>
            <c:idx val="22"/>
            <c:invertIfNegative val="0"/>
            <c:bubble3D val="0"/>
            <c:spPr>
              <a:solidFill>
                <a:srgbClr val="FFC000"/>
              </a:solidFill>
              <a:ln>
                <a:noFill/>
              </a:ln>
              <a:effectLst/>
            </c:spPr>
            <c:extLst>
              <c:ext xmlns:c16="http://schemas.microsoft.com/office/drawing/2014/chart" uri="{C3380CC4-5D6E-409C-BE32-E72D297353CC}">
                <c16:uniqueId val="{0000005A-AE42-45D9-BB32-D5DCD467CC5E}"/>
              </c:ext>
            </c:extLst>
          </c:dPt>
          <c:dPt>
            <c:idx val="23"/>
            <c:invertIfNegative val="0"/>
            <c:bubble3D val="0"/>
            <c:spPr>
              <a:solidFill>
                <a:schemeClr val="bg1">
                  <a:lumMod val="75000"/>
                </a:schemeClr>
              </a:solidFill>
              <a:ln>
                <a:noFill/>
              </a:ln>
              <a:effectLst/>
            </c:spPr>
            <c:extLst>
              <c:ext xmlns:c16="http://schemas.microsoft.com/office/drawing/2014/chart" uri="{C3380CC4-5D6E-409C-BE32-E72D297353CC}">
                <c16:uniqueId val="{0000005C-AE42-45D9-BB32-D5DCD467CC5E}"/>
              </c:ext>
            </c:extLst>
          </c:dPt>
          <c:dPt>
            <c:idx val="24"/>
            <c:invertIfNegative val="0"/>
            <c:bubble3D val="0"/>
            <c:spPr>
              <a:solidFill>
                <a:schemeClr val="bg1">
                  <a:lumMod val="75000"/>
                </a:schemeClr>
              </a:solidFill>
              <a:ln>
                <a:noFill/>
              </a:ln>
              <a:effectLst/>
            </c:spPr>
            <c:extLst>
              <c:ext xmlns:c16="http://schemas.microsoft.com/office/drawing/2014/chart" uri="{C3380CC4-5D6E-409C-BE32-E72D297353CC}">
                <c16:uniqueId val="{0000005E-AE42-45D9-BB32-D5DCD467CC5E}"/>
              </c:ext>
            </c:extLst>
          </c:dPt>
          <c:dPt>
            <c:idx val="25"/>
            <c:invertIfNegative val="0"/>
            <c:bubble3D val="0"/>
            <c:spPr>
              <a:solidFill>
                <a:srgbClr val="FF0000"/>
              </a:solidFill>
              <a:ln>
                <a:noFill/>
              </a:ln>
              <a:effectLst/>
            </c:spPr>
            <c:extLst>
              <c:ext xmlns:c16="http://schemas.microsoft.com/office/drawing/2014/chart" uri="{C3380CC4-5D6E-409C-BE32-E72D297353CC}">
                <c16:uniqueId val="{00000060-AE42-45D9-BB32-D5DCD467CC5E}"/>
              </c:ext>
            </c:extLst>
          </c:dPt>
          <c:dPt>
            <c:idx val="26"/>
            <c:invertIfNegative val="0"/>
            <c:bubble3D val="0"/>
            <c:spPr>
              <a:solidFill>
                <a:schemeClr val="bg1">
                  <a:lumMod val="75000"/>
                </a:schemeClr>
              </a:solidFill>
              <a:ln>
                <a:noFill/>
              </a:ln>
              <a:effectLst/>
            </c:spPr>
            <c:extLst>
              <c:ext xmlns:c16="http://schemas.microsoft.com/office/drawing/2014/chart" uri="{C3380CC4-5D6E-409C-BE32-E72D297353CC}">
                <c16:uniqueId val="{00000062-AE42-45D9-BB32-D5DCD467CC5E}"/>
              </c:ext>
            </c:extLst>
          </c:dPt>
          <c:dPt>
            <c:idx val="27"/>
            <c:invertIfNegative val="0"/>
            <c:bubble3D val="0"/>
            <c:spPr>
              <a:solidFill>
                <a:srgbClr val="FF0000"/>
              </a:solidFill>
              <a:ln>
                <a:noFill/>
              </a:ln>
              <a:effectLst/>
            </c:spPr>
            <c:extLst>
              <c:ext xmlns:c16="http://schemas.microsoft.com/office/drawing/2014/chart" uri="{C3380CC4-5D6E-409C-BE32-E72D297353CC}">
                <c16:uniqueId val="{00000064-AE42-45D9-BB32-D5DCD467CC5E}"/>
              </c:ext>
            </c:extLst>
          </c:dPt>
          <c:dPt>
            <c:idx val="28"/>
            <c:invertIfNegative val="0"/>
            <c:bubble3D val="0"/>
            <c:spPr>
              <a:solidFill>
                <a:schemeClr val="bg1">
                  <a:lumMod val="75000"/>
                </a:schemeClr>
              </a:solidFill>
              <a:ln>
                <a:noFill/>
              </a:ln>
              <a:effectLst/>
            </c:spPr>
            <c:extLst>
              <c:ext xmlns:c16="http://schemas.microsoft.com/office/drawing/2014/chart" uri="{C3380CC4-5D6E-409C-BE32-E72D297353CC}">
                <c16:uniqueId val="{00000066-AE42-45D9-BB32-D5DCD467CC5E}"/>
              </c:ext>
            </c:extLst>
          </c:dPt>
          <c:dPt>
            <c:idx val="29"/>
            <c:invertIfNegative val="0"/>
            <c:bubble3D val="0"/>
            <c:spPr>
              <a:solidFill>
                <a:srgbClr val="FF0000"/>
              </a:solidFill>
              <a:ln>
                <a:noFill/>
              </a:ln>
              <a:effectLst/>
            </c:spPr>
            <c:extLst>
              <c:ext xmlns:c16="http://schemas.microsoft.com/office/drawing/2014/chart" uri="{C3380CC4-5D6E-409C-BE32-E72D297353CC}">
                <c16:uniqueId val="{00000068-AE42-45D9-BB32-D5DCD467CC5E}"/>
              </c:ext>
            </c:extLst>
          </c:dPt>
          <c:dPt>
            <c:idx val="30"/>
            <c:invertIfNegative val="0"/>
            <c:bubble3D val="0"/>
            <c:spPr>
              <a:solidFill>
                <a:schemeClr val="bg1">
                  <a:lumMod val="75000"/>
                </a:schemeClr>
              </a:solidFill>
              <a:ln>
                <a:noFill/>
              </a:ln>
              <a:effectLst/>
            </c:spPr>
            <c:extLst>
              <c:ext xmlns:c16="http://schemas.microsoft.com/office/drawing/2014/chart" uri="{C3380CC4-5D6E-409C-BE32-E72D297353CC}">
                <c16:uniqueId val="{0000006A-AE42-45D9-BB32-D5DCD467CC5E}"/>
              </c:ext>
            </c:extLst>
          </c:dPt>
          <c:dPt>
            <c:idx val="31"/>
            <c:invertIfNegative val="0"/>
            <c:bubble3D val="0"/>
            <c:spPr>
              <a:solidFill>
                <a:srgbClr val="FF0000"/>
              </a:solidFill>
              <a:ln>
                <a:noFill/>
              </a:ln>
              <a:effectLst/>
            </c:spPr>
            <c:extLst>
              <c:ext xmlns:c16="http://schemas.microsoft.com/office/drawing/2014/chart" uri="{C3380CC4-5D6E-409C-BE32-E72D297353CC}">
                <c16:uniqueId val="{0000006C-AE42-45D9-BB32-D5DCD467CC5E}"/>
              </c:ext>
            </c:extLst>
          </c:dPt>
          <c:dPt>
            <c:idx val="32"/>
            <c:invertIfNegative val="0"/>
            <c:bubble3D val="0"/>
            <c:spPr>
              <a:solidFill>
                <a:schemeClr val="bg1">
                  <a:lumMod val="75000"/>
                </a:schemeClr>
              </a:solidFill>
              <a:ln>
                <a:noFill/>
              </a:ln>
              <a:effectLst/>
            </c:spPr>
            <c:extLst>
              <c:ext xmlns:c16="http://schemas.microsoft.com/office/drawing/2014/chart" uri="{C3380CC4-5D6E-409C-BE32-E72D297353CC}">
                <c16:uniqueId val="{0000006E-AE42-45D9-BB32-D5DCD467CC5E}"/>
              </c:ext>
            </c:extLst>
          </c:dPt>
          <c:dPt>
            <c:idx val="33"/>
            <c:invertIfNegative val="0"/>
            <c:bubble3D val="0"/>
            <c:spPr>
              <a:solidFill>
                <a:srgbClr val="FF0000"/>
              </a:solidFill>
              <a:ln>
                <a:noFill/>
              </a:ln>
              <a:effectLst/>
            </c:spPr>
            <c:extLst>
              <c:ext xmlns:c16="http://schemas.microsoft.com/office/drawing/2014/chart" uri="{C3380CC4-5D6E-409C-BE32-E72D297353CC}">
                <c16:uniqueId val="{00000070-AE42-45D9-BB32-D5DCD467CC5E}"/>
              </c:ext>
            </c:extLst>
          </c:dPt>
          <c:dPt>
            <c:idx val="34"/>
            <c:invertIfNegative val="0"/>
            <c:bubble3D val="0"/>
            <c:spPr>
              <a:solidFill>
                <a:schemeClr val="bg1">
                  <a:lumMod val="75000"/>
                </a:schemeClr>
              </a:solidFill>
              <a:ln>
                <a:noFill/>
              </a:ln>
              <a:effectLst/>
            </c:spPr>
            <c:extLst>
              <c:ext xmlns:c16="http://schemas.microsoft.com/office/drawing/2014/chart" uri="{C3380CC4-5D6E-409C-BE32-E72D297353CC}">
                <c16:uniqueId val="{00000072-AE42-45D9-BB32-D5DCD467CC5E}"/>
              </c:ext>
            </c:extLst>
          </c:dPt>
          <c:dPt>
            <c:idx val="35"/>
            <c:invertIfNegative val="0"/>
            <c:bubble3D val="0"/>
            <c:spPr>
              <a:solidFill>
                <a:srgbClr val="FF0000"/>
              </a:solidFill>
              <a:ln>
                <a:noFill/>
              </a:ln>
              <a:effectLst/>
            </c:spPr>
            <c:extLst>
              <c:ext xmlns:c16="http://schemas.microsoft.com/office/drawing/2014/chart" uri="{C3380CC4-5D6E-409C-BE32-E72D297353CC}">
                <c16:uniqueId val="{00000074-AE42-45D9-BB32-D5DCD467CC5E}"/>
              </c:ext>
            </c:extLst>
          </c:dPt>
          <c:dLbls>
            <c:dLbl>
              <c:idx val="3"/>
              <c:tx>
                <c:rich>
                  <a:bodyPr/>
                  <a:lstStyle/>
                  <a:p>
                    <a:fld id="{E55CB708-B0D7-4CFD-BCE4-40BC3DE69B29}" type="VALUE">
                      <a:rPr lang="en-US" baseline="0">
                        <a:solidFill>
                          <a:sysClr val="windowText" lastClr="000000"/>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9-AE42-45D9-BB32-D5DCD467CC5E}"/>
                </c:ext>
              </c:extLst>
            </c:dLbl>
            <c:dLbl>
              <c:idx val="5"/>
              <c:spPr>
                <a:noFill/>
                <a:ln>
                  <a:noFill/>
                </a:ln>
                <a:effectLst/>
              </c:spPr>
              <c:txPr>
                <a:bodyPr rot="-5400000" spcFirstLastPara="1" vertOverflow="ellipsis" wrap="square" lIns="38100" tIns="19050" rIns="38100" bIns="19050" anchor="ctr" anchorCtr="1">
                  <a:no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C-AE42-45D9-BB32-D5DCD467CC5E}"/>
                </c:ext>
              </c:extLst>
            </c:dLbl>
            <c:dLbl>
              <c:idx val="8"/>
              <c:spPr>
                <a:solidFill>
                  <a:schemeClr val="bg1">
                    <a:lumMod val="75000"/>
                  </a:schemeClr>
                </a:solid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dLblPos val="inEnd"/>
              <c:showLegendKey val="0"/>
              <c:showVal val="1"/>
              <c:showCatName val="0"/>
              <c:showSerName val="0"/>
              <c:showPercent val="0"/>
              <c:showBubbleSize val="0"/>
              <c:extLst>
                <c:ext xmlns:c16="http://schemas.microsoft.com/office/drawing/2014/chart" uri="{C3380CC4-5D6E-409C-BE32-E72D297353CC}">
                  <c16:uniqueId val="{00000041-AE42-45D9-BB32-D5DCD467CC5E}"/>
                </c:ext>
              </c:extLst>
            </c:dLbl>
            <c:dLbl>
              <c:idx val="12"/>
              <c:layout>
                <c:manualLayout>
                  <c:x val="0"/>
                  <c:y val="3.82951164496352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AE42-45D9-BB32-D5DCD467CC5E}"/>
                </c:ext>
              </c:extLst>
            </c:dLbl>
            <c:dLbl>
              <c:idx val="13"/>
              <c:layout>
                <c:manualLayout>
                  <c:x val="0"/>
                  <c:y val="4.8920378801507368E-2"/>
                </c:manualLayout>
              </c:layout>
              <c:tx>
                <c:rich>
                  <a:bodyPr/>
                  <a:lstStyle/>
                  <a:p>
                    <a:fld id="{E2610A17-12F8-4039-9266-B8CCD5EF5603}" type="VALUE">
                      <a:rPr lang="en-US">
                        <a:solidFill>
                          <a:sysClr val="windowText" lastClr="000000"/>
                        </a:solidFill>
                      </a:rPr>
                      <a:pPr/>
                      <a:t>[VALOR]</a:t>
                    </a:fld>
                    <a:endParaRPr lang="es-MX"/>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48-AE42-45D9-BB32-D5DCD467CC5E}"/>
                </c:ext>
              </c:extLst>
            </c:dLbl>
            <c:dLbl>
              <c:idx val="15"/>
              <c:tx>
                <c:rich>
                  <a:bodyPr/>
                  <a:lstStyle/>
                  <a:p>
                    <a:fld id="{C8A491E6-1AE4-4D36-811D-73D596740BA0}" type="VALUE">
                      <a:rPr lang="en-US">
                        <a:solidFill>
                          <a:sysClr val="windowText" lastClr="000000"/>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4C-AE42-45D9-BB32-D5DCD467CC5E}"/>
                </c:ext>
              </c:extLst>
            </c:dLbl>
            <c:dLbl>
              <c:idx val="17"/>
              <c:tx>
                <c:rich>
                  <a:bodyPr rot="-5400000" spcFirstLastPara="1" vertOverflow="ellipsis" wrap="square" lIns="38100" tIns="19050" rIns="38100" bIns="19050" anchor="ctr" anchorCtr="1">
                    <a:no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fld id="{A1BB704A-B989-45F9-AED0-77033C96AC37}" type="VALUE">
                      <a:rPr lang="en-US">
                        <a:solidFill>
                          <a:sysClr val="windowText" lastClr="000000"/>
                        </a:solidFill>
                      </a:rPr>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t>[VALOR]</a:t>
                    </a:fld>
                    <a:endParaRPr lang="es-MX"/>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50-AE42-45D9-BB32-D5DCD467CC5E}"/>
                </c:ext>
              </c:extLst>
            </c:dLbl>
            <c:dLbl>
              <c:idx val="19"/>
              <c:tx>
                <c:rich>
                  <a:bodyPr/>
                  <a:lstStyle/>
                  <a:p>
                    <a:fld id="{65D9C005-2028-4D24-A023-B6AB0903CE9E}" type="VALUE">
                      <a:rPr lang="en-US">
                        <a:solidFill>
                          <a:sysClr val="windowText" lastClr="000000"/>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54-AE42-45D9-BB32-D5DCD467CC5E}"/>
                </c:ext>
              </c:extLst>
            </c:dLbl>
            <c:dLbl>
              <c:idx val="21"/>
              <c:tx>
                <c:rich>
                  <a:bodyPr rot="-5400000" spcFirstLastPara="1" vertOverflow="ellipsis" wrap="square" lIns="38100" tIns="19050" rIns="38100" bIns="19050" anchor="ctr" anchorCtr="1">
                    <a:no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fld id="{07E629E0-9064-41C9-BC68-E0638963CB8E}" type="VALUE">
                      <a:rPr lang="en-US">
                        <a:solidFill>
                          <a:sysClr val="windowText" lastClr="000000"/>
                        </a:solidFill>
                      </a:rPr>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t>[VALOR]</a:t>
                    </a:fld>
                    <a:endParaRPr lang="es-MX"/>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58-AE42-45D9-BB32-D5DCD467CC5E}"/>
                </c:ext>
              </c:extLst>
            </c:dLbl>
            <c:dLbl>
              <c:idx val="23"/>
              <c:tx>
                <c:rich>
                  <a:bodyPr/>
                  <a:lstStyle/>
                  <a:p>
                    <a:fld id="{48D26893-E598-4ECB-96E1-14AD4F1D08D7}" type="VALUE">
                      <a:rPr lang="en-US">
                        <a:solidFill>
                          <a:sysClr val="windowText" lastClr="000000"/>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5C-AE42-45D9-BB32-D5DCD467CC5E}"/>
                </c:ext>
              </c:extLst>
            </c:dLbl>
            <c:dLbl>
              <c:idx val="25"/>
              <c:tx>
                <c:rich>
                  <a:bodyPr/>
                  <a:lstStyle/>
                  <a:p>
                    <a:fld id="{E939831C-D169-4287-9CFB-676D3AA847A2}" type="VALUE">
                      <a:rPr lang="en-US" b="1">
                        <a:solidFill>
                          <a:sysClr val="windowText" lastClr="000000"/>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60-AE42-45D9-BB32-D5DCD467CC5E}"/>
                </c:ext>
              </c:extLst>
            </c:dLbl>
            <c:dLbl>
              <c:idx val="27"/>
              <c:tx>
                <c:rich>
                  <a:bodyPr/>
                  <a:lstStyle/>
                  <a:p>
                    <a:fld id="{6CF99872-A802-4388-AF7D-3B89264FBC9B}" type="VALUE">
                      <a:rPr lang="en-US">
                        <a:solidFill>
                          <a:sysClr val="windowText" lastClr="000000"/>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64-AE42-45D9-BB32-D5DCD467CC5E}"/>
                </c:ext>
              </c:extLst>
            </c:dLbl>
            <c:dLbl>
              <c:idx val="29"/>
              <c:tx>
                <c:rich>
                  <a:bodyPr/>
                  <a:lstStyle/>
                  <a:p>
                    <a:fld id="{0A033157-4D59-4294-846D-82B94F6AAF35}" type="VALUE">
                      <a:rPr lang="en-US">
                        <a:solidFill>
                          <a:schemeClr val="bg1"/>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68-AE42-45D9-BB32-D5DCD467CC5E}"/>
                </c:ext>
              </c:extLst>
            </c:dLbl>
            <c:dLbl>
              <c:idx val="31"/>
              <c:tx>
                <c:rich>
                  <a:bodyPr/>
                  <a:lstStyle/>
                  <a:p>
                    <a:fld id="{CA0FB540-EE6D-4E65-B7B9-E897E0EEF2BF}" type="VALUE">
                      <a:rPr lang="en-US">
                        <a:solidFill>
                          <a:schemeClr val="bg1"/>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6C-AE42-45D9-BB32-D5DCD467CC5E}"/>
                </c:ext>
              </c:extLst>
            </c:dLbl>
            <c:dLbl>
              <c:idx val="33"/>
              <c:tx>
                <c:rich>
                  <a:bodyPr/>
                  <a:lstStyle/>
                  <a:p>
                    <a:fld id="{CEB390B7-EA0B-4E34-8BD3-228A4039AE84}" type="VALUE">
                      <a:rPr lang="en-US">
                        <a:solidFill>
                          <a:schemeClr val="bg1"/>
                        </a:solidFill>
                      </a:rPr>
                      <a:pPr/>
                      <a:t>[VALOR]</a:t>
                    </a:fld>
                    <a:endParaRPr lang="es-MX"/>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70-AE42-45D9-BB32-D5DCD467CC5E}"/>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 PÉR TEC. Y NO TÉC. MT'!$B$38:$B$73</c:f>
              <c:strCache>
                <c:ptCount val="35"/>
                <c:pt idx="0">
                  <c:v>Noroeste</c:v>
                </c:pt>
                <c:pt idx="2">
                  <c:v>Sureste</c:v>
                </c:pt>
                <c:pt idx="4">
                  <c:v>Golfo Norte</c:v>
                </c:pt>
                <c:pt idx="6">
                  <c:v>Centro Sur</c:v>
                </c:pt>
                <c:pt idx="8">
                  <c:v>Centro Oriente</c:v>
                </c:pt>
                <c:pt idx="10">
                  <c:v>Peninsular</c:v>
                </c:pt>
                <c:pt idx="12">
                  <c:v>Centro Occidente</c:v>
                </c:pt>
                <c:pt idx="15">
                  <c:v>Nacional</c:v>
                </c:pt>
                <c:pt idx="17">
                  <c:v>Valle de México Sur</c:v>
                </c:pt>
                <c:pt idx="19">
                  <c:v>Bajío</c:v>
                </c:pt>
                <c:pt idx="21">
                  <c:v>Baja California</c:v>
                </c:pt>
                <c:pt idx="24">
                  <c:v>Valle de México Centro</c:v>
                </c:pt>
                <c:pt idx="26">
                  <c:v>Golfo Centro</c:v>
                </c:pt>
                <c:pt idx="28">
                  <c:v>Jalisco</c:v>
                </c:pt>
                <c:pt idx="30">
                  <c:v>Norte</c:v>
                </c:pt>
                <c:pt idx="32">
                  <c:v>Valle de México Norte</c:v>
                </c:pt>
                <c:pt idx="34">
                  <c:v>Oriente</c:v>
                </c:pt>
              </c:strCache>
            </c:strRef>
          </c:cat>
          <c:val>
            <c:numRef>
              <c:f>'GRÁF. PÉR TEC. Y NO TÉC. MT'!$D$38:$D$73</c:f>
              <c:numCache>
                <c:formatCode>0.00%</c:formatCode>
                <c:ptCount val="36"/>
                <c:pt idx="0">
                  <c:v>4.5800000000000007E-2</c:v>
                </c:pt>
                <c:pt idx="1">
                  <c:v>3.5600000000000007E-2</c:v>
                </c:pt>
                <c:pt idx="2">
                  <c:v>3.9399999999999991E-2</c:v>
                </c:pt>
                <c:pt idx="3">
                  <c:v>3.3299999999999996E-2</c:v>
                </c:pt>
                <c:pt idx="4">
                  <c:v>0.10719999999999999</c:v>
                </c:pt>
                <c:pt idx="5">
                  <c:v>0.10070000000000001</c:v>
                </c:pt>
                <c:pt idx="6">
                  <c:v>8.5999999999999993E-2</c:v>
                </c:pt>
                <c:pt idx="7">
                  <c:v>8.199999999999999E-2</c:v>
                </c:pt>
                <c:pt idx="8">
                  <c:v>5.2499999999999998E-2</c:v>
                </c:pt>
                <c:pt idx="9">
                  <c:v>5.0300000000000004E-2</c:v>
                </c:pt>
                <c:pt idx="10">
                  <c:v>3.0399999999999996E-2</c:v>
                </c:pt>
                <c:pt idx="11">
                  <c:v>2.8999999999999998E-2</c:v>
                </c:pt>
                <c:pt idx="12">
                  <c:v>1.26E-2</c:v>
                </c:pt>
                <c:pt idx="13">
                  <c:v>1.1300000000000004E-2</c:v>
                </c:pt>
                <c:pt idx="15">
                  <c:v>7.0800000000000002E-2</c:v>
                </c:pt>
                <c:pt idx="16">
                  <c:v>7.3800000000000004E-2</c:v>
                </c:pt>
                <c:pt idx="17">
                  <c:v>0.15650000000000003</c:v>
                </c:pt>
                <c:pt idx="18">
                  <c:v>0.16270000000000001</c:v>
                </c:pt>
                <c:pt idx="19">
                  <c:v>2.8999999999999998E-2</c:v>
                </c:pt>
                <c:pt idx="20">
                  <c:v>3.1999999999999987E-2</c:v>
                </c:pt>
                <c:pt idx="21">
                  <c:v>2.3E-2</c:v>
                </c:pt>
                <c:pt idx="22">
                  <c:v>2.6000000000000002E-2</c:v>
                </c:pt>
                <c:pt idx="24">
                  <c:v>9.1299999999999992E-2</c:v>
                </c:pt>
                <c:pt idx="25">
                  <c:v>0.10020000000000001</c:v>
                </c:pt>
                <c:pt idx="26">
                  <c:v>3.6299999999999999E-2</c:v>
                </c:pt>
                <c:pt idx="27">
                  <c:v>4.5600000000000002E-2</c:v>
                </c:pt>
                <c:pt idx="28">
                  <c:v>5.8599999999999999E-2</c:v>
                </c:pt>
                <c:pt idx="29">
                  <c:v>7.1499999999999994E-2</c:v>
                </c:pt>
                <c:pt idx="30">
                  <c:v>5.2000000000000005E-2</c:v>
                </c:pt>
                <c:pt idx="31">
                  <c:v>6.6200000000000009E-2</c:v>
                </c:pt>
                <c:pt idx="32">
                  <c:v>0.1474</c:v>
                </c:pt>
                <c:pt idx="33">
                  <c:v>0.1754</c:v>
                </c:pt>
                <c:pt idx="34">
                  <c:v>6.5700000000000008E-2</c:v>
                </c:pt>
                <c:pt idx="35">
                  <c:v>9.0999999999999998E-2</c:v>
                </c:pt>
              </c:numCache>
            </c:numRef>
          </c:val>
          <c:extLst>
            <c:ext xmlns:c16="http://schemas.microsoft.com/office/drawing/2014/chart" uri="{C3380CC4-5D6E-409C-BE32-E72D297353CC}">
              <c16:uniqueId val="{00000075-AE42-45D9-BB32-D5DCD467CC5E}"/>
            </c:ext>
          </c:extLst>
        </c:ser>
        <c:ser>
          <c:idx val="2"/>
          <c:order val="2"/>
          <c:spPr>
            <a:noFill/>
            <a:ln>
              <a:noFill/>
            </a:ln>
            <a:effectLst/>
          </c:spPr>
          <c:invertIfNegative val="0"/>
          <c:dLbls>
            <c:dLbl>
              <c:idx val="1"/>
              <c:layout>
                <c:manualLayout>
                  <c:x val="1.4199503017394261E-3"/>
                  <c:y val="2.20451988141047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8-AE42-45D9-BB32-D5DCD467CC5E}"/>
                </c:ext>
              </c:extLst>
            </c:dLbl>
            <c:dLbl>
              <c:idx val="6"/>
              <c:layout>
                <c:manualLayout>
                  <c:x val="0"/>
                  <c:y val="0.1098544417306082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A-AE42-45D9-BB32-D5DCD467CC5E}"/>
                </c:ext>
              </c:extLst>
            </c:dLbl>
            <c:dLbl>
              <c:idx val="7"/>
              <c:layout>
                <c:manualLayout>
                  <c:x val="-5.2064242946535433E-17"/>
                  <c:y val="7.97423807768227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9-AE42-45D9-BB32-D5DCD467CC5E}"/>
                </c:ext>
              </c:extLst>
            </c:dLbl>
            <c:dLbl>
              <c:idx val="8"/>
              <c:layout>
                <c:manualLayout>
                  <c:x val="0"/>
                  <c:y val="3.98101050715453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C-AE42-45D9-BB32-D5DCD467CC5E}"/>
                </c:ext>
              </c:extLst>
            </c:dLbl>
            <c:dLbl>
              <c:idx val="9"/>
              <c:layout>
                <c:manualLayout>
                  <c:x val="-1.4199503017394391E-3"/>
                  <c:y val="3.05642603132176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B-AE42-45D9-BB32-D5DCD467CC5E}"/>
                </c:ext>
              </c:extLst>
            </c:dLbl>
            <c:dLbl>
              <c:idx val="10"/>
              <c:layout>
                <c:manualLayout>
                  <c:x val="0"/>
                  <c:y val="2.55060600474665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E-AE42-45D9-BB32-D5DCD467CC5E}"/>
                </c:ext>
              </c:extLst>
            </c:dLbl>
            <c:dLbl>
              <c:idx val="11"/>
              <c:layout>
                <c:manualLayout>
                  <c:x val="0"/>
                  <c:y val="-8.8423696398534527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D-AE42-45D9-BB32-D5DCD467CC5E}"/>
                </c:ext>
              </c:extLst>
            </c:dLbl>
            <c:dLbl>
              <c:idx val="15"/>
              <c:layout>
                <c:manualLayout>
                  <c:x val="0"/>
                  <c:y val="8.61751806877270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0-AE42-45D9-BB32-D5DCD467CC5E}"/>
                </c:ext>
              </c:extLst>
            </c:dLbl>
            <c:dLbl>
              <c:idx val="16"/>
              <c:layout>
                <c:manualLayout>
                  <c:x val="-1.4199503017393871E-3"/>
                  <c:y val="8.13248385139442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F-AE42-45D9-BB32-D5DCD467CC5E}"/>
                </c:ext>
              </c:extLst>
            </c:dLbl>
            <c:dLbl>
              <c:idx val="24"/>
              <c:layout>
                <c:manualLayout>
                  <c:x val="0"/>
                  <c:y val="0.1086672984016528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2-AE42-45D9-BB32-D5DCD467CC5E}"/>
                </c:ext>
              </c:extLst>
            </c:dLbl>
            <c:dLbl>
              <c:idx val="25"/>
              <c:layout>
                <c:manualLayout>
                  <c:x val="0"/>
                  <c:y val="0.1091175775939537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1-AE42-45D9-BB32-D5DCD467CC5E}"/>
                </c:ext>
              </c:extLst>
            </c:dLbl>
            <c:dLbl>
              <c:idx val="28"/>
              <c:layout>
                <c:manualLayout>
                  <c:x val="0"/>
                  <c:y val="5.54731483828352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3-AE42-45D9-BB32-D5DCD467CC5E}"/>
                </c:ext>
              </c:extLst>
            </c:dLbl>
            <c:dLbl>
              <c:idx val="29"/>
              <c:layout>
                <c:manualLayout>
                  <c:x val="0"/>
                  <c:y val="8.3084671689823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4-AE42-45D9-BB32-D5DCD467CC5E}"/>
                </c:ext>
              </c:extLst>
            </c:dLbl>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 PÉR TEC. Y NO TÉC. MT'!$B$38:$B$73</c:f>
              <c:strCache>
                <c:ptCount val="35"/>
                <c:pt idx="0">
                  <c:v>Noroeste</c:v>
                </c:pt>
                <c:pt idx="2">
                  <c:v>Sureste</c:v>
                </c:pt>
                <c:pt idx="4">
                  <c:v>Golfo Norte</c:v>
                </c:pt>
                <c:pt idx="6">
                  <c:v>Centro Sur</c:v>
                </c:pt>
                <c:pt idx="8">
                  <c:v>Centro Oriente</c:v>
                </c:pt>
                <c:pt idx="10">
                  <c:v>Peninsular</c:v>
                </c:pt>
                <c:pt idx="12">
                  <c:v>Centro Occidente</c:v>
                </c:pt>
                <c:pt idx="15">
                  <c:v>Nacional</c:v>
                </c:pt>
                <c:pt idx="17">
                  <c:v>Valle de México Sur</c:v>
                </c:pt>
                <c:pt idx="19">
                  <c:v>Bajío</c:v>
                </c:pt>
                <c:pt idx="21">
                  <c:v>Baja California</c:v>
                </c:pt>
                <c:pt idx="24">
                  <c:v>Valle de México Centro</c:v>
                </c:pt>
                <c:pt idx="26">
                  <c:v>Golfo Centro</c:v>
                </c:pt>
                <c:pt idx="28">
                  <c:v>Jalisco</c:v>
                </c:pt>
                <c:pt idx="30">
                  <c:v>Norte</c:v>
                </c:pt>
                <c:pt idx="32">
                  <c:v>Valle de México Norte</c:v>
                </c:pt>
                <c:pt idx="34">
                  <c:v>Oriente</c:v>
                </c:pt>
              </c:strCache>
            </c:strRef>
          </c:cat>
          <c:val>
            <c:numRef>
              <c:f>'GRÁF. PÉR TEC. Y NO TÉC. MT'!$E$38:$E$73</c:f>
              <c:numCache>
                <c:formatCode>0.00%</c:formatCode>
                <c:ptCount val="36"/>
                <c:pt idx="0">
                  <c:v>0.10050000000000001</c:v>
                </c:pt>
                <c:pt idx="1">
                  <c:v>9.0300000000000005E-2</c:v>
                </c:pt>
                <c:pt idx="2">
                  <c:v>0.13719999999999999</c:v>
                </c:pt>
                <c:pt idx="3">
                  <c:v>0.13109999999999999</c:v>
                </c:pt>
                <c:pt idx="4">
                  <c:v>0.15559999999999999</c:v>
                </c:pt>
                <c:pt idx="5">
                  <c:v>0.14910000000000001</c:v>
                </c:pt>
                <c:pt idx="6">
                  <c:v>0.15329999999999999</c:v>
                </c:pt>
                <c:pt idx="7">
                  <c:v>0.14929999999999999</c:v>
                </c:pt>
                <c:pt idx="8">
                  <c:v>0.1065</c:v>
                </c:pt>
                <c:pt idx="9">
                  <c:v>0.1043</c:v>
                </c:pt>
                <c:pt idx="10">
                  <c:v>8.4199999999999997E-2</c:v>
                </c:pt>
                <c:pt idx="11">
                  <c:v>8.2799999999999999E-2</c:v>
                </c:pt>
                <c:pt idx="12">
                  <c:v>7.5999999999999998E-2</c:v>
                </c:pt>
                <c:pt idx="13">
                  <c:v>7.4700000000000003E-2</c:v>
                </c:pt>
                <c:pt idx="15">
                  <c:v>0.13250000000000001</c:v>
                </c:pt>
                <c:pt idx="16">
                  <c:v>0.13550000000000001</c:v>
                </c:pt>
                <c:pt idx="17">
                  <c:v>0.21410000000000001</c:v>
                </c:pt>
                <c:pt idx="18">
                  <c:v>0.2203</c:v>
                </c:pt>
                <c:pt idx="19">
                  <c:v>0.1024</c:v>
                </c:pt>
                <c:pt idx="20">
                  <c:v>0.10539999999999999</c:v>
                </c:pt>
                <c:pt idx="21">
                  <c:v>6.8900000000000003E-2</c:v>
                </c:pt>
                <c:pt idx="22">
                  <c:v>7.1900000000000006E-2</c:v>
                </c:pt>
                <c:pt idx="24">
                  <c:v>0.15459999999999999</c:v>
                </c:pt>
                <c:pt idx="25">
                  <c:v>0.16350000000000001</c:v>
                </c:pt>
                <c:pt idx="26">
                  <c:v>0.1065</c:v>
                </c:pt>
                <c:pt idx="27">
                  <c:v>0.1158</c:v>
                </c:pt>
                <c:pt idx="28">
                  <c:v>0.1217</c:v>
                </c:pt>
                <c:pt idx="29">
                  <c:v>0.1346</c:v>
                </c:pt>
                <c:pt idx="30">
                  <c:v>0.1052</c:v>
                </c:pt>
                <c:pt idx="31">
                  <c:v>0.11940000000000001</c:v>
                </c:pt>
                <c:pt idx="32">
                  <c:v>0.2051</c:v>
                </c:pt>
                <c:pt idx="33">
                  <c:v>0.2331</c:v>
                </c:pt>
                <c:pt idx="34">
                  <c:v>0.15110000000000001</c:v>
                </c:pt>
                <c:pt idx="35">
                  <c:v>0.1764</c:v>
                </c:pt>
              </c:numCache>
            </c:numRef>
          </c:val>
          <c:extLst>
            <c:ext xmlns:c16="http://schemas.microsoft.com/office/drawing/2014/chart" uri="{C3380CC4-5D6E-409C-BE32-E72D297353CC}">
              <c16:uniqueId val="{00000076-AE42-45D9-BB32-D5DCD467CC5E}"/>
            </c:ext>
          </c:extLst>
        </c:ser>
        <c:dLbls>
          <c:showLegendKey val="0"/>
          <c:showVal val="0"/>
          <c:showCatName val="0"/>
          <c:showSerName val="0"/>
          <c:showPercent val="0"/>
          <c:showBubbleSize val="0"/>
        </c:dLbls>
        <c:gapWidth val="25"/>
        <c:overlap val="100"/>
        <c:axId val="400216928"/>
        <c:axId val="400217320"/>
      </c:barChart>
      <c:lineChart>
        <c:grouping val="standard"/>
        <c:varyColors val="0"/>
        <c:ser>
          <c:idx val="3"/>
          <c:order val="3"/>
          <c:spPr>
            <a:ln>
              <a:noFill/>
            </a:ln>
          </c:spPr>
          <c:marker>
            <c:symbol val="dash"/>
            <c:size val="10"/>
            <c:spPr>
              <a:solidFill>
                <a:schemeClr val="tx2">
                  <a:lumMod val="60000"/>
                  <a:lumOff val="40000"/>
                </a:schemeClr>
              </a:solidFill>
              <a:ln w="19050">
                <a:solidFill>
                  <a:schemeClr val="tx2">
                    <a:lumMod val="60000"/>
                    <a:lumOff val="40000"/>
                  </a:schemeClr>
                </a:solidFill>
              </a:ln>
            </c:spPr>
          </c:marker>
          <c:val>
            <c:numRef>
              <c:f>'GRÁF. PÉR TEC. Y NO TÉC. MT'!$H$38:$H$73</c:f>
              <c:numCache>
                <c:formatCode>0.00%</c:formatCode>
                <c:ptCount val="36"/>
                <c:pt idx="1">
                  <c:v>0.1041</c:v>
                </c:pt>
                <c:pt idx="3">
                  <c:v>0.18909999999999999</c:v>
                </c:pt>
                <c:pt idx="5">
                  <c:v>0.1507</c:v>
                </c:pt>
                <c:pt idx="7">
                  <c:v>0.17419999999999999</c:v>
                </c:pt>
                <c:pt idx="9">
                  <c:v>0.12139999999999999</c:v>
                </c:pt>
                <c:pt idx="11">
                  <c:v>9.9199999999999997E-2</c:v>
                </c:pt>
                <c:pt idx="13">
                  <c:v>7.3999999999999996E-2</c:v>
                </c:pt>
                <c:pt idx="16">
                  <c:v>0.14829999999999999</c:v>
                </c:pt>
                <c:pt idx="18">
                  <c:v>0.24829999999999999</c:v>
                </c:pt>
                <c:pt idx="20">
                  <c:v>0.1089</c:v>
                </c:pt>
                <c:pt idx="22">
                  <c:v>6.8699999999999997E-2</c:v>
                </c:pt>
                <c:pt idx="25">
                  <c:v>0.17180000000000001</c:v>
                </c:pt>
                <c:pt idx="27">
                  <c:v>0.1119</c:v>
                </c:pt>
                <c:pt idx="29">
                  <c:v>0.14990000000000001</c:v>
                </c:pt>
                <c:pt idx="31">
                  <c:v>0.12379999999999999</c:v>
                </c:pt>
                <c:pt idx="33">
                  <c:v>0.25359999999999999</c:v>
                </c:pt>
                <c:pt idx="35">
                  <c:v>0.1799</c:v>
                </c:pt>
              </c:numCache>
            </c:numRef>
          </c:val>
          <c:smooth val="0"/>
          <c:extLst>
            <c:ext xmlns:c16="http://schemas.microsoft.com/office/drawing/2014/chart" uri="{C3380CC4-5D6E-409C-BE32-E72D297353CC}">
              <c16:uniqueId val="{00000077-AE42-45D9-BB32-D5DCD467CC5E}"/>
            </c:ext>
          </c:extLst>
        </c:ser>
        <c:dLbls>
          <c:showLegendKey val="0"/>
          <c:showVal val="0"/>
          <c:showCatName val="0"/>
          <c:showSerName val="0"/>
          <c:showPercent val="0"/>
          <c:showBubbleSize val="0"/>
        </c:dLbls>
        <c:marker val="1"/>
        <c:smooth val="0"/>
        <c:axId val="400216928"/>
        <c:axId val="400217320"/>
      </c:lineChart>
      <c:catAx>
        <c:axId val="40021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400217320"/>
        <c:crosses val="autoZero"/>
        <c:auto val="1"/>
        <c:lblAlgn val="ctr"/>
        <c:lblOffset val="100"/>
        <c:noMultiLvlLbl val="0"/>
      </c:catAx>
      <c:valAx>
        <c:axId val="400217320"/>
        <c:scaling>
          <c:orientation val="minMax"/>
          <c:max val="0.27"/>
        </c:scaling>
        <c:delete val="1"/>
        <c:axPos val="l"/>
        <c:numFmt formatCode="0.00%" sourceLinked="1"/>
        <c:majorTickMark val="out"/>
        <c:minorTickMark val="none"/>
        <c:tickLblPos val="nextTo"/>
        <c:crossAx val="4002169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b="1">
          <a:latin typeface="Arial" panose="020B0604020202020204" pitchFamily="34" charset="0"/>
          <a:cs typeface="Arial" panose="020B0604020202020204" pitchFamily="34" charset="0"/>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62669736309185E-2"/>
          <c:y val="1.439898486457265E-2"/>
          <c:w val="0.91159596243797536"/>
          <c:h val="0.80300231176155523"/>
        </c:manualLayout>
      </c:layout>
      <c:lineChart>
        <c:grouping val="standard"/>
        <c:varyColors val="0"/>
        <c:ser>
          <c:idx val="0"/>
          <c:order val="0"/>
          <c:tx>
            <c:v>% de Perdidas No Técnicas con Alta Tensión</c:v>
          </c:tx>
          <c:spPr>
            <a:ln w="34925" cap="rnd">
              <a:solidFill>
                <a:srgbClr val="00B050"/>
              </a:solidFill>
              <a:round/>
            </a:ln>
            <a:effectLst>
              <a:outerShdw blurRad="57150" dist="19050" dir="5400000" algn="ctr" rotWithShape="0">
                <a:srgbClr val="000000">
                  <a:alpha val="63000"/>
                </a:srgbClr>
              </a:outerShdw>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6E-4F8E-849B-FAC4489710DA}"/>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6E-4F8E-849B-FAC4489710DA}"/>
                </c:ext>
              </c:extLst>
            </c:dLbl>
            <c:dLbl>
              <c:idx val="3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6E-4F8E-849B-FAC4489710DA}"/>
                </c:ext>
              </c:extLst>
            </c:dLbl>
            <c:dLbl>
              <c:idx val="4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6E-4F8E-849B-FAC4489710DA}"/>
                </c:ext>
              </c:extLst>
            </c:dLbl>
            <c:dLbl>
              <c:idx val="6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6E-4F8E-849B-FAC4489710DA}"/>
                </c:ext>
              </c:extLst>
            </c:dLbl>
            <c:dLbl>
              <c:idx val="7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6E-4F8E-849B-FAC4489710DA}"/>
                </c:ext>
              </c:extLst>
            </c:dLbl>
            <c:dLbl>
              <c:idx val="7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6E-4F8E-849B-FAC4489710D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'Pérd. Div. 2010-2016'!$BV$47:$EW$47</c:f>
              <c:numCache>
                <c:formatCode>mmm\-yy</c:formatCode>
                <c:ptCount val="8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numCache>
            </c:numRef>
          </c:cat>
          <c:val>
            <c:numRef>
              <c:f>'Pérd. Div. 2010-2016'!$BV$64:$EW$64</c:f>
              <c:numCache>
                <c:formatCode>0.00%</c:formatCode>
                <c:ptCount val="80"/>
                <c:pt idx="0">
                  <c:v>9.1700000000000004E-2</c:v>
                </c:pt>
                <c:pt idx="1">
                  <c:v>9.1999999999999998E-2</c:v>
                </c:pt>
                <c:pt idx="2">
                  <c:v>9.1400000000000009E-2</c:v>
                </c:pt>
                <c:pt idx="3">
                  <c:v>8.9200000000000002E-2</c:v>
                </c:pt>
                <c:pt idx="4">
                  <c:v>8.8400000000000006E-2</c:v>
                </c:pt>
                <c:pt idx="5">
                  <c:v>8.7100000000000011E-2</c:v>
                </c:pt>
                <c:pt idx="6">
                  <c:v>8.929999999999999E-2</c:v>
                </c:pt>
                <c:pt idx="7">
                  <c:v>8.8499999999999995E-2</c:v>
                </c:pt>
                <c:pt idx="8">
                  <c:v>8.7499999999999994E-2</c:v>
                </c:pt>
                <c:pt idx="9">
                  <c:v>8.8400000000000006E-2</c:v>
                </c:pt>
                <c:pt idx="10">
                  <c:v>8.7100000000000011E-2</c:v>
                </c:pt>
                <c:pt idx="11">
                  <c:v>8.6499999999999994E-2</c:v>
                </c:pt>
                <c:pt idx="12">
                  <c:v>9.2399999999999982E-2</c:v>
                </c:pt>
                <c:pt idx="13">
                  <c:v>9.1599999999999987E-2</c:v>
                </c:pt>
                <c:pt idx="14">
                  <c:v>9.0700000000000003E-2</c:v>
                </c:pt>
                <c:pt idx="15">
                  <c:v>9.2299999999999993E-2</c:v>
                </c:pt>
                <c:pt idx="16">
                  <c:v>9.1099999999999987E-2</c:v>
                </c:pt>
                <c:pt idx="17">
                  <c:v>8.829999999999999E-2</c:v>
                </c:pt>
                <c:pt idx="18">
                  <c:v>8.879999999999999E-2</c:v>
                </c:pt>
                <c:pt idx="19">
                  <c:v>8.77E-2</c:v>
                </c:pt>
                <c:pt idx="20">
                  <c:v>8.6699999999999999E-2</c:v>
                </c:pt>
                <c:pt idx="21">
                  <c:v>8.6599999999999983E-2</c:v>
                </c:pt>
                <c:pt idx="22">
                  <c:v>8.6900000000000005E-2</c:v>
                </c:pt>
                <c:pt idx="23">
                  <c:v>8.646752497953468E-2</c:v>
                </c:pt>
                <c:pt idx="24">
                  <c:v>8.48E-2</c:v>
                </c:pt>
                <c:pt idx="25">
                  <c:v>8.43E-2</c:v>
                </c:pt>
                <c:pt idx="26">
                  <c:v>8.4000000000000005E-2</c:v>
                </c:pt>
                <c:pt idx="27">
                  <c:v>8.2400000000000001E-2</c:v>
                </c:pt>
                <c:pt idx="28">
                  <c:v>8.1299999999999997E-2</c:v>
                </c:pt>
                <c:pt idx="29">
                  <c:v>8.3699999999999997E-2</c:v>
                </c:pt>
                <c:pt idx="30">
                  <c:v>8.4099999999999994E-2</c:v>
                </c:pt>
                <c:pt idx="31">
                  <c:v>8.2299999999999998E-2</c:v>
                </c:pt>
                <c:pt idx="32">
                  <c:v>8.2100000000000006E-2</c:v>
                </c:pt>
                <c:pt idx="33">
                  <c:v>8.1299999999999997E-2</c:v>
                </c:pt>
                <c:pt idx="34">
                  <c:v>7.9699999999999993E-2</c:v>
                </c:pt>
                <c:pt idx="35">
                  <c:v>7.8600000000000003E-2</c:v>
                </c:pt>
                <c:pt idx="36">
                  <c:v>7.9799999999999996E-2</c:v>
                </c:pt>
                <c:pt idx="37">
                  <c:v>7.8899999999999998E-2</c:v>
                </c:pt>
                <c:pt idx="38">
                  <c:v>7.6999999999999999E-2</c:v>
                </c:pt>
                <c:pt idx="39">
                  <c:v>7.6799999999999993E-2</c:v>
                </c:pt>
                <c:pt idx="40">
                  <c:v>7.6600000000000001E-2</c:v>
                </c:pt>
                <c:pt idx="41">
                  <c:v>7.5200000000000003E-2</c:v>
                </c:pt>
                <c:pt idx="42">
                  <c:v>7.5600000000000001E-2</c:v>
                </c:pt>
                <c:pt idx="43">
                  <c:v>7.6300000000000007E-2</c:v>
                </c:pt>
                <c:pt idx="44">
                  <c:v>7.5800000000000006E-2</c:v>
                </c:pt>
                <c:pt idx="45">
                  <c:v>7.4200000000000002E-2</c:v>
                </c:pt>
                <c:pt idx="46">
                  <c:v>7.3200000000000001E-2</c:v>
                </c:pt>
                <c:pt idx="47">
                  <c:v>7.1599999999999997E-2</c:v>
                </c:pt>
                <c:pt idx="48">
                  <c:v>6.9800000000000001E-2</c:v>
                </c:pt>
                <c:pt idx="49">
                  <c:v>7.0000000000000007E-2</c:v>
                </c:pt>
                <c:pt idx="50">
                  <c:v>7.1300000000000002E-2</c:v>
                </c:pt>
                <c:pt idx="51">
                  <c:v>7.0800000000000002E-2</c:v>
                </c:pt>
                <c:pt idx="52">
                  <c:v>7.0599999999999996E-2</c:v>
                </c:pt>
                <c:pt idx="53">
                  <c:v>6.9400000000000003E-2</c:v>
                </c:pt>
                <c:pt idx="54">
                  <c:v>6.8699999999999997E-2</c:v>
                </c:pt>
                <c:pt idx="55">
                  <c:v>6.6600000000000006E-2</c:v>
                </c:pt>
                <c:pt idx="56">
                  <c:v>6.6500000000000004E-2</c:v>
                </c:pt>
                <c:pt idx="57">
                  <c:v>6.7299999999999999E-2</c:v>
                </c:pt>
                <c:pt idx="58">
                  <c:v>6.6199999999999995E-2</c:v>
                </c:pt>
                <c:pt idx="59">
                  <c:v>6.5100000000000005E-2</c:v>
                </c:pt>
                <c:pt idx="60">
                  <c:v>6.6000000000000003E-2</c:v>
                </c:pt>
                <c:pt idx="61">
                  <c:v>6.5699999999999995E-2</c:v>
                </c:pt>
                <c:pt idx="62">
                  <c:v>6.5000000000000002E-2</c:v>
                </c:pt>
                <c:pt idx="63">
                  <c:v>6.5000000000000002E-2</c:v>
                </c:pt>
                <c:pt idx="64">
                  <c:v>6.8599999999999994E-2</c:v>
                </c:pt>
                <c:pt idx="65">
                  <c:v>6.8599999999999994E-2</c:v>
                </c:pt>
                <c:pt idx="66">
                  <c:v>6.6299999999999998E-2</c:v>
                </c:pt>
                <c:pt idx="67">
                  <c:v>6.8099999999999994E-2</c:v>
                </c:pt>
                <c:pt idx="68">
                  <c:v>6.6100000000000006E-2</c:v>
                </c:pt>
                <c:pt idx="69">
                  <c:v>6.3700000000000007E-2</c:v>
                </c:pt>
                <c:pt idx="70">
                  <c:v>6.3E-2</c:v>
                </c:pt>
                <c:pt idx="71">
                  <c:v>6.1400000000000003E-2</c:v>
                </c:pt>
                <c:pt idx="72">
                  <c:v>0.06</c:v>
                </c:pt>
                <c:pt idx="73">
                  <c:v>5.9400000000000001E-2</c:v>
                </c:pt>
                <c:pt idx="74">
                  <c:v>5.8999999999999997E-2</c:v>
                </c:pt>
                <c:pt idx="75">
                  <c:v>5.8799999999999998E-2</c:v>
                </c:pt>
                <c:pt idx="76">
                  <c:v>5.8799999999999998E-2</c:v>
                </c:pt>
                <c:pt idx="77">
                  <c:v>5.7099999999999998E-2</c:v>
                </c:pt>
                <c:pt idx="78">
                  <c:v>5.9499999999999997E-2</c:v>
                </c:pt>
                <c:pt idx="79">
                  <c:v>5.8000000000000003E-2</c:v>
                </c:pt>
              </c:numCache>
            </c:numRef>
          </c:val>
          <c:smooth val="0"/>
          <c:extLst>
            <c:ext xmlns:c16="http://schemas.microsoft.com/office/drawing/2014/chart" uri="{C3380CC4-5D6E-409C-BE32-E72D297353CC}">
              <c16:uniqueId val="{00000007-B76E-4F8E-849B-FAC4489710DA}"/>
            </c:ext>
          </c:extLst>
        </c:ser>
        <c:ser>
          <c:idx val="1"/>
          <c:order val="1"/>
          <c:tx>
            <c:v>% de Perdidas No Técnicas en Media y Baja Tensión</c:v>
          </c:tx>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3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6E-4F8E-849B-FAC4489710DA}"/>
                </c:ext>
              </c:extLst>
            </c:dLbl>
            <c:dLbl>
              <c:idx val="4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76E-4F8E-849B-FAC4489710DA}"/>
                </c:ext>
              </c:extLst>
            </c:dLbl>
            <c:dLbl>
              <c:idx val="6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76E-4F8E-849B-FAC4489710DA}"/>
                </c:ext>
              </c:extLst>
            </c:dLbl>
            <c:dLbl>
              <c:idx val="7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76E-4F8E-849B-FAC4489710DA}"/>
                </c:ext>
              </c:extLst>
            </c:dLbl>
            <c:dLbl>
              <c:idx val="7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76E-4F8E-849B-FAC4489710DA}"/>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'Pérd. Div. 2010-2016'!$BV$47:$EW$47</c:f>
              <c:numCache>
                <c:formatCode>mmm\-yy</c:formatCode>
                <c:ptCount val="8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numCache>
            </c:numRef>
          </c:cat>
          <c:val>
            <c:numRef>
              <c:f>'Pérd. Div. 2010-2016'!$BV$67:$EW$67</c:f>
              <c:numCache>
                <c:formatCode>General</c:formatCode>
                <c:ptCount val="80"/>
                <c:pt idx="36" formatCode="0.00%">
                  <c:v>0.1031</c:v>
                </c:pt>
                <c:pt idx="37" formatCode="0.00%">
                  <c:v>0.1031</c:v>
                </c:pt>
                <c:pt idx="38" formatCode="0.00%">
                  <c:v>0.10340000000000001</c:v>
                </c:pt>
                <c:pt idx="39" formatCode="0.00%">
                  <c:v>0.1047</c:v>
                </c:pt>
                <c:pt idx="40" formatCode="0.00%">
                  <c:v>0.10639999999999999</c:v>
                </c:pt>
                <c:pt idx="41" formatCode="0.00%">
                  <c:v>0.1019</c:v>
                </c:pt>
                <c:pt idx="42" formatCode="0.00%">
                  <c:v>9.9299999999999999E-2</c:v>
                </c:pt>
                <c:pt idx="43" formatCode="0.00%">
                  <c:v>9.6100000000000005E-2</c:v>
                </c:pt>
                <c:pt idx="44" formatCode="0.00%">
                  <c:v>9.5699999999999993E-2</c:v>
                </c:pt>
                <c:pt idx="45" formatCode="0.00%">
                  <c:v>9.3700000000000006E-2</c:v>
                </c:pt>
                <c:pt idx="46" formatCode="0.00%">
                  <c:v>9.2399999999999996E-2</c:v>
                </c:pt>
                <c:pt idx="47" formatCode="0.00%">
                  <c:v>9.0200000000000002E-2</c:v>
                </c:pt>
                <c:pt idx="48" formatCode="0.00%">
                  <c:v>8.9800000000000005E-2</c:v>
                </c:pt>
                <c:pt idx="49" formatCode="0.00%">
                  <c:v>9.1300000000000006E-2</c:v>
                </c:pt>
                <c:pt idx="50" formatCode="0.00%">
                  <c:v>8.9200000000000002E-2</c:v>
                </c:pt>
                <c:pt idx="51" formatCode="0.00%">
                  <c:v>8.8999999999999996E-2</c:v>
                </c:pt>
                <c:pt idx="52" formatCode="0.00%">
                  <c:v>8.8800000000000004E-2</c:v>
                </c:pt>
                <c:pt idx="53" formatCode="0.00%">
                  <c:v>8.7099999999999997E-2</c:v>
                </c:pt>
                <c:pt idx="54" formatCode="0.00%">
                  <c:v>8.6999999999999994E-2</c:v>
                </c:pt>
                <c:pt idx="55" formatCode="0.00%">
                  <c:v>8.4699999999999998E-2</c:v>
                </c:pt>
                <c:pt idx="56" formatCode="0.00%">
                  <c:v>8.48E-2</c:v>
                </c:pt>
                <c:pt idx="57" formatCode="0.00%">
                  <c:v>8.6300000000000002E-2</c:v>
                </c:pt>
                <c:pt idx="58" formatCode="0.00%">
                  <c:v>8.5999999999999993E-2</c:v>
                </c:pt>
                <c:pt idx="59" formatCode="0.00%">
                  <c:v>8.4500000000000006E-2</c:v>
                </c:pt>
                <c:pt idx="60" formatCode="0.00%">
                  <c:v>8.6400000000000005E-2</c:v>
                </c:pt>
                <c:pt idx="61" formatCode="0.00%">
                  <c:v>8.4699999999999998E-2</c:v>
                </c:pt>
                <c:pt idx="62" formatCode="0.00%">
                  <c:v>8.7300000000000003E-2</c:v>
                </c:pt>
                <c:pt idx="63" formatCode="0.00%">
                  <c:v>8.6900000000000005E-2</c:v>
                </c:pt>
                <c:pt idx="64" formatCode="0.00%">
                  <c:v>8.6300000000000002E-2</c:v>
                </c:pt>
                <c:pt idx="65" formatCode="0.00%">
                  <c:v>8.7099999999999997E-2</c:v>
                </c:pt>
                <c:pt idx="66" formatCode="0.00%">
                  <c:v>8.3900000000000002E-2</c:v>
                </c:pt>
                <c:pt idx="67" formatCode="0.00%">
                  <c:v>8.6400000000000005E-2</c:v>
                </c:pt>
                <c:pt idx="68" formatCode="0.00%">
                  <c:v>8.3699999999999997E-2</c:v>
                </c:pt>
                <c:pt idx="69" formatCode="0.00%">
                  <c:v>8.0500000000000002E-2</c:v>
                </c:pt>
                <c:pt idx="70" formatCode="0.00%">
                  <c:v>7.9299999999999995E-2</c:v>
                </c:pt>
                <c:pt idx="71" formatCode="0.00%">
                  <c:v>7.7899999999999997E-2</c:v>
                </c:pt>
                <c:pt idx="72" formatCode="0.00%">
                  <c:v>7.6600000000000001E-2</c:v>
                </c:pt>
                <c:pt idx="73" formatCode="0.00%">
                  <c:v>7.5700000000000003E-2</c:v>
                </c:pt>
                <c:pt idx="74" formatCode="0.00%">
                  <c:v>7.5200000000000003E-2</c:v>
                </c:pt>
                <c:pt idx="75" formatCode="0.00%">
                  <c:v>7.46E-2</c:v>
                </c:pt>
                <c:pt idx="76" formatCode="0.00%">
                  <c:v>7.4999999999999997E-2</c:v>
                </c:pt>
                <c:pt idx="77" formatCode="0.00%">
                  <c:v>7.2400000000000006E-2</c:v>
                </c:pt>
                <c:pt idx="78" formatCode="0.00%">
                  <c:v>7.5600000000000001E-2</c:v>
                </c:pt>
                <c:pt idx="79" formatCode="0.00%">
                  <c:v>7.3800000000000004E-2</c:v>
                </c:pt>
              </c:numCache>
            </c:numRef>
          </c:val>
          <c:smooth val="0"/>
          <c:extLst>
            <c:ext xmlns:c16="http://schemas.microsoft.com/office/drawing/2014/chart" uri="{C3380CC4-5D6E-409C-BE32-E72D297353CC}">
              <c16:uniqueId val="{0000000D-B76E-4F8E-849B-FAC4489710DA}"/>
            </c:ext>
          </c:extLst>
        </c:ser>
        <c:dLbls>
          <c:showLegendKey val="0"/>
          <c:showVal val="0"/>
          <c:showCatName val="0"/>
          <c:showSerName val="0"/>
          <c:showPercent val="0"/>
          <c:showBubbleSize val="0"/>
        </c:dLbls>
        <c:smooth val="0"/>
        <c:axId val="400218104"/>
        <c:axId val="400218496"/>
      </c:lineChart>
      <c:dateAx>
        <c:axId val="400218104"/>
        <c:scaling>
          <c:orientation val="minMax"/>
        </c:scaling>
        <c:delete val="0"/>
        <c:axPos val="b"/>
        <c:numFmt formatCode="mmm\-yy"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400218496"/>
        <c:crosses val="autoZero"/>
        <c:auto val="1"/>
        <c:lblOffset val="100"/>
        <c:baseTimeUnit val="months"/>
      </c:dateAx>
      <c:valAx>
        <c:axId val="400218496"/>
        <c:scaling>
          <c:orientation val="minMax"/>
          <c:min val="5.000000000000001E-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crossAx val="400218104"/>
        <c:crosses val="autoZero"/>
        <c:crossBetween val="between"/>
      </c:valAx>
      <c:spPr>
        <a:noFill/>
        <a:ln>
          <a:noFill/>
        </a:ln>
        <a:effectLst/>
      </c:spPr>
    </c:plotArea>
    <c:legend>
      <c:legendPos val="b"/>
      <c:layout>
        <c:manualLayout>
          <c:xMode val="edge"/>
          <c:yMode val="edge"/>
          <c:x val="0.11903757200647629"/>
          <c:y val="0.95043185993971735"/>
          <c:w val="0.87901952089272439"/>
          <c:h val="4.9568140060282762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Comportamiento de Ventas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s-MX"/>
        </a:p>
      </c:txPr>
    </c:title>
    <c:autoTitleDeleted val="0"/>
    <c:plotArea>
      <c:layout>
        <c:manualLayout>
          <c:layoutTarget val="inner"/>
          <c:xMode val="edge"/>
          <c:yMode val="edge"/>
          <c:x val="0.19499723162939842"/>
          <c:y val="0.13095439133128731"/>
          <c:w val="0.72431526136475577"/>
          <c:h val="0.48318336053703093"/>
        </c:manualLayout>
      </c:layout>
      <c:barChart>
        <c:barDir val="col"/>
        <c:grouping val="clustered"/>
        <c:varyColors val="0"/>
        <c:ser>
          <c:idx val="0"/>
          <c:order val="0"/>
          <c:tx>
            <c:strRef>
              <c:f>NAL!$A$11</c:f>
              <c:strCache>
                <c:ptCount val="1"/>
                <c:pt idx="0">
                  <c:v>VENTAS 2016</c:v>
                </c:pt>
              </c:strCache>
            </c:strRef>
          </c:tx>
          <c:spPr>
            <a:gradFill rotWithShape="1">
              <a:gsLst>
                <a:gs pos="0">
                  <a:schemeClr val="accent3">
                    <a:tint val="54000"/>
                    <a:shade val="51000"/>
                    <a:satMod val="130000"/>
                  </a:schemeClr>
                </a:gs>
                <a:gs pos="80000">
                  <a:schemeClr val="accent3">
                    <a:tint val="54000"/>
                    <a:shade val="93000"/>
                    <a:satMod val="130000"/>
                  </a:schemeClr>
                </a:gs>
                <a:gs pos="100000">
                  <a:schemeClr val="accent3">
                    <a:tint val="5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NAL!$B$10:$O$10</c:f>
              <c:strCache>
                <c:ptCount val="12"/>
                <c:pt idx="0">
                  <c:v>SEP</c:v>
                </c:pt>
                <c:pt idx="1">
                  <c:v>OCT</c:v>
                </c:pt>
                <c:pt idx="2">
                  <c:v>NOV</c:v>
                </c:pt>
                <c:pt idx="3">
                  <c:v>DIC</c:v>
                </c:pt>
                <c:pt idx="4">
                  <c:v>ENE</c:v>
                </c:pt>
                <c:pt idx="5">
                  <c:v>FEB</c:v>
                </c:pt>
                <c:pt idx="6">
                  <c:v>MAR</c:v>
                </c:pt>
                <c:pt idx="7">
                  <c:v>ABR</c:v>
                </c:pt>
                <c:pt idx="8">
                  <c:v>MAY</c:v>
                </c:pt>
                <c:pt idx="9">
                  <c:v>JUN</c:v>
                </c:pt>
                <c:pt idx="10">
                  <c:v>JUL</c:v>
                </c:pt>
                <c:pt idx="11">
                  <c:v>AGO</c:v>
                </c:pt>
              </c:strCache>
              <c:extLst/>
            </c:strRef>
          </c:cat>
          <c:val>
            <c:numRef>
              <c:f>NAL!$B$11:$O$11</c:f>
              <c:numCache>
                <c:formatCode>_-* #,##0.0_-;\-* #,##0.0_-;_-* "-"??_-;_-@_-</c:formatCode>
                <c:ptCount val="12"/>
                <c:pt idx="0">
                  <c:v>2419.334906</c:v>
                </c:pt>
                <c:pt idx="1">
                  <c:v>2604.5578780000001</c:v>
                </c:pt>
                <c:pt idx="2">
                  <c:v>2017.3249659999999</c:v>
                </c:pt>
                <c:pt idx="3">
                  <c:v>1759.4004890000001</c:v>
                </c:pt>
              </c:numCache>
              <c:extLst/>
            </c:numRef>
          </c:val>
          <c:extLst>
            <c:ext xmlns:c16="http://schemas.microsoft.com/office/drawing/2014/chart" uri="{C3380CC4-5D6E-409C-BE32-E72D297353CC}">
              <c16:uniqueId val="{00000000-B1B5-4C62-816C-466261B69312}"/>
            </c:ext>
          </c:extLst>
        </c:ser>
        <c:ser>
          <c:idx val="1"/>
          <c:order val="1"/>
          <c:tx>
            <c:strRef>
              <c:f>NAL!$A$12</c:f>
              <c:strCache>
                <c:ptCount val="1"/>
                <c:pt idx="0">
                  <c:v>VENTAS 2017</c:v>
                </c:pt>
              </c:strCache>
            </c:strRef>
          </c:tx>
          <c:spPr>
            <a:gradFill rotWithShape="1">
              <a:gsLst>
                <a:gs pos="0">
                  <a:schemeClr val="accent3">
                    <a:tint val="77000"/>
                    <a:shade val="51000"/>
                    <a:satMod val="130000"/>
                  </a:schemeClr>
                </a:gs>
                <a:gs pos="80000">
                  <a:schemeClr val="accent3">
                    <a:tint val="77000"/>
                    <a:shade val="93000"/>
                    <a:satMod val="130000"/>
                  </a:schemeClr>
                </a:gs>
                <a:gs pos="100000">
                  <a:schemeClr val="accent3">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NAL!$B$10:$O$10</c:f>
              <c:strCache>
                <c:ptCount val="12"/>
                <c:pt idx="0">
                  <c:v>SEP</c:v>
                </c:pt>
                <c:pt idx="1">
                  <c:v>OCT</c:v>
                </c:pt>
                <c:pt idx="2">
                  <c:v>NOV</c:v>
                </c:pt>
                <c:pt idx="3">
                  <c:v>DIC</c:v>
                </c:pt>
                <c:pt idx="4">
                  <c:v>ENE</c:v>
                </c:pt>
                <c:pt idx="5">
                  <c:v>FEB</c:v>
                </c:pt>
                <c:pt idx="6">
                  <c:v>MAR</c:v>
                </c:pt>
                <c:pt idx="7">
                  <c:v>ABR</c:v>
                </c:pt>
                <c:pt idx="8">
                  <c:v>MAY</c:v>
                </c:pt>
                <c:pt idx="9">
                  <c:v>JUN</c:v>
                </c:pt>
                <c:pt idx="10">
                  <c:v>JUL</c:v>
                </c:pt>
                <c:pt idx="11">
                  <c:v>AGO</c:v>
                </c:pt>
              </c:strCache>
              <c:extLst/>
            </c:strRef>
          </c:cat>
          <c:val>
            <c:numRef>
              <c:f>NAL!$B$12:$O$12</c:f>
              <c:numCache>
                <c:formatCode>_-* #,##0.0_-;\-* #,##0.0_-;_-* "-"??_-;_-@_-</c:formatCode>
                <c:ptCount val="12"/>
                <c:pt idx="0">
                  <c:v>2622.4542620000002</c:v>
                </c:pt>
                <c:pt idx="1">
                  <c:v>2890.1222790000002</c:v>
                </c:pt>
                <c:pt idx="2">
                  <c:v>2235.5047</c:v>
                </c:pt>
                <c:pt idx="3">
                  <c:v>1954.5440579999999</c:v>
                </c:pt>
                <c:pt idx="4">
                  <c:v>2192.8695750000002</c:v>
                </c:pt>
                <c:pt idx="5">
                  <c:v>2072.899594</c:v>
                </c:pt>
                <c:pt idx="6">
                  <c:v>1968.3298629999999</c:v>
                </c:pt>
                <c:pt idx="7">
                  <c:v>2497.017061</c:v>
                </c:pt>
                <c:pt idx="8">
                  <c:v>2304.1823570000001</c:v>
                </c:pt>
                <c:pt idx="9">
                  <c:v>2921.9176619999998</c:v>
                </c:pt>
                <c:pt idx="10">
                  <c:v>2920.452996</c:v>
                </c:pt>
                <c:pt idx="11">
                  <c:v>4190.4958020000004</c:v>
                </c:pt>
              </c:numCache>
              <c:extLst/>
            </c:numRef>
          </c:val>
          <c:extLst>
            <c:ext xmlns:c16="http://schemas.microsoft.com/office/drawing/2014/chart" uri="{C3380CC4-5D6E-409C-BE32-E72D297353CC}">
              <c16:uniqueId val="{00000001-B1B5-4C62-816C-466261B69312}"/>
            </c:ext>
          </c:extLst>
        </c:ser>
        <c:ser>
          <c:idx val="2"/>
          <c:order val="2"/>
          <c:tx>
            <c:strRef>
              <c:f>NAL!$A$13</c:f>
              <c:strCache>
                <c:ptCount val="1"/>
                <c:pt idx="0">
                  <c:v>VENTAS 2018</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NAL!$B$10:$O$10</c:f>
              <c:strCache>
                <c:ptCount val="12"/>
                <c:pt idx="0">
                  <c:v>SEP</c:v>
                </c:pt>
                <c:pt idx="1">
                  <c:v>OCT</c:v>
                </c:pt>
                <c:pt idx="2">
                  <c:v>NOV</c:v>
                </c:pt>
                <c:pt idx="3">
                  <c:v>DIC</c:v>
                </c:pt>
                <c:pt idx="4">
                  <c:v>ENE</c:v>
                </c:pt>
                <c:pt idx="5">
                  <c:v>FEB</c:v>
                </c:pt>
                <c:pt idx="6">
                  <c:v>MAR</c:v>
                </c:pt>
                <c:pt idx="7">
                  <c:v>ABR</c:v>
                </c:pt>
                <c:pt idx="8">
                  <c:v>MAY</c:v>
                </c:pt>
                <c:pt idx="9">
                  <c:v>JUN</c:v>
                </c:pt>
                <c:pt idx="10">
                  <c:v>JUL</c:v>
                </c:pt>
                <c:pt idx="11">
                  <c:v>AGO</c:v>
                </c:pt>
              </c:strCache>
              <c:extLst/>
            </c:strRef>
          </c:cat>
          <c:val>
            <c:numRef>
              <c:f>NAL!$B$13:$O$13</c:f>
              <c:numCache>
                <c:formatCode>General</c:formatCode>
                <c:ptCount val="12"/>
                <c:pt idx="4" formatCode="_-* #,##0.0_-;\-* #,##0.0_-;_-* &quot;-&quot;??_-;_-@_-">
                  <c:v>2461.5703090000002</c:v>
                </c:pt>
                <c:pt idx="5" formatCode="_-* #,##0.0_-;\-* #,##0.0_-;_-* &quot;-&quot;??_-;_-@_-">
                  <c:v>2361.7639170000002</c:v>
                </c:pt>
                <c:pt idx="6" formatCode="_-* #,##0.0_-;\-* #,##0.0_-;_-* &quot;-&quot;??_-;_-@_-">
                  <c:v>2196.7012749999999</c:v>
                </c:pt>
                <c:pt idx="7" formatCode="_-* #,##0.0_-;\-* #,##0.0_-;_-* &quot;-&quot;??_-;_-@_-">
                  <c:v>2791.822572</c:v>
                </c:pt>
                <c:pt idx="8" formatCode="_-* #,##0.0_-;\-* #,##0.0_-;_-* &quot;-&quot;??_-;_-@_-">
                  <c:v>2547.8589740000002</c:v>
                </c:pt>
                <c:pt idx="9" formatCode="_-* #,##0.0_-;\-* #,##0.0_-;_-* &quot;-&quot;??_-;_-@_-">
                  <c:v>3318.5098929999999</c:v>
                </c:pt>
                <c:pt idx="10" formatCode="_-* #,##0.0_-;\-* #,##0.0_-;_-* &quot;-&quot;??_-;_-@_-">
                  <c:v>3237.7559190000002</c:v>
                </c:pt>
                <c:pt idx="11" formatCode="_-* #,##0.0_-;\-* #,##0.0_-;_-* &quot;-&quot;??_-;_-@_-">
                  <c:v>4683.9800789999999</c:v>
                </c:pt>
              </c:numCache>
              <c:extLst/>
            </c:numRef>
          </c:val>
          <c:extLst>
            <c:ext xmlns:c16="http://schemas.microsoft.com/office/drawing/2014/chart" uri="{C3380CC4-5D6E-409C-BE32-E72D297353CC}">
              <c16:uniqueId val="{00000002-B1B5-4C62-816C-466261B69312}"/>
            </c:ext>
          </c:extLst>
        </c:ser>
        <c:dLbls>
          <c:showLegendKey val="0"/>
          <c:showVal val="0"/>
          <c:showCatName val="0"/>
          <c:showSerName val="0"/>
          <c:showPercent val="0"/>
          <c:showBubbleSize val="0"/>
        </c:dLbls>
        <c:gapWidth val="156"/>
        <c:axId val="400664184"/>
        <c:axId val="400664576"/>
      </c:barChart>
      <c:lineChart>
        <c:grouping val="standard"/>
        <c:varyColors val="0"/>
        <c:ser>
          <c:idx val="4"/>
          <c:order val="3"/>
          <c:tx>
            <c:strRef>
              <c:f>NAL!$A$15</c:f>
              <c:strCache>
                <c:ptCount val="1"/>
                <c:pt idx="0">
                  <c:v>% INCREMENTO</c:v>
                </c:pt>
              </c:strCache>
            </c:strRef>
          </c:tx>
          <c:spPr>
            <a:ln w="34925" cap="rnd">
              <a:solidFill>
                <a:schemeClr val="accent3">
                  <a:shade val="5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NAL!$B$10:$O$10</c:f>
              <c:strCache>
                <c:ptCount val="12"/>
                <c:pt idx="0">
                  <c:v>SEP</c:v>
                </c:pt>
                <c:pt idx="1">
                  <c:v>OCT</c:v>
                </c:pt>
                <c:pt idx="2">
                  <c:v>NOV</c:v>
                </c:pt>
                <c:pt idx="3">
                  <c:v>DIC</c:v>
                </c:pt>
                <c:pt idx="4">
                  <c:v>ENE</c:v>
                </c:pt>
                <c:pt idx="5">
                  <c:v>FEB</c:v>
                </c:pt>
                <c:pt idx="6">
                  <c:v>MAR</c:v>
                </c:pt>
                <c:pt idx="7">
                  <c:v>ABR</c:v>
                </c:pt>
                <c:pt idx="8">
                  <c:v>MAY</c:v>
                </c:pt>
                <c:pt idx="9">
                  <c:v>JUN</c:v>
                </c:pt>
                <c:pt idx="10">
                  <c:v>JUL</c:v>
                </c:pt>
                <c:pt idx="11">
                  <c:v>AGO</c:v>
                </c:pt>
              </c:strCache>
              <c:extLst/>
            </c:strRef>
          </c:cat>
          <c:val>
            <c:numRef>
              <c:f>NAL!$B$15:$O$15</c:f>
              <c:numCache>
                <c:formatCode>0.00%</c:formatCode>
                <c:ptCount val="12"/>
                <c:pt idx="0">
                  <c:v>8.3956692186873336E-2</c:v>
                </c:pt>
                <c:pt idx="1">
                  <c:v>0.10964025925938747</c:v>
                </c:pt>
                <c:pt idx="2">
                  <c:v>0.10815299353212886</c:v>
                </c:pt>
                <c:pt idx="3">
                  <c:v>0.11091480889090502</c:v>
                </c:pt>
                <c:pt idx="4">
                  <c:v>0.12253384198647564</c:v>
                </c:pt>
                <c:pt idx="5">
                  <c:v>0.13935278092393713</c:v>
                </c:pt>
                <c:pt idx="6">
                  <c:v>0.11602293715745955</c:v>
                </c:pt>
                <c:pt idx="7">
                  <c:v>0.11806307437961075</c:v>
                </c:pt>
                <c:pt idx="8">
                  <c:v>0.10575405035097231</c:v>
                </c:pt>
                <c:pt idx="9">
                  <c:v>0.13573011866752599</c:v>
                </c:pt>
                <c:pt idx="10">
                  <c:v>0.10864852933246805</c:v>
                </c:pt>
                <c:pt idx="11">
                  <c:v>0.11776274224268976</c:v>
                </c:pt>
              </c:numCache>
              <c:extLst/>
            </c:numRef>
          </c:val>
          <c:smooth val="1"/>
          <c:extLst>
            <c:ext xmlns:c16="http://schemas.microsoft.com/office/drawing/2014/chart" uri="{C3380CC4-5D6E-409C-BE32-E72D297353CC}">
              <c16:uniqueId val="{00000003-B1B5-4C62-816C-466261B69312}"/>
            </c:ext>
          </c:extLst>
        </c:ser>
        <c:dLbls>
          <c:showLegendKey val="0"/>
          <c:showVal val="0"/>
          <c:showCatName val="0"/>
          <c:showSerName val="0"/>
          <c:showPercent val="0"/>
          <c:showBubbleSize val="0"/>
        </c:dLbls>
        <c:marker val="1"/>
        <c:smooth val="0"/>
        <c:axId val="400727984"/>
        <c:axId val="400664968"/>
      </c:lineChart>
      <c:catAx>
        <c:axId val="4006641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400664576"/>
        <c:crosses val="autoZero"/>
        <c:auto val="1"/>
        <c:lblAlgn val="ctr"/>
        <c:lblOffset val="100"/>
        <c:noMultiLvlLbl val="0"/>
      </c:catAx>
      <c:valAx>
        <c:axId val="40066457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400664184"/>
        <c:crosses val="autoZero"/>
        <c:crossBetween val="between"/>
        <c:majorUnit val="500"/>
        <c:minorUnit val="100"/>
      </c:valAx>
      <c:valAx>
        <c:axId val="400664968"/>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400727984"/>
        <c:crosses val="max"/>
        <c:crossBetween val="between"/>
      </c:valAx>
      <c:catAx>
        <c:axId val="400727984"/>
        <c:scaling>
          <c:orientation val="minMax"/>
        </c:scaling>
        <c:delete val="1"/>
        <c:axPos val="b"/>
        <c:numFmt formatCode="General" sourceLinked="1"/>
        <c:majorTickMark val="none"/>
        <c:minorTickMark val="none"/>
        <c:tickLblPos val="nextTo"/>
        <c:crossAx val="400664968"/>
        <c:crosses val="autoZero"/>
        <c:auto val="1"/>
        <c:lblAlgn val="ctr"/>
        <c:lblOffset val="100"/>
        <c:noMultiLvlLbl val="0"/>
      </c:cat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s-MX"/>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a:solidFill>
            <a:schemeClr val="tx1"/>
          </a:solidFill>
        </a:defRPr>
      </a:pPr>
      <a:endParaRPr lang="es-MX"/>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bg1">
                <a:lumMod val="85000"/>
              </a:schemeClr>
            </a:solidFill>
            <a:ln>
              <a:noFill/>
            </a:ln>
            <a:effectLst/>
          </c:spPr>
          <c:invertIfNegative val="0"/>
          <c:val>
            <c:numRef>
              <c:f>'grafica 1 diapo 1'!$C$7</c:f>
              <c:numCache>
                <c:formatCode>_(* #,##0.00_);_(* \(#,##0.00\);_(* "-"??_);_(@_)</c:formatCode>
                <c:ptCount val="1"/>
                <c:pt idx="0">
                  <c:v>9598</c:v>
                </c:pt>
              </c:numCache>
            </c:numRef>
          </c:val>
          <c:extLst>
            <c:ext xmlns:c16="http://schemas.microsoft.com/office/drawing/2014/chart" uri="{C3380CC4-5D6E-409C-BE32-E72D297353CC}">
              <c16:uniqueId val="{00000000-394B-40ED-AD8E-7173F027B30B}"/>
            </c:ext>
          </c:extLst>
        </c:ser>
        <c:ser>
          <c:idx val="1"/>
          <c:order val="1"/>
          <c:spPr>
            <a:solidFill>
              <a:schemeClr val="tx1"/>
            </a:solidFill>
            <a:ln>
              <a:noFill/>
            </a:ln>
            <a:effectLst/>
          </c:spPr>
          <c:invertIfNegative val="0"/>
          <c:val>
            <c:numRef>
              <c:f>'grafica 1 diapo 1'!$D$7</c:f>
              <c:numCache>
                <c:formatCode>General</c:formatCode>
                <c:ptCount val="1"/>
                <c:pt idx="0">
                  <c:v>8158</c:v>
                </c:pt>
              </c:numCache>
            </c:numRef>
          </c:val>
          <c:extLst>
            <c:ext xmlns:c16="http://schemas.microsoft.com/office/drawing/2014/chart" uri="{C3380CC4-5D6E-409C-BE32-E72D297353CC}">
              <c16:uniqueId val="{00000001-394B-40ED-AD8E-7173F027B30B}"/>
            </c:ext>
          </c:extLst>
        </c:ser>
        <c:dLbls>
          <c:showLegendKey val="0"/>
          <c:showVal val="0"/>
          <c:showCatName val="0"/>
          <c:showSerName val="0"/>
          <c:showPercent val="0"/>
          <c:showBubbleSize val="0"/>
        </c:dLbls>
        <c:gapWidth val="150"/>
        <c:overlap val="100"/>
        <c:axId val="400728768"/>
        <c:axId val="400729160"/>
      </c:barChart>
      <c:catAx>
        <c:axId val="400728768"/>
        <c:scaling>
          <c:orientation val="minMax"/>
        </c:scaling>
        <c:delete val="1"/>
        <c:axPos val="b"/>
        <c:majorTickMark val="none"/>
        <c:minorTickMark val="none"/>
        <c:tickLblPos val="nextTo"/>
        <c:crossAx val="400729160"/>
        <c:crosses val="autoZero"/>
        <c:auto val="1"/>
        <c:lblAlgn val="ctr"/>
        <c:lblOffset val="100"/>
        <c:noMultiLvlLbl val="0"/>
      </c:catAx>
      <c:valAx>
        <c:axId val="400729160"/>
        <c:scaling>
          <c:orientation val="minMax"/>
        </c:scaling>
        <c:delete val="1"/>
        <c:axPos val="l"/>
        <c:numFmt formatCode="_(* #,##0.00_);_(* \(#,##0.00\);_(* &quot;-&quot;??_);_(@_)" sourceLinked="1"/>
        <c:majorTickMark val="none"/>
        <c:minorTickMark val="none"/>
        <c:tickLblPos val="nextTo"/>
        <c:crossAx val="400728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75000"/>
              </a:schemeClr>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01-A530-4D0F-B094-8DA3DD90B8C9}"/>
              </c:ext>
            </c:extLst>
          </c:dPt>
          <c:dPt>
            <c:idx val="5"/>
            <c:invertIfNegative val="0"/>
            <c:bubble3D val="0"/>
            <c:spPr>
              <a:solidFill>
                <a:srgbClr val="FF0000"/>
              </a:solidFill>
              <a:ln>
                <a:noFill/>
              </a:ln>
              <a:effectLst/>
            </c:spPr>
            <c:extLst>
              <c:ext xmlns:c16="http://schemas.microsoft.com/office/drawing/2014/chart" uri="{C3380CC4-5D6E-409C-BE32-E72D297353CC}">
                <c16:uniqueId val="{00000003-A530-4D0F-B094-8DA3DD90B8C9}"/>
              </c:ext>
            </c:extLst>
          </c:dPt>
          <c:dPt>
            <c:idx val="8"/>
            <c:invertIfNegative val="0"/>
            <c:bubble3D val="0"/>
            <c:spPr>
              <a:solidFill>
                <a:srgbClr val="FF0000"/>
              </a:solidFill>
              <a:ln>
                <a:noFill/>
              </a:ln>
              <a:effectLst/>
            </c:spPr>
            <c:extLst>
              <c:ext xmlns:c16="http://schemas.microsoft.com/office/drawing/2014/chart" uri="{C3380CC4-5D6E-409C-BE32-E72D297353CC}">
                <c16:uniqueId val="{00000005-A530-4D0F-B094-8DA3DD90B8C9}"/>
              </c:ext>
            </c:extLst>
          </c:dPt>
          <c:dPt>
            <c:idx val="9"/>
            <c:invertIfNegative val="0"/>
            <c:bubble3D val="0"/>
            <c:spPr>
              <a:solidFill>
                <a:srgbClr val="FF0000"/>
              </a:solidFill>
              <a:ln>
                <a:noFill/>
              </a:ln>
              <a:effectLst/>
            </c:spPr>
            <c:extLst>
              <c:ext xmlns:c16="http://schemas.microsoft.com/office/drawing/2014/chart" uri="{C3380CC4-5D6E-409C-BE32-E72D297353CC}">
                <c16:uniqueId val="{00000007-A530-4D0F-B094-8DA3DD90B8C9}"/>
              </c:ext>
            </c:extLst>
          </c:dPt>
          <c:dPt>
            <c:idx val="10"/>
            <c:invertIfNegative val="0"/>
            <c:bubble3D val="0"/>
            <c:spPr>
              <a:solidFill>
                <a:srgbClr val="FF0000"/>
              </a:solidFill>
              <a:ln>
                <a:noFill/>
              </a:ln>
              <a:effectLst/>
            </c:spPr>
            <c:extLst>
              <c:ext xmlns:c16="http://schemas.microsoft.com/office/drawing/2014/chart" uri="{C3380CC4-5D6E-409C-BE32-E72D297353CC}">
                <c16:uniqueId val="{00000009-A530-4D0F-B094-8DA3DD90B8C9}"/>
              </c:ext>
            </c:extLst>
          </c:dPt>
          <c:dPt>
            <c:idx val="11"/>
            <c:invertIfNegative val="0"/>
            <c:bubble3D val="0"/>
            <c:spPr>
              <a:solidFill>
                <a:srgbClr val="FF0000"/>
              </a:solidFill>
              <a:ln>
                <a:noFill/>
              </a:ln>
              <a:effectLst/>
            </c:spPr>
            <c:extLst>
              <c:ext xmlns:c16="http://schemas.microsoft.com/office/drawing/2014/chart" uri="{C3380CC4-5D6E-409C-BE32-E72D297353CC}">
                <c16:uniqueId val="{0000000B-A530-4D0F-B094-8DA3DD90B8C9}"/>
              </c:ext>
            </c:extLst>
          </c:dPt>
          <c:dPt>
            <c:idx val="14"/>
            <c:invertIfNegative val="0"/>
            <c:bubble3D val="0"/>
            <c:spPr>
              <a:solidFill>
                <a:srgbClr val="FF0000"/>
              </a:solidFill>
              <a:ln>
                <a:noFill/>
              </a:ln>
              <a:effectLst/>
            </c:spPr>
            <c:extLst>
              <c:ext xmlns:c16="http://schemas.microsoft.com/office/drawing/2014/chart" uri="{C3380CC4-5D6E-409C-BE32-E72D297353CC}">
                <c16:uniqueId val="{0000000D-A530-4D0F-B094-8DA3DD90B8C9}"/>
              </c:ext>
            </c:extLst>
          </c:dPt>
          <c:dPt>
            <c:idx val="15"/>
            <c:invertIfNegative val="0"/>
            <c:bubble3D val="0"/>
            <c:spPr>
              <a:solidFill>
                <a:srgbClr val="FF0000"/>
              </a:solidFill>
              <a:ln>
                <a:noFill/>
              </a:ln>
              <a:effectLst/>
            </c:spPr>
            <c:extLst>
              <c:ext xmlns:c16="http://schemas.microsoft.com/office/drawing/2014/chart" uri="{C3380CC4-5D6E-409C-BE32-E72D297353CC}">
                <c16:uniqueId val="{0000000F-A530-4D0F-B094-8DA3DD90B8C9}"/>
              </c:ext>
            </c:extLst>
          </c:dPt>
          <c:cat>
            <c:strRef>
              <c:f>'grafica 2 diapo 1'!$B$3:$B$18</c:f>
              <c:strCache>
                <c:ptCount val="16"/>
                <c:pt idx="0">
                  <c:v>Centro Occidente</c:v>
                </c:pt>
                <c:pt idx="1">
                  <c:v>Baja California</c:v>
                </c:pt>
                <c:pt idx="2">
                  <c:v>Peninsular</c:v>
                </c:pt>
                <c:pt idx="3">
                  <c:v>Centro Oriente</c:v>
                </c:pt>
                <c:pt idx="4">
                  <c:v>Centro Sur</c:v>
                </c:pt>
                <c:pt idx="5">
                  <c:v>Golfo Centro</c:v>
                </c:pt>
                <c:pt idx="6">
                  <c:v>Noroeste</c:v>
                </c:pt>
                <c:pt idx="7">
                  <c:v>Jalisco</c:v>
                </c:pt>
                <c:pt idx="8">
                  <c:v>Sureste</c:v>
                </c:pt>
                <c:pt idx="9">
                  <c:v>Oriente</c:v>
                </c:pt>
                <c:pt idx="10">
                  <c:v>Bajío</c:v>
                </c:pt>
                <c:pt idx="11">
                  <c:v>Norte</c:v>
                </c:pt>
                <c:pt idx="12">
                  <c:v>Valle de México Centro</c:v>
                </c:pt>
                <c:pt idx="13">
                  <c:v>Valle de México Norte</c:v>
                </c:pt>
                <c:pt idx="14">
                  <c:v>Valle de México Sur</c:v>
                </c:pt>
                <c:pt idx="15">
                  <c:v>Golfo Norte</c:v>
                </c:pt>
              </c:strCache>
            </c:strRef>
          </c:cat>
          <c:val>
            <c:numRef>
              <c:f>'grafica 2 diapo 1'!$F$3:$F$18</c:f>
              <c:numCache>
                <c:formatCode>General</c:formatCode>
                <c:ptCount val="16"/>
                <c:pt idx="0">
                  <c:v>6</c:v>
                </c:pt>
                <c:pt idx="1">
                  <c:v>32</c:v>
                </c:pt>
                <c:pt idx="2">
                  <c:v>117</c:v>
                </c:pt>
                <c:pt idx="3">
                  <c:v>163</c:v>
                </c:pt>
                <c:pt idx="4">
                  <c:v>167</c:v>
                </c:pt>
                <c:pt idx="5">
                  <c:v>188</c:v>
                </c:pt>
                <c:pt idx="6">
                  <c:v>213</c:v>
                </c:pt>
                <c:pt idx="7">
                  <c:v>256</c:v>
                </c:pt>
                <c:pt idx="8">
                  <c:v>371</c:v>
                </c:pt>
                <c:pt idx="9">
                  <c:v>459</c:v>
                </c:pt>
                <c:pt idx="10">
                  <c:v>487</c:v>
                </c:pt>
                <c:pt idx="11">
                  <c:v>659</c:v>
                </c:pt>
                <c:pt idx="12">
                  <c:v>704</c:v>
                </c:pt>
                <c:pt idx="13">
                  <c:v>882</c:v>
                </c:pt>
                <c:pt idx="14" formatCode="#,##0">
                  <c:v>1573</c:v>
                </c:pt>
                <c:pt idx="15" formatCode="#,##0">
                  <c:v>1706</c:v>
                </c:pt>
              </c:numCache>
            </c:numRef>
          </c:val>
          <c:extLst>
            <c:ext xmlns:c16="http://schemas.microsoft.com/office/drawing/2014/chart" uri="{C3380CC4-5D6E-409C-BE32-E72D297353CC}">
              <c16:uniqueId val="{00000010-A530-4D0F-B094-8DA3DD90B8C9}"/>
            </c:ext>
          </c:extLst>
        </c:ser>
        <c:dLbls>
          <c:showLegendKey val="0"/>
          <c:showVal val="0"/>
          <c:showCatName val="0"/>
          <c:showSerName val="0"/>
          <c:showPercent val="0"/>
          <c:showBubbleSize val="0"/>
        </c:dLbls>
        <c:gapWidth val="100"/>
        <c:axId val="401443144"/>
        <c:axId val="401443536"/>
      </c:barChart>
      <c:catAx>
        <c:axId val="401443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401443536"/>
        <c:crosses val="autoZero"/>
        <c:auto val="1"/>
        <c:lblAlgn val="ctr"/>
        <c:lblOffset val="100"/>
        <c:noMultiLvlLbl val="0"/>
      </c:catAx>
      <c:valAx>
        <c:axId val="4014435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401443144"/>
        <c:crosses val="autoZero"/>
        <c:crossBetween val="between"/>
        <c:majorUnit val="500"/>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786890950900202E-2"/>
          <c:y val="2.8705422460490345E-2"/>
          <c:w val="0.79715520690025266"/>
          <c:h val="0.66808421287764563"/>
        </c:manualLayout>
      </c:layout>
      <c:lineChart>
        <c:grouping val="standard"/>
        <c:varyColors val="0"/>
        <c:ser>
          <c:idx val="2"/>
          <c:order val="0"/>
          <c:tx>
            <c:strRef>
              <c:f>'GR-Final'!$C$16:$C$18</c:f>
              <c:strCache>
                <c:ptCount val="1"/>
                <c:pt idx="0">
                  <c:v>Escenario para mantener en 2022 el indicador de pérdidas técnicas a valores autorizados por la CRE de 2018 (valores en GWh)</c:v>
                </c:pt>
              </c:strCache>
            </c:strRef>
          </c:tx>
          <c:spPr>
            <a:ln w="38100">
              <a:solidFill>
                <a:schemeClr val="accent2"/>
              </a:solidFill>
            </a:ln>
          </c:spPr>
          <c:marker>
            <c:symbol val="diamond"/>
            <c:size val="8"/>
            <c:spPr>
              <a:solidFill>
                <a:sysClr val="window" lastClr="FFFFFF"/>
              </a:solidFill>
            </c:spPr>
          </c:marker>
          <c:dLbls>
            <c:dLbl>
              <c:idx val="3"/>
              <c:delete val="1"/>
              <c:extLst>
                <c:ext xmlns:c15="http://schemas.microsoft.com/office/drawing/2012/chart" uri="{CE6537A1-D6FC-4f65-9D91-7224C49458BB}"/>
                <c:ext xmlns:c16="http://schemas.microsoft.com/office/drawing/2014/chart" uri="{C3380CC4-5D6E-409C-BE32-E72D297353CC}">
                  <c16:uniqueId val="{00000000-E00C-41A0-93ED-4E215D776F19}"/>
                </c:ext>
              </c:extLst>
            </c:dLbl>
            <c:dLbl>
              <c:idx val="4"/>
              <c:delete val="1"/>
              <c:extLst>
                <c:ext xmlns:c15="http://schemas.microsoft.com/office/drawing/2012/chart" uri="{CE6537A1-D6FC-4f65-9D91-7224C49458BB}"/>
                <c:ext xmlns:c16="http://schemas.microsoft.com/office/drawing/2014/chart" uri="{C3380CC4-5D6E-409C-BE32-E72D297353CC}">
                  <c16:uniqueId val="{00000001-E00C-41A0-93ED-4E215D776F19}"/>
                </c:ext>
              </c:extLst>
            </c:dLbl>
            <c:dLbl>
              <c:idx val="5"/>
              <c:delete val="1"/>
              <c:extLst>
                <c:ext xmlns:c15="http://schemas.microsoft.com/office/drawing/2012/chart" uri="{CE6537A1-D6FC-4f65-9D91-7224C49458BB}"/>
                <c:ext xmlns:c16="http://schemas.microsoft.com/office/drawing/2014/chart" uri="{C3380CC4-5D6E-409C-BE32-E72D297353CC}">
                  <c16:uniqueId val="{00000002-E00C-41A0-93ED-4E215D776F19}"/>
                </c:ext>
              </c:extLst>
            </c:dLbl>
            <c:dLbl>
              <c:idx val="6"/>
              <c:delete val="1"/>
              <c:extLst>
                <c:ext xmlns:c15="http://schemas.microsoft.com/office/drawing/2012/chart" uri="{CE6537A1-D6FC-4f65-9D91-7224C49458BB}"/>
                <c:ext xmlns:c16="http://schemas.microsoft.com/office/drawing/2014/chart" uri="{C3380CC4-5D6E-409C-BE32-E72D297353CC}">
                  <c16:uniqueId val="{00000003-E00C-41A0-93ED-4E215D776F19}"/>
                </c:ext>
              </c:extLst>
            </c:dLbl>
            <c:dLbl>
              <c:idx val="7"/>
              <c:layout>
                <c:manualLayout>
                  <c:x val="0"/>
                  <c:y val="2.8368794326241137E-3"/>
                </c:manualLayout>
              </c:layout>
              <c:tx>
                <c:rich>
                  <a:bodyPr/>
                  <a:lstStyle/>
                  <a:p>
                    <a:r>
                      <a:rPr lang="en-US"/>
                      <a:t>14,978 GWh</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0C-41A0-93ED-4E215D776F19}"/>
                </c:ext>
              </c:extLst>
            </c:dLbl>
            <c:dLbl>
              <c:idx val="8"/>
              <c:layout>
                <c:manualLayout>
                  <c:x val="-1.4869888475836453E-2"/>
                  <c:y val="-1.7021276595744681E-2"/>
                </c:manualLayout>
              </c:layout>
              <c:tx>
                <c:rich>
                  <a:bodyPr/>
                  <a:lstStyle/>
                  <a:p>
                    <a:r>
                      <a:rPr lang="en-US"/>
                      <a:t>14,316 GWh</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0C-41A0-93ED-4E215D776F19}"/>
                </c:ext>
              </c:extLst>
            </c:dLbl>
            <c:dLbl>
              <c:idx val="9"/>
              <c:layout>
                <c:manualLayout>
                  <c:x val="-6.7692207619029207E-2"/>
                  <c:y val="3.1205673758865363E-2"/>
                </c:manualLayout>
              </c:layout>
              <c:tx>
                <c:rich>
                  <a:bodyPr/>
                  <a:lstStyle/>
                  <a:p>
                    <a:r>
                      <a:rPr lang="en-US"/>
                      <a:t>13,861 GWh</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AA3-45A2-BAB2-9E4F30101D87}"/>
                </c:ext>
              </c:extLst>
            </c:dLbl>
            <c:spPr>
              <a:noFill/>
              <a:ln>
                <a:noFill/>
              </a:ln>
              <a:effectLst/>
            </c:spPr>
            <c:txPr>
              <a:bodyPr wrap="square" lIns="38100" tIns="19050" rIns="38100" bIns="19050" anchor="ctr">
                <a:spAutoFit/>
              </a:bodyPr>
              <a:lstStyle/>
              <a:p>
                <a:pPr>
                  <a:defRPr lang="es-ES">
                    <a:solidFill>
                      <a:sysClr val="windowText" lastClr="000000"/>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'GR-Final'!$F$2:$O$2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'GR-Final'!$F$16:$O$16</c:f>
              <c:numCache>
                <c:formatCode>General</c:formatCode>
                <c:ptCount val="10"/>
                <c:pt idx="6" formatCode="#,##0,,">
                  <c:v>14647335213.092155</c:v>
                </c:pt>
                <c:pt idx="7" formatCode="#,##0,,">
                  <c:v>14978419882.692249</c:v>
                </c:pt>
                <c:pt idx="8" formatCode="#,##0,,">
                  <c:v>14315805396.165337</c:v>
                </c:pt>
                <c:pt idx="9" formatCode="#,##0,,">
                  <c:v>13860764832.686808</c:v>
                </c:pt>
              </c:numCache>
            </c:numRef>
          </c:val>
          <c:smooth val="0"/>
          <c:extLst>
            <c:ext xmlns:c16="http://schemas.microsoft.com/office/drawing/2014/chart" uri="{C3380CC4-5D6E-409C-BE32-E72D297353CC}">
              <c16:uniqueId val="{00000005-0AA3-45A2-BAB2-9E4F30101D87}"/>
            </c:ext>
          </c:extLst>
        </c:ser>
        <c:ser>
          <c:idx val="0"/>
          <c:order val="1"/>
          <c:tx>
            <c:strRef>
              <c:f>'GR-Final'!$C$10:$C$12</c:f>
              <c:strCache>
                <c:ptCount val="1"/>
                <c:pt idx="0">
                  <c:v>Escenario sin inversión en el período 2019 a 2021</c:v>
                </c:pt>
              </c:strCache>
            </c:strRef>
          </c:tx>
          <c:spPr>
            <a:ln w="38100"/>
          </c:spPr>
          <c:marker>
            <c:symbol val="diamond"/>
            <c:size val="8"/>
            <c:spPr>
              <a:solidFill>
                <a:schemeClr val="bg1"/>
              </a:solidFill>
            </c:spPr>
          </c:marker>
          <c:dLbls>
            <c:dLbl>
              <c:idx val="3"/>
              <c:delete val="1"/>
              <c:extLst>
                <c:ext xmlns:c15="http://schemas.microsoft.com/office/drawing/2012/chart" uri="{CE6537A1-D6FC-4f65-9D91-7224C49458BB}"/>
                <c:ext xmlns:c16="http://schemas.microsoft.com/office/drawing/2014/chart" uri="{C3380CC4-5D6E-409C-BE32-E72D297353CC}">
                  <c16:uniqueId val="{00000006-E00C-41A0-93ED-4E215D776F19}"/>
                </c:ext>
              </c:extLst>
            </c:dLbl>
            <c:dLbl>
              <c:idx val="4"/>
              <c:tx>
                <c:rich>
                  <a:bodyPr/>
                  <a:lstStyle/>
                  <a:p>
                    <a:r>
                      <a:rPr lang="en-US"/>
                      <a:t>13,445 GWh</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0C-41A0-93ED-4E215D776F19}"/>
                </c:ext>
              </c:extLst>
            </c:dLbl>
            <c:dLbl>
              <c:idx val="5"/>
              <c:tx>
                <c:rich>
                  <a:bodyPr/>
                  <a:lstStyle/>
                  <a:p>
                    <a:r>
                      <a:rPr lang="en-US"/>
                      <a:t>13,934 GWh</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0C-41A0-93ED-4E215D776F19}"/>
                </c:ext>
              </c:extLst>
            </c:dLbl>
            <c:dLbl>
              <c:idx val="6"/>
              <c:layout>
                <c:manualLayout>
                  <c:x val="-1.1565468814539485E-2"/>
                  <c:y val="1.1347517730496463E-2"/>
                </c:manualLayout>
              </c:layout>
              <c:tx>
                <c:rich>
                  <a:bodyPr/>
                  <a:lstStyle/>
                  <a:p>
                    <a:r>
                      <a:rPr lang="en-US"/>
                      <a:t>14,647 GWh</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0C-41A0-93ED-4E215D776F19}"/>
                </c:ext>
              </c:extLst>
            </c:dLbl>
            <c:dLbl>
              <c:idx val="7"/>
              <c:tx>
                <c:rich>
                  <a:bodyPr/>
                  <a:lstStyle/>
                  <a:p>
                    <a:r>
                      <a:rPr lang="en-US"/>
                      <a:t>15,220 GWh</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0C-41A0-93ED-4E215D776F19}"/>
                </c:ext>
              </c:extLst>
            </c:dLbl>
            <c:dLbl>
              <c:idx val="8"/>
              <c:tx>
                <c:rich>
                  <a:bodyPr/>
                  <a:lstStyle/>
                  <a:p>
                    <a:r>
                      <a:rPr lang="en-US"/>
                      <a:t>15,816 GWh</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00C-41A0-93ED-4E215D776F19}"/>
                </c:ext>
              </c:extLst>
            </c:dLbl>
            <c:dLbl>
              <c:idx val="9"/>
              <c:layout>
                <c:manualLayout>
                  <c:x val="-6.1131820629630074E-2"/>
                  <c:y val="-3.971630331763288E-2"/>
                </c:manualLayout>
              </c:layout>
              <c:tx>
                <c:rich>
                  <a:bodyPr/>
                  <a:lstStyle/>
                  <a:p>
                    <a:r>
                      <a:rPr lang="en-US"/>
                      <a:t>16,436 GWh</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AA3-45A2-BAB2-9E4F30101D87}"/>
                </c:ext>
              </c:extLst>
            </c:dLbl>
            <c:spPr>
              <a:noFill/>
              <a:ln>
                <a:noFill/>
              </a:ln>
              <a:effectLst/>
            </c:spPr>
            <c:txPr>
              <a:bodyPr wrap="square" lIns="38100" tIns="19050" rIns="38100" bIns="19050" anchor="ctr">
                <a:spAutoFit/>
              </a:bodyPr>
              <a:lstStyle/>
              <a:p>
                <a:pPr>
                  <a:defRPr lang="es-ES">
                    <a:solidFill>
                      <a:sysClr val="windowText" lastClr="000000"/>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'GR-Final'!$F$2:$O$2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'GR-Final'!$F$10:$O$10</c:f>
              <c:numCache>
                <c:formatCode>General</c:formatCode>
                <c:ptCount val="10"/>
                <c:pt idx="3" formatCode="#,##0,,">
                  <c:v>12922262494.79001</c:v>
                </c:pt>
                <c:pt idx="4" formatCode="#,##0,,">
                  <c:v>13444722759.829044</c:v>
                </c:pt>
                <c:pt idx="5" formatCode="#,##0,,">
                  <c:v>13933989749.439848</c:v>
                </c:pt>
                <c:pt idx="6" formatCode="#,##0,,">
                  <c:v>14647335213.092155</c:v>
                </c:pt>
                <c:pt idx="7" formatCode="#,##0,,">
                  <c:v>15219901530.752251</c:v>
                </c:pt>
                <c:pt idx="8" formatCode="#,##0,,">
                  <c:v>15815809746.029696</c:v>
                </c:pt>
                <c:pt idx="9" formatCode="#,##0,,">
                  <c:v>16436103053.554279</c:v>
                </c:pt>
              </c:numCache>
            </c:numRef>
          </c:val>
          <c:smooth val="0"/>
          <c:extLst>
            <c:ext xmlns:c16="http://schemas.microsoft.com/office/drawing/2014/chart" uri="{C3380CC4-5D6E-409C-BE32-E72D297353CC}">
              <c16:uniqueId val="{0000000B-0AA3-45A2-BAB2-9E4F30101D87}"/>
            </c:ext>
          </c:extLst>
        </c:ser>
        <c:ser>
          <c:idx val="3"/>
          <c:order val="2"/>
          <c:tx>
            <c:strRef>
              <c:f>'GR-Final'!$C$7:$C$9</c:f>
              <c:strCache>
                <c:ptCount val="1"/>
                <c:pt idx="0">
                  <c:v>Histórico de energía perdida en pérdidas técnicas en GWh</c:v>
                </c:pt>
              </c:strCache>
            </c:strRef>
          </c:tx>
          <c:spPr>
            <a:ln w="38100"/>
          </c:spPr>
          <c:marker>
            <c:symbol val="diamond"/>
            <c:size val="8"/>
            <c:spPr>
              <a:solidFill>
                <a:sysClr val="window" lastClr="FFFFFF"/>
              </a:solidFill>
            </c:spPr>
          </c:marker>
          <c:dLbls>
            <c:dLbl>
              <c:idx val="0"/>
              <c:layout>
                <c:manualLayout>
                  <c:x val="-8.2610491532424668E-3"/>
                  <c:y val="1.9858156028368833E-2"/>
                </c:manualLayout>
              </c:layout>
              <c:tx>
                <c:rich>
                  <a:bodyPr/>
                  <a:lstStyle/>
                  <a:p>
                    <a:r>
                      <a:rPr lang="en-US"/>
                      <a:t>12,267 GWh</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0C-41A0-93ED-4E215D776F19}"/>
                </c:ext>
              </c:extLst>
            </c:dLbl>
            <c:dLbl>
              <c:idx val="1"/>
              <c:layout>
                <c:manualLayout>
                  <c:x val="-9.9132589838909508E-3"/>
                  <c:y val="2.269503546099301E-2"/>
                </c:manualLayout>
              </c:layout>
              <c:tx>
                <c:rich>
                  <a:bodyPr/>
                  <a:lstStyle/>
                  <a:p>
                    <a:r>
                      <a:rPr lang="en-US"/>
                      <a:t>12,530 GWh</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00C-41A0-93ED-4E215D776F19}"/>
                </c:ext>
              </c:extLst>
            </c:dLbl>
            <c:dLbl>
              <c:idx val="2"/>
              <c:layout>
                <c:manualLayout>
                  <c:x val="-1.3217678645187997E-2"/>
                  <c:y val="1.7021276595744681E-2"/>
                </c:manualLayout>
              </c:layout>
              <c:tx>
                <c:rich>
                  <a:bodyPr/>
                  <a:lstStyle/>
                  <a:p>
                    <a:r>
                      <a:rPr lang="en-US"/>
                      <a:t>12,730 GWh</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00C-41A0-93ED-4E215D776F19}"/>
                </c:ext>
              </c:extLst>
            </c:dLbl>
            <c:dLbl>
              <c:idx val="3"/>
              <c:layout>
                <c:manualLayout>
                  <c:x val="-1.1565468814539485E-2"/>
                  <c:y val="1.418395041045402E-2"/>
                </c:manualLayout>
              </c:layout>
              <c:tx>
                <c:rich>
                  <a:bodyPr/>
                  <a:lstStyle/>
                  <a:p>
                    <a:r>
                      <a:rPr lang="en-US"/>
                      <a:t>12,922 GWh</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00C-41A0-93ED-4E215D776F19}"/>
                </c:ext>
              </c:extLst>
            </c:dLbl>
            <c:spPr>
              <a:noFill/>
              <a:ln>
                <a:noFill/>
              </a:ln>
              <a:effectLst/>
            </c:spPr>
            <c:txPr>
              <a:bodyPr wrap="square" lIns="38100" tIns="19050" rIns="38100" bIns="19050" anchor="ctr">
                <a:spAutoFit/>
              </a:bodyPr>
              <a:lstStyle/>
              <a:p>
                <a:pPr>
                  <a:defRPr lang="es-ES">
                    <a:solidFill>
                      <a:sysClr val="windowText" lastClr="000000"/>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'GR-Final'!$F$2:$O$2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'GR-Final'!$F$7:$K$7</c:f>
              <c:numCache>
                <c:formatCode>#,##0,,</c:formatCode>
                <c:ptCount val="6"/>
                <c:pt idx="0">
                  <c:v>12266946790.769012</c:v>
                </c:pt>
                <c:pt idx="1">
                  <c:v>12530268329.406006</c:v>
                </c:pt>
                <c:pt idx="2">
                  <c:v>12730390320.943008</c:v>
                </c:pt>
                <c:pt idx="3">
                  <c:v>12922262494.79001</c:v>
                </c:pt>
              </c:numCache>
            </c:numRef>
          </c:val>
          <c:smooth val="0"/>
          <c:extLst>
            <c:ext xmlns:c16="http://schemas.microsoft.com/office/drawing/2014/chart" uri="{C3380CC4-5D6E-409C-BE32-E72D297353CC}">
              <c16:uniqueId val="{00000010-0AA3-45A2-BAB2-9E4F30101D87}"/>
            </c:ext>
          </c:extLst>
        </c:ser>
        <c:dLbls>
          <c:showLegendKey val="0"/>
          <c:showVal val="0"/>
          <c:showCatName val="0"/>
          <c:showSerName val="0"/>
          <c:showPercent val="0"/>
          <c:showBubbleSize val="0"/>
        </c:dLbls>
        <c:marker val="1"/>
        <c:smooth val="0"/>
        <c:axId val="401444712"/>
        <c:axId val="401462008"/>
      </c:lineChart>
      <c:lineChart>
        <c:grouping val="standard"/>
        <c:varyColors val="0"/>
        <c:ser>
          <c:idx val="5"/>
          <c:order val="3"/>
          <c:tx>
            <c:strRef>
              <c:f>'GR-Final'!$C$24</c:f>
              <c:strCache>
                <c:ptCount val="1"/>
                <c:pt idx="0">
                  <c:v>Inversión necesaria, en MDP, en 2019 a 2021 para mantener el indicador de pérdidas técnicas a valores autorizados por la CRE para el periodo tarifario inicial</c:v>
                </c:pt>
              </c:strCache>
            </c:strRef>
          </c:tx>
          <c:spPr>
            <a:ln>
              <a:solidFill>
                <a:schemeClr val="accent2"/>
              </a:solidFill>
            </a:ln>
          </c:spPr>
          <c:marker>
            <c:symbol val="circle"/>
            <c:size val="6"/>
            <c:spPr>
              <a:solidFill>
                <a:srgbClr val="FFC000"/>
              </a:solidFill>
              <a:ln>
                <a:noFill/>
              </a:ln>
            </c:spPr>
          </c:marker>
          <c:dLbls>
            <c:dLbl>
              <c:idx val="5"/>
              <c:delete val="1"/>
              <c:extLst>
                <c:ext xmlns:c15="http://schemas.microsoft.com/office/drawing/2012/chart" uri="{CE6537A1-D6FC-4f65-9D91-7224C49458BB}"/>
                <c:ext xmlns:c16="http://schemas.microsoft.com/office/drawing/2014/chart" uri="{C3380CC4-5D6E-409C-BE32-E72D297353CC}">
                  <c16:uniqueId val="{00000010-E00C-41A0-93ED-4E215D776F19}"/>
                </c:ext>
              </c:extLst>
            </c:dLbl>
            <c:dLbl>
              <c:idx val="6"/>
              <c:layout>
                <c:manualLayout>
                  <c:x val="-7.6001652209830739E-2"/>
                  <c:y val="-4.2553191489361791E-2"/>
                </c:manualLayout>
              </c:layout>
              <c:tx>
                <c:rich>
                  <a:bodyPr/>
                  <a:lstStyle/>
                  <a:p>
                    <a:pPr>
                      <a:defRPr>
                        <a:solidFill>
                          <a:srgbClr val="C00000"/>
                        </a:solidFill>
                      </a:defRPr>
                    </a:pPr>
                    <a:r>
                      <a:rPr lang="en-US">
                        <a:solidFill>
                          <a:srgbClr val="C00000"/>
                        </a:solidFill>
                      </a:rPr>
                      <a:t>4,063 MDP</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00C-41A0-93ED-4E215D776F19}"/>
                </c:ext>
              </c:extLst>
            </c:dLbl>
            <c:dLbl>
              <c:idx val="7"/>
              <c:layout>
                <c:manualLayout>
                  <c:x val="-4.1305245766212265E-2"/>
                  <c:y val="-3.6879432624113619E-2"/>
                </c:manualLayout>
              </c:layout>
              <c:tx>
                <c:rich>
                  <a:bodyPr/>
                  <a:lstStyle/>
                  <a:p>
                    <a:pPr>
                      <a:defRPr>
                        <a:solidFill>
                          <a:srgbClr val="C00000"/>
                        </a:solidFill>
                      </a:defRPr>
                    </a:pPr>
                    <a:r>
                      <a:rPr lang="en-US">
                        <a:solidFill>
                          <a:srgbClr val="C00000"/>
                        </a:solidFill>
                      </a:rPr>
                      <a:t>11,449 MDP</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00C-41A0-93ED-4E215D776F19}"/>
                </c:ext>
              </c:extLst>
            </c:dLbl>
            <c:dLbl>
              <c:idx val="8"/>
              <c:layout>
                <c:manualLayout>
                  <c:x val="-4.1305245766212265E-2"/>
                  <c:y val="-3.6879656000446813E-2"/>
                </c:manualLayout>
              </c:layout>
              <c:tx>
                <c:rich>
                  <a:bodyPr/>
                  <a:lstStyle/>
                  <a:p>
                    <a:pPr>
                      <a:defRPr>
                        <a:solidFill>
                          <a:srgbClr val="C00000"/>
                        </a:solidFill>
                      </a:defRPr>
                    </a:pPr>
                    <a:r>
                      <a:rPr lang="en-US">
                        <a:solidFill>
                          <a:srgbClr val="C00000"/>
                        </a:solidFill>
                      </a:rPr>
                      <a:t>8,774 MDP</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00C-41A0-93ED-4E215D776F1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'GR-Final'!$F$24:$N$24</c:f>
              <c:numCache>
                <c:formatCode>General</c:formatCode>
                <c:ptCount val="9"/>
                <c:pt idx="5" formatCode="#,##0,,">
                  <c:v>771000000</c:v>
                </c:pt>
                <c:pt idx="6" formatCode="#,##0,,">
                  <c:v>4062508490.0083818</c:v>
                </c:pt>
                <c:pt idx="7" formatCode="#,##0,,">
                  <c:v>11449374533.945036</c:v>
                </c:pt>
                <c:pt idx="8" formatCode="#,##0,,">
                  <c:v>8774246976.0465889</c:v>
                </c:pt>
              </c:numCache>
            </c:numRef>
          </c:val>
          <c:smooth val="0"/>
          <c:extLst>
            <c:ext xmlns:c16="http://schemas.microsoft.com/office/drawing/2014/chart" uri="{C3380CC4-5D6E-409C-BE32-E72D297353CC}">
              <c16:uniqueId val="{00000014-0AA3-45A2-BAB2-9E4F30101D87}"/>
            </c:ext>
          </c:extLst>
        </c:ser>
        <c:ser>
          <c:idx val="4"/>
          <c:order val="4"/>
          <c:tx>
            <c:strRef>
              <c:f>'GR-Final'!$C$23</c:f>
              <c:strCache>
                <c:ptCount val="1"/>
                <c:pt idx="0">
                  <c:v>Inversión Histórica 2013 a 2018 y programada en 2019 a 2021 en millones de pesos (MDP)</c:v>
                </c:pt>
              </c:strCache>
            </c:strRef>
          </c:tx>
          <c:spPr>
            <a:ln>
              <a:solidFill>
                <a:srgbClr val="00B0F0"/>
              </a:solidFill>
            </a:ln>
          </c:spPr>
          <c:marker>
            <c:symbol val="circle"/>
            <c:size val="6"/>
            <c:spPr>
              <a:solidFill>
                <a:srgbClr val="FFC000"/>
              </a:solidFill>
              <a:ln>
                <a:noFill/>
              </a:ln>
            </c:spPr>
          </c:marker>
          <c:dLbls>
            <c:dLbl>
              <c:idx val="0"/>
              <c:layout>
                <c:manualLayout>
                  <c:x val="-2.1478727798430412E-2"/>
                  <c:y val="-3.9716312056737611E-2"/>
                </c:manualLayout>
              </c:layout>
              <c:tx>
                <c:rich>
                  <a:bodyPr/>
                  <a:lstStyle/>
                  <a:p>
                    <a:r>
                      <a:rPr lang="en-US"/>
                      <a:t>3,055 MDP</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00C-41A0-93ED-4E215D776F19}"/>
                </c:ext>
              </c:extLst>
            </c:dLbl>
            <c:dLbl>
              <c:idx val="1"/>
              <c:layout>
                <c:manualLayout>
                  <c:x val="-1.8174308137133444E-2"/>
                  <c:y val="-4.2553191489361826E-2"/>
                </c:manualLayout>
              </c:layout>
              <c:tx>
                <c:rich>
                  <a:bodyPr/>
                  <a:lstStyle/>
                  <a:p>
                    <a:r>
                      <a:rPr lang="en-US"/>
                      <a:t>2,485 MDP</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00C-41A0-93ED-4E215D776F19}"/>
                </c:ext>
              </c:extLst>
            </c:dLbl>
            <c:dLbl>
              <c:idx val="2"/>
              <c:layout>
                <c:manualLayout>
                  <c:x val="-1.4869888475836453E-2"/>
                  <c:y val="-3.4042553191489362E-2"/>
                </c:manualLayout>
              </c:layout>
              <c:tx>
                <c:rich>
                  <a:bodyPr/>
                  <a:lstStyle/>
                  <a:p>
                    <a:r>
                      <a:rPr lang="en-US"/>
                      <a:t>1,495 MDP</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00C-41A0-93ED-4E215D776F19}"/>
                </c:ext>
              </c:extLst>
            </c:dLbl>
            <c:dLbl>
              <c:idx val="3"/>
              <c:layout>
                <c:manualLayout>
                  <c:x val="-1.8174308137133444E-2"/>
                  <c:y val="-4.2553191489361791E-2"/>
                </c:manualLayout>
              </c:layout>
              <c:tx>
                <c:rich>
                  <a:bodyPr/>
                  <a:lstStyle/>
                  <a:p>
                    <a:r>
                      <a:rPr lang="en-US"/>
                      <a:t>1,325 MDP</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00C-41A0-93ED-4E215D776F19}"/>
                </c:ext>
              </c:extLst>
            </c:dLbl>
            <c:dLbl>
              <c:idx val="4"/>
              <c:layout>
                <c:manualLayout>
                  <c:x val="-1.4869888475836453E-2"/>
                  <c:y val="-3.4042553191489335E-2"/>
                </c:manualLayout>
              </c:layout>
              <c:tx>
                <c:rich>
                  <a:bodyPr/>
                  <a:lstStyle/>
                  <a:p>
                    <a:r>
                      <a:rPr lang="en-US"/>
                      <a:t>1,006 MDP</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00C-41A0-93ED-4E215D776F19}"/>
                </c:ext>
              </c:extLst>
            </c:dLbl>
            <c:dLbl>
              <c:idx val="5"/>
              <c:layout>
                <c:manualLayout>
                  <c:x val="-3.8000956200177592E-2"/>
                  <c:y val="3.4042329815156092E-2"/>
                </c:manualLayout>
              </c:layout>
              <c:tx>
                <c:rich>
                  <a:bodyPr/>
                  <a:lstStyle/>
                  <a:p>
                    <a:r>
                      <a:rPr lang="en-US"/>
                      <a:t>771 MDP</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00C-41A0-93ED-4E215D776F19}"/>
                </c:ext>
              </c:extLst>
            </c:dLbl>
            <c:spPr>
              <a:noFill/>
              <a:ln>
                <a:noFill/>
              </a:ln>
              <a:effectLst/>
            </c:spPr>
            <c:txPr>
              <a:bodyPr/>
              <a:lstStyle/>
              <a:p>
                <a:pPr>
                  <a:defRPr>
                    <a:solidFill>
                      <a:srgbClr val="00B050"/>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'GR-Final'!$F$23:$L$23</c:f>
              <c:numCache>
                <c:formatCode>#,##0,,</c:formatCode>
                <c:ptCount val="7"/>
                <c:pt idx="0">
                  <c:v>3055000000</c:v>
                </c:pt>
                <c:pt idx="1">
                  <c:v>2485000000</c:v>
                </c:pt>
                <c:pt idx="2">
                  <c:v>1495000000</c:v>
                </c:pt>
                <c:pt idx="3">
                  <c:v>1325000000</c:v>
                </c:pt>
                <c:pt idx="4">
                  <c:v>1006000000</c:v>
                </c:pt>
                <c:pt idx="5">
                  <c:v>771000000</c:v>
                </c:pt>
              </c:numCache>
            </c:numRef>
          </c:val>
          <c:smooth val="0"/>
          <c:extLst>
            <c:ext xmlns:c16="http://schemas.microsoft.com/office/drawing/2014/chart" uri="{C3380CC4-5D6E-409C-BE32-E72D297353CC}">
              <c16:uniqueId val="{0000001C-0AA3-45A2-BAB2-9E4F30101D87}"/>
            </c:ext>
          </c:extLst>
        </c:ser>
        <c:dLbls>
          <c:showLegendKey val="0"/>
          <c:showVal val="0"/>
          <c:showCatName val="0"/>
          <c:showSerName val="0"/>
          <c:showPercent val="0"/>
          <c:showBubbleSize val="0"/>
        </c:dLbls>
        <c:marker val="1"/>
        <c:smooth val="0"/>
        <c:axId val="401462792"/>
        <c:axId val="401462400"/>
      </c:lineChart>
      <c:catAx>
        <c:axId val="401444712"/>
        <c:scaling>
          <c:orientation val="minMax"/>
        </c:scaling>
        <c:delete val="0"/>
        <c:axPos val="b"/>
        <c:numFmt formatCode="General" sourceLinked="1"/>
        <c:majorTickMark val="out"/>
        <c:minorTickMark val="none"/>
        <c:tickLblPos val="nextTo"/>
        <c:txPr>
          <a:bodyPr/>
          <a:lstStyle/>
          <a:p>
            <a:pPr>
              <a:defRPr lang="es-ES" sz="1050"/>
            </a:pPr>
            <a:endParaRPr lang="es-MX"/>
          </a:p>
        </c:txPr>
        <c:crossAx val="401462008"/>
        <c:crosses val="autoZero"/>
        <c:auto val="1"/>
        <c:lblAlgn val="ctr"/>
        <c:lblOffset val="100"/>
        <c:noMultiLvlLbl val="0"/>
      </c:catAx>
      <c:valAx>
        <c:axId val="401462008"/>
        <c:scaling>
          <c:orientation val="minMax"/>
          <c:min val="12000000000"/>
        </c:scaling>
        <c:delete val="0"/>
        <c:axPos val="l"/>
        <c:title>
          <c:tx>
            <c:rich>
              <a:bodyPr rot="-5400000" vert="horz"/>
              <a:lstStyle/>
              <a:p>
                <a:pPr>
                  <a:defRPr lang="es-ES"/>
                </a:pPr>
                <a:r>
                  <a:rPr lang="en-US"/>
                  <a:t>GWh</a:t>
                </a:r>
              </a:p>
            </c:rich>
          </c:tx>
          <c:overlay val="0"/>
        </c:title>
        <c:numFmt formatCode="#,##0" sourceLinked="0"/>
        <c:majorTickMark val="out"/>
        <c:minorTickMark val="none"/>
        <c:tickLblPos val="nextTo"/>
        <c:txPr>
          <a:bodyPr/>
          <a:lstStyle/>
          <a:p>
            <a:pPr>
              <a:defRPr lang="es-ES" sz="1050"/>
            </a:pPr>
            <a:endParaRPr lang="es-MX"/>
          </a:p>
        </c:txPr>
        <c:crossAx val="401444712"/>
        <c:crosses val="autoZero"/>
        <c:crossBetween val="between"/>
        <c:dispUnits>
          <c:builtInUnit val="millions"/>
        </c:dispUnits>
      </c:valAx>
      <c:valAx>
        <c:axId val="401462400"/>
        <c:scaling>
          <c:orientation val="minMax"/>
          <c:max val="18000000000"/>
          <c:min val="-30000000000"/>
        </c:scaling>
        <c:delete val="0"/>
        <c:axPos val="r"/>
        <c:title>
          <c:tx>
            <c:rich>
              <a:bodyPr rot="-5400000" vert="horz"/>
              <a:lstStyle/>
              <a:p>
                <a:pPr>
                  <a:defRPr lang="es-ES"/>
                </a:pPr>
                <a:r>
                  <a:rPr lang="en-US"/>
                  <a:t>MDP</a:t>
                </a:r>
              </a:p>
            </c:rich>
          </c:tx>
          <c:layout>
            <c:manualLayout>
              <c:xMode val="edge"/>
              <c:yMode val="edge"/>
              <c:x val="0.95863373955579734"/>
              <c:y val="0.10407371418998169"/>
            </c:manualLayout>
          </c:layout>
          <c:overlay val="0"/>
        </c:title>
        <c:numFmt formatCode="#,##0" sourceLinked="0"/>
        <c:majorTickMark val="out"/>
        <c:minorTickMark val="none"/>
        <c:tickLblPos val="nextTo"/>
        <c:txPr>
          <a:bodyPr/>
          <a:lstStyle/>
          <a:p>
            <a:pPr>
              <a:defRPr lang="es-ES" sz="1050"/>
            </a:pPr>
            <a:endParaRPr lang="es-MX"/>
          </a:p>
        </c:txPr>
        <c:crossAx val="401462792"/>
        <c:crosses val="max"/>
        <c:crossBetween val="between"/>
        <c:majorUnit val="3000000000"/>
        <c:dispUnits>
          <c:builtInUnit val="millions"/>
        </c:dispUnits>
      </c:valAx>
      <c:catAx>
        <c:axId val="401462792"/>
        <c:scaling>
          <c:orientation val="minMax"/>
        </c:scaling>
        <c:delete val="1"/>
        <c:axPos val="b"/>
        <c:majorTickMark val="out"/>
        <c:minorTickMark val="none"/>
        <c:tickLblPos val="none"/>
        <c:crossAx val="401462400"/>
        <c:crosses val="autoZero"/>
        <c:auto val="1"/>
        <c:lblAlgn val="ctr"/>
        <c:lblOffset val="100"/>
        <c:noMultiLvlLbl val="0"/>
      </c:catAx>
      <c:spPr>
        <a:noFill/>
        <a:ln>
          <a:solidFill>
            <a:schemeClr val="bg1">
              <a:lumMod val="75000"/>
            </a:schemeClr>
          </a:solidFill>
        </a:ln>
      </c:spPr>
    </c:plotArea>
    <c:legend>
      <c:legendPos val="b"/>
      <c:layout>
        <c:manualLayout>
          <c:xMode val="edge"/>
          <c:yMode val="edge"/>
          <c:x val="6.5715019823266536E-3"/>
          <c:y val="0.77632255542525197"/>
          <c:w val="0.97249903241649827"/>
          <c:h val="0.22367744457474745"/>
        </c:manualLayout>
      </c:layout>
      <c:overlay val="0"/>
      <c:txPr>
        <a:bodyPr/>
        <a:lstStyle/>
        <a:p>
          <a:pPr>
            <a:defRPr lang="es-ES" sz="900"/>
          </a:pPr>
          <a:endParaRPr lang="es-MX"/>
        </a:p>
      </c:txPr>
    </c:legend>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A7365-AB93-419E-AF04-3DDA30024407}" type="doc">
      <dgm:prSet loTypeId="urn:microsoft.com/office/officeart/2005/8/layout/hProcess9" loCatId="process" qsTypeId="urn:microsoft.com/office/officeart/2005/8/quickstyle/simple2" qsCatId="simple" csTypeId="urn:microsoft.com/office/officeart/2005/8/colors/accent0_2" csCatId="mainScheme" phldr="1"/>
      <dgm:spPr/>
    </dgm:pt>
    <dgm:pt modelId="{965C4C39-7B8A-4BBA-8D99-0A38581F2837}">
      <dgm:prSet phldrT="[Texto]" custT="1"/>
      <dgm:spPr/>
      <dgm:t>
        <a:bodyPr/>
        <a:lstStyle/>
        <a:p>
          <a:pPr algn="l"/>
          <a:r>
            <a:rPr lang="es-MX" sz="1100" dirty="0">
              <a:latin typeface="Arial" panose="020B0604020202020204" pitchFamily="34" charset="0"/>
              <a:cs typeface="Arial" panose="020B0604020202020204" pitchFamily="34" charset="0"/>
            </a:rPr>
            <a:t>Se presentó el programa de inversiones par</a:t>
          </a:r>
          <a:r>
            <a:rPr lang="es-ES" sz="1100" dirty="0">
              <a:latin typeface="Arial" panose="020B0604020202020204" pitchFamily="34" charset="0"/>
              <a:cs typeface="Arial" panose="020B0604020202020204" pitchFamily="34" charset="0"/>
            </a:rPr>
            <a:t>a alcanzar el valor de </a:t>
          </a:r>
          <a:r>
            <a:rPr lang="es-ES" sz="1100" b="1" dirty="0">
              <a:latin typeface="Arial" panose="020B0604020202020204" pitchFamily="34" charset="0"/>
              <a:cs typeface="Arial" panose="020B0604020202020204" pitchFamily="34" charset="0"/>
            </a:rPr>
            <a:t>pérdidas técnicas </a:t>
          </a:r>
          <a:r>
            <a:rPr lang="es-ES" sz="1100" dirty="0">
              <a:latin typeface="Arial" panose="020B0604020202020204" pitchFamily="34" charset="0"/>
              <a:cs typeface="Arial" panose="020B0604020202020204" pitchFamily="34" charset="0"/>
            </a:rPr>
            <a:t>definido por la CRE,  ante </a:t>
          </a:r>
          <a:r>
            <a:rPr lang="es-ES" sz="1100" b="1" dirty="0">
              <a:latin typeface="Arial" panose="020B0604020202020204" pitchFamily="34" charset="0"/>
              <a:cs typeface="Arial" panose="020B0604020202020204" pitchFamily="34" charset="0"/>
            </a:rPr>
            <a:t>el Consejo de Administración de CFE Distribución</a:t>
          </a:r>
        </a:p>
        <a:p>
          <a:pPr algn="l"/>
          <a:endParaRPr lang="es-ES" sz="1100" b="1" dirty="0">
            <a:latin typeface="Arial" panose="020B0604020202020204" pitchFamily="34" charset="0"/>
            <a:cs typeface="Arial" panose="020B0604020202020204" pitchFamily="34" charset="0"/>
          </a:endParaRPr>
        </a:p>
        <a:p>
          <a:pPr algn="l"/>
          <a:r>
            <a:rPr lang="es-MX" sz="1100" b="1" dirty="0">
              <a:latin typeface="Arial" panose="020B0604020202020204" pitchFamily="34" charset="0"/>
              <a:cs typeface="Arial" panose="020B0604020202020204" pitchFamily="34" charset="0"/>
            </a:rPr>
            <a:t>9 de febrero 2018</a:t>
          </a:r>
        </a:p>
      </dgm:t>
    </dgm:pt>
    <dgm:pt modelId="{453842BC-9211-455D-979E-00EE56871D18}" type="sibTrans" cxnId="{6866CDF6-36C1-406F-A685-A12F7AA308F6}">
      <dgm:prSet/>
      <dgm:spPr/>
      <dgm:t>
        <a:bodyPr/>
        <a:lstStyle/>
        <a:p>
          <a:endParaRPr lang="es-MX" sz="1600">
            <a:solidFill>
              <a:schemeClr val="tx1">
                <a:lumMod val="75000"/>
                <a:lumOff val="25000"/>
              </a:schemeClr>
            </a:solidFill>
            <a:latin typeface="Arial" panose="020B0604020202020204" pitchFamily="34" charset="0"/>
            <a:cs typeface="Arial" panose="020B0604020202020204" pitchFamily="34" charset="0"/>
          </a:endParaRPr>
        </a:p>
      </dgm:t>
    </dgm:pt>
    <dgm:pt modelId="{EC13480C-2E5F-4A73-AF2D-318C87053B10}" type="parTrans" cxnId="{6866CDF6-36C1-406F-A685-A12F7AA308F6}">
      <dgm:prSet/>
      <dgm:spPr/>
      <dgm:t>
        <a:bodyPr/>
        <a:lstStyle/>
        <a:p>
          <a:endParaRPr lang="es-MX" sz="1600">
            <a:solidFill>
              <a:schemeClr val="tx1">
                <a:lumMod val="75000"/>
                <a:lumOff val="25000"/>
              </a:schemeClr>
            </a:solidFill>
            <a:latin typeface="Arial" panose="020B0604020202020204" pitchFamily="34" charset="0"/>
            <a:cs typeface="Arial" panose="020B0604020202020204" pitchFamily="34" charset="0"/>
          </a:endParaRPr>
        </a:p>
      </dgm:t>
    </dgm:pt>
    <dgm:pt modelId="{C48C9E76-C3E5-4D87-ABDA-1EC003CB907C}">
      <dgm:prSet phldrT="[Texto]" custT="1"/>
      <dgm:spPr/>
      <dgm:t>
        <a:bodyPr/>
        <a:lstStyle/>
        <a:p>
          <a:pPr algn="l"/>
          <a:r>
            <a:rPr lang="es-MX" sz="1050" b="1" dirty="0">
              <a:latin typeface="Arial" panose="020B0604020202020204" pitchFamily="34" charset="0"/>
              <a:cs typeface="Arial" panose="020B0604020202020204" pitchFamily="34" charset="0"/>
            </a:rPr>
            <a:t>Se efectuó una  presentación ejecutiva a SHCP</a:t>
          </a:r>
          <a:r>
            <a:rPr lang="es-MX" sz="1050" dirty="0">
              <a:latin typeface="Arial" panose="020B0604020202020204" pitchFamily="34" charset="0"/>
              <a:cs typeface="Arial" panose="020B0604020202020204" pitchFamily="34" charset="0"/>
            </a:rPr>
            <a:t> del proyecto </a:t>
          </a:r>
          <a:r>
            <a:rPr lang="es-MX" sz="1050" b="1" dirty="0">
              <a:latin typeface="Arial" panose="020B0604020202020204" pitchFamily="34" charset="0"/>
              <a:cs typeface="Arial" panose="020B0604020202020204" pitchFamily="34" charset="0"/>
            </a:rPr>
            <a:t>Reducción de Pérdidas Técnicas en Distribución de CFE por 24,286 MDP</a:t>
          </a:r>
          <a:r>
            <a:rPr lang="es-MX" sz="1050" dirty="0">
              <a:latin typeface="Arial" panose="020B0604020202020204" pitchFamily="34" charset="0"/>
              <a:cs typeface="Arial" panose="020B0604020202020204" pitchFamily="34" charset="0"/>
            </a:rPr>
            <a:t>, con financiamiento PIDIREGAS </a:t>
          </a:r>
        </a:p>
        <a:p>
          <a:pPr algn="l"/>
          <a:endParaRPr lang="es-MX" sz="1050" b="1" dirty="0">
            <a:latin typeface="Arial" panose="020B0604020202020204" pitchFamily="34" charset="0"/>
            <a:cs typeface="Arial" panose="020B0604020202020204" pitchFamily="34" charset="0"/>
          </a:endParaRPr>
        </a:p>
        <a:p>
          <a:pPr algn="l"/>
          <a:r>
            <a:rPr lang="es-MX" sz="1050" b="1" dirty="0">
              <a:latin typeface="Arial" panose="020B0604020202020204" pitchFamily="34" charset="0"/>
              <a:cs typeface="Arial" panose="020B0604020202020204" pitchFamily="34" charset="0"/>
            </a:rPr>
            <a:t>4 de mayo 2018</a:t>
          </a:r>
        </a:p>
      </dgm:t>
    </dgm:pt>
    <dgm:pt modelId="{9C24879C-8CD5-4691-B633-85EA14DC844B}" type="sibTrans" cxnId="{0D1FF565-6562-4F17-8FD7-9E8847170A53}">
      <dgm:prSet/>
      <dgm:spPr/>
      <dgm:t>
        <a:bodyPr/>
        <a:lstStyle/>
        <a:p>
          <a:endParaRPr lang="es-ES" sz="2000">
            <a:solidFill>
              <a:schemeClr val="tx1">
                <a:lumMod val="75000"/>
                <a:lumOff val="25000"/>
              </a:schemeClr>
            </a:solidFill>
            <a:latin typeface="Arial" panose="020B0604020202020204" pitchFamily="34" charset="0"/>
            <a:cs typeface="Arial" panose="020B0604020202020204" pitchFamily="34" charset="0"/>
          </a:endParaRPr>
        </a:p>
      </dgm:t>
    </dgm:pt>
    <dgm:pt modelId="{4EEBED1E-1C49-410D-B8F2-45784EF8C325}" type="parTrans" cxnId="{0D1FF565-6562-4F17-8FD7-9E8847170A53}">
      <dgm:prSet/>
      <dgm:spPr/>
      <dgm:t>
        <a:bodyPr/>
        <a:lstStyle/>
        <a:p>
          <a:endParaRPr lang="es-ES" sz="2000">
            <a:solidFill>
              <a:schemeClr val="tx1">
                <a:lumMod val="75000"/>
                <a:lumOff val="25000"/>
              </a:schemeClr>
            </a:solidFill>
            <a:latin typeface="Arial" panose="020B0604020202020204" pitchFamily="34" charset="0"/>
            <a:cs typeface="Arial" panose="020B0604020202020204" pitchFamily="34" charset="0"/>
          </a:endParaRPr>
        </a:p>
      </dgm:t>
    </dgm:pt>
    <dgm:pt modelId="{927EF0D6-9F24-44B7-A577-B0F77D8A0514}">
      <dgm:prSet phldrT="[Texto]" custT="1"/>
      <dgm:spPr/>
      <dgm:t>
        <a:bodyPr/>
        <a:lstStyle/>
        <a:p>
          <a:pPr algn="l"/>
          <a:r>
            <a:rPr lang="es-MX" sz="1050" dirty="0">
              <a:latin typeface="Arial" panose="020B0604020202020204" pitchFamily="34" charset="0"/>
              <a:cs typeface="Arial" panose="020B0604020202020204" pitchFamily="34" charset="0"/>
            </a:rPr>
            <a:t>Entrega del </a:t>
          </a:r>
          <a:r>
            <a:rPr lang="es-MX" sz="1050" b="1" dirty="0">
              <a:latin typeface="Arial" panose="020B0604020202020204" pitchFamily="34" charset="0"/>
              <a:cs typeface="Arial" panose="020B0604020202020204" pitchFamily="34" charset="0"/>
            </a:rPr>
            <a:t>documento de Análisis Costo Beneficio del Proyecto de Reducción de Pérdidas Técnicas </a:t>
          </a:r>
          <a:r>
            <a:rPr lang="es-MX" sz="1050" dirty="0">
              <a:latin typeface="Arial" panose="020B0604020202020204" pitchFamily="34" charset="0"/>
              <a:cs typeface="Arial" panose="020B0604020202020204" pitchFamily="34" charset="0"/>
            </a:rPr>
            <a:t>en Distribución para la autorización de la </a:t>
          </a:r>
          <a:r>
            <a:rPr lang="es-MX" sz="1050" b="1" dirty="0">
              <a:latin typeface="Arial" panose="020B0604020202020204" pitchFamily="34" charset="0"/>
              <a:cs typeface="Arial" panose="020B0604020202020204" pitchFamily="34" charset="0"/>
            </a:rPr>
            <a:t>SHCP</a:t>
          </a:r>
          <a:r>
            <a:rPr lang="es-MX" sz="1050" dirty="0">
              <a:latin typeface="Arial" panose="020B0604020202020204" pitchFamily="34" charset="0"/>
              <a:cs typeface="Arial" panose="020B0604020202020204" pitchFamily="34" charset="0"/>
            </a:rPr>
            <a:t>, por </a:t>
          </a:r>
          <a:r>
            <a:rPr lang="es-MX" sz="1050" b="1" dirty="0">
              <a:latin typeface="Arial" panose="020B0604020202020204" pitchFamily="34" charset="0"/>
              <a:cs typeface="Arial" panose="020B0604020202020204" pitchFamily="34" charset="0"/>
            </a:rPr>
            <a:t>24,286 MDP </a:t>
          </a:r>
        </a:p>
        <a:p>
          <a:pPr algn="l"/>
          <a:endParaRPr lang="es-MX" sz="600" b="1" dirty="0">
            <a:latin typeface="Arial" panose="020B0604020202020204" pitchFamily="34" charset="0"/>
            <a:cs typeface="Arial" panose="020B0604020202020204" pitchFamily="34" charset="0"/>
          </a:endParaRPr>
        </a:p>
        <a:p>
          <a:pPr algn="l"/>
          <a:r>
            <a:rPr lang="es-MX" sz="1050" b="1" dirty="0">
              <a:latin typeface="Arial" panose="020B0604020202020204" pitchFamily="34" charset="0"/>
              <a:cs typeface="Arial" panose="020B0604020202020204" pitchFamily="34" charset="0"/>
            </a:rPr>
            <a:t>31 de mayo 2018</a:t>
          </a:r>
        </a:p>
      </dgm:t>
    </dgm:pt>
    <dgm:pt modelId="{3CE816A3-198B-4E8F-BC25-2982BCE73172}" type="sibTrans" cxnId="{88E893EB-C2B7-49B4-A961-2DF0856F9B96}">
      <dgm:prSet/>
      <dgm:spPr/>
      <dgm:t>
        <a:bodyPr/>
        <a:lstStyle/>
        <a:p>
          <a:endParaRPr lang="es-MX" sz="1600">
            <a:solidFill>
              <a:schemeClr val="tx1">
                <a:lumMod val="75000"/>
                <a:lumOff val="25000"/>
              </a:schemeClr>
            </a:solidFill>
            <a:latin typeface="Arial" panose="020B0604020202020204" pitchFamily="34" charset="0"/>
            <a:cs typeface="Arial" panose="020B0604020202020204" pitchFamily="34" charset="0"/>
          </a:endParaRPr>
        </a:p>
      </dgm:t>
    </dgm:pt>
    <dgm:pt modelId="{035907AB-A730-4080-BAD4-A80F2EAC8AB2}" type="parTrans" cxnId="{88E893EB-C2B7-49B4-A961-2DF0856F9B96}">
      <dgm:prSet/>
      <dgm:spPr/>
      <dgm:t>
        <a:bodyPr/>
        <a:lstStyle/>
        <a:p>
          <a:endParaRPr lang="es-MX" sz="1600">
            <a:solidFill>
              <a:schemeClr val="tx1">
                <a:lumMod val="75000"/>
                <a:lumOff val="25000"/>
              </a:schemeClr>
            </a:solidFill>
            <a:latin typeface="Arial" panose="020B0604020202020204" pitchFamily="34" charset="0"/>
            <a:cs typeface="Arial" panose="020B0604020202020204" pitchFamily="34" charset="0"/>
          </a:endParaRPr>
        </a:p>
      </dgm:t>
    </dgm:pt>
    <dgm:pt modelId="{25B49F87-E0FB-4016-9BA5-513FFC9F287B}">
      <dgm:prSet phldrT="[Texto]" custT="1"/>
      <dgm:spPr/>
      <dgm:t>
        <a:bodyPr/>
        <a:lstStyle/>
        <a:p>
          <a:pPr algn="l"/>
          <a:r>
            <a:rPr lang="es-419" sz="1050" b="1">
              <a:latin typeface="Arial" panose="020B0604020202020204" pitchFamily="34" charset="0"/>
              <a:cs typeface="Arial" panose="020B0604020202020204" pitchFamily="34" charset="0"/>
            </a:rPr>
            <a:t>Publicación del Presupuesto de Egresos de la Federación </a:t>
          </a:r>
          <a:r>
            <a:rPr lang="es-419" sz="1050">
              <a:latin typeface="Arial" panose="020B0604020202020204" pitchFamily="34" charset="0"/>
              <a:cs typeface="Arial" panose="020B0604020202020204" pitchFamily="34" charset="0"/>
            </a:rPr>
            <a:t>(PEF 2019), incluyendo el </a:t>
          </a:r>
          <a:r>
            <a:rPr lang="es-419" sz="1050" b="1">
              <a:latin typeface="Arial" panose="020B0604020202020204" pitchFamily="34" charset="0"/>
              <a:cs typeface="Arial" panose="020B0604020202020204" pitchFamily="34" charset="0"/>
            </a:rPr>
            <a:t>proyecto de Reducción de Pérdidas Técnicas en Distribución</a:t>
          </a:r>
        </a:p>
        <a:p>
          <a:pPr algn="l"/>
          <a:endParaRPr lang="es-419" sz="1050" b="1">
            <a:latin typeface="Arial" panose="020B0604020202020204" pitchFamily="34" charset="0"/>
            <a:cs typeface="Arial" panose="020B0604020202020204" pitchFamily="34" charset="0"/>
          </a:endParaRPr>
        </a:p>
        <a:p>
          <a:pPr algn="l"/>
          <a:r>
            <a:rPr lang="es-419" sz="1050" b="1">
              <a:latin typeface="Arial" panose="020B0604020202020204" pitchFamily="34" charset="0"/>
              <a:cs typeface="Arial" panose="020B0604020202020204" pitchFamily="34" charset="0"/>
            </a:rPr>
            <a:t>Diciembre 2018</a:t>
          </a:r>
          <a:endParaRPr lang="es-MX" sz="1050" b="1" dirty="0">
            <a:latin typeface="Arial" panose="020B0604020202020204" pitchFamily="34" charset="0"/>
            <a:cs typeface="Arial" panose="020B0604020202020204" pitchFamily="34" charset="0"/>
          </a:endParaRPr>
        </a:p>
      </dgm:t>
    </dgm:pt>
    <dgm:pt modelId="{858070E7-B616-40ED-A9E0-5B1238F44476}" type="parTrans" cxnId="{45CC47A9-63EB-4193-9DAF-280804C09A1F}">
      <dgm:prSet/>
      <dgm:spPr/>
      <dgm:t>
        <a:bodyPr/>
        <a:lstStyle/>
        <a:p>
          <a:endParaRPr lang="es-ES" sz="2000">
            <a:solidFill>
              <a:schemeClr val="tx1">
                <a:lumMod val="75000"/>
                <a:lumOff val="25000"/>
              </a:schemeClr>
            </a:solidFill>
            <a:latin typeface="Arial" panose="020B0604020202020204" pitchFamily="34" charset="0"/>
            <a:cs typeface="Arial" panose="020B0604020202020204" pitchFamily="34" charset="0"/>
          </a:endParaRPr>
        </a:p>
      </dgm:t>
    </dgm:pt>
    <dgm:pt modelId="{937B590A-53CF-492E-B47B-15ECA54C547C}" type="sibTrans" cxnId="{45CC47A9-63EB-4193-9DAF-280804C09A1F}">
      <dgm:prSet/>
      <dgm:spPr/>
      <dgm:t>
        <a:bodyPr/>
        <a:lstStyle/>
        <a:p>
          <a:endParaRPr lang="es-ES" sz="2000">
            <a:solidFill>
              <a:schemeClr val="tx1">
                <a:lumMod val="75000"/>
                <a:lumOff val="25000"/>
              </a:schemeClr>
            </a:solidFill>
            <a:latin typeface="Arial" panose="020B0604020202020204" pitchFamily="34" charset="0"/>
            <a:cs typeface="Arial" panose="020B0604020202020204" pitchFamily="34" charset="0"/>
          </a:endParaRPr>
        </a:p>
      </dgm:t>
    </dgm:pt>
    <dgm:pt modelId="{CC06E186-F1E5-47A5-A10A-FC4321094F6C}">
      <dgm:prSet phldrT="[Texto]" custT="1"/>
      <dgm:spPr/>
      <dgm:t>
        <a:bodyPr/>
        <a:lstStyle/>
        <a:p>
          <a:pPr algn="l"/>
          <a:r>
            <a:rPr lang="es-MX" sz="1050" b="1">
              <a:latin typeface="Arial" panose="020B0604020202020204" pitchFamily="34" charset="0"/>
              <a:cs typeface="Arial" panose="020B0604020202020204" pitchFamily="34" charset="0"/>
            </a:rPr>
            <a:t>Contratación y la elaboración </a:t>
          </a:r>
          <a:r>
            <a:rPr lang="es-MX" sz="1050" b="0">
              <a:latin typeface="Arial" panose="020B0604020202020204" pitchFamily="34" charset="0"/>
              <a:cs typeface="Arial" panose="020B0604020202020204" pitchFamily="34" charset="0"/>
            </a:rPr>
            <a:t>del dictamen del experto y </a:t>
          </a:r>
          <a:r>
            <a:rPr lang="es-MX" sz="1050" b="1">
              <a:latin typeface="Arial" panose="020B0604020202020204" pitchFamily="34" charset="0"/>
              <a:cs typeface="Arial" panose="020B0604020202020204" pitchFamily="34" charset="0"/>
            </a:rPr>
            <a:t>gestión ante SENER y SHCP</a:t>
          </a:r>
          <a:r>
            <a:rPr lang="es-MX" sz="1050" b="0">
              <a:latin typeface="Arial" panose="020B0604020202020204" pitchFamily="34" charset="0"/>
              <a:cs typeface="Arial" panose="020B0604020202020204" pitchFamily="34" charset="0"/>
            </a:rPr>
            <a:t>.</a:t>
          </a:r>
        </a:p>
        <a:p>
          <a:pPr algn="l"/>
          <a:endParaRPr lang="es-MX" sz="1050" b="0">
            <a:latin typeface="Arial" panose="020B0604020202020204" pitchFamily="34" charset="0"/>
            <a:cs typeface="Arial" panose="020B0604020202020204" pitchFamily="34" charset="0"/>
          </a:endParaRPr>
        </a:p>
        <a:p>
          <a:pPr algn="l"/>
          <a:r>
            <a:rPr lang="es-MX" sz="1050" b="1">
              <a:latin typeface="Arial" panose="020B0604020202020204" pitchFamily="34" charset="0"/>
              <a:cs typeface="Arial" panose="020B0604020202020204" pitchFamily="34" charset="0"/>
            </a:rPr>
            <a:t>Septiembre  2018 a febrero de 2019</a:t>
          </a:r>
          <a:endParaRPr lang="es-MX" sz="1050" b="1" dirty="0">
            <a:latin typeface="Arial" panose="020B0604020202020204" pitchFamily="34" charset="0"/>
            <a:cs typeface="Arial" panose="020B0604020202020204" pitchFamily="34" charset="0"/>
          </a:endParaRPr>
        </a:p>
      </dgm:t>
    </dgm:pt>
    <dgm:pt modelId="{FC7A6C7F-1879-4075-9938-369D938641C0}" type="parTrans" cxnId="{FA8E37E8-6E4D-4B63-9D75-1966B0EBD64B}">
      <dgm:prSet/>
      <dgm:spPr/>
      <dgm:t>
        <a:bodyPr/>
        <a:lstStyle/>
        <a:p>
          <a:endParaRPr lang="es-ES" sz="2000">
            <a:solidFill>
              <a:schemeClr val="tx1">
                <a:lumMod val="75000"/>
                <a:lumOff val="25000"/>
              </a:schemeClr>
            </a:solidFill>
            <a:latin typeface="Arial" panose="020B0604020202020204" pitchFamily="34" charset="0"/>
            <a:cs typeface="Arial" panose="020B0604020202020204" pitchFamily="34" charset="0"/>
          </a:endParaRPr>
        </a:p>
      </dgm:t>
    </dgm:pt>
    <dgm:pt modelId="{8D46093A-109E-47A8-AB68-F10FF8270143}" type="sibTrans" cxnId="{FA8E37E8-6E4D-4B63-9D75-1966B0EBD64B}">
      <dgm:prSet/>
      <dgm:spPr/>
      <dgm:t>
        <a:bodyPr/>
        <a:lstStyle/>
        <a:p>
          <a:endParaRPr lang="es-ES" sz="2000">
            <a:solidFill>
              <a:schemeClr val="tx1">
                <a:lumMod val="75000"/>
                <a:lumOff val="25000"/>
              </a:schemeClr>
            </a:solidFill>
            <a:latin typeface="Arial" panose="020B0604020202020204" pitchFamily="34" charset="0"/>
            <a:cs typeface="Arial" panose="020B0604020202020204" pitchFamily="34" charset="0"/>
          </a:endParaRPr>
        </a:p>
      </dgm:t>
    </dgm:pt>
    <dgm:pt modelId="{23FD0C0E-E9FC-44D3-B17F-463996886440}" type="pres">
      <dgm:prSet presAssocID="{F16A7365-AB93-419E-AF04-3DDA30024407}" presName="CompostProcess" presStyleCnt="0">
        <dgm:presLayoutVars>
          <dgm:dir/>
          <dgm:resizeHandles val="exact"/>
        </dgm:presLayoutVars>
      </dgm:prSet>
      <dgm:spPr/>
    </dgm:pt>
    <dgm:pt modelId="{6CE9BD79-391F-42DB-AB07-F6F64C3AC9DA}" type="pres">
      <dgm:prSet presAssocID="{F16A7365-AB93-419E-AF04-3DDA30024407}" presName="arrow" presStyleLbl="bgShp" presStyleIdx="0" presStyleCnt="1" custScaleX="117647" custLinFactNeighborY="267"/>
      <dgm:spPr/>
    </dgm:pt>
    <dgm:pt modelId="{35ACC557-5F25-41F1-AD88-920F06AC3176}" type="pres">
      <dgm:prSet presAssocID="{F16A7365-AB93-419E-AF04-3DDA30024407}" presName="linearProcess" presStyleCnt="0"/>
      <dgm:spPr/>
    </dgm:pt>
    <dgm:pt modelId="{CCFE634A-99BC-4200-8290-BD51B692D7F7}" type="pres">
      <dgm:prSet presAssocID="{965C4C39-7B8A-4BBA-8D99-0A38581F2837}" presName="textNode" presStyleLbl="node1" presStyleIdx="0" presStyleCnt="5" custScaleY="109451" custLinFactNeighborX="23934">
        <dgm:presLayoutVars>
          <dgm:bulletEnabled val="1"/>
        </dgm:presLayoutVars>
      </dgm:prSet>
      <dgm:spPr/>
    </dgm:pt>
    <dgm:pt modelId="{B0C4F222-ABD3-4B19-AFE1-709C4AC2DE81}" type="pres">
      <dgm:prSet presAssocID="{453842BC-9211-455D-979E-00EE56871D18}" presName="sibTrans" presStyleCnt="0"/>
      <dgm:spPr/>
    </dgm:pt>
    <dgm:pt modelId="{D262DDA4-8E54-4554-A260-1B9FD7BB5E50}" type="pres">
      <dgm:prSet presAssocID="{C48C9E76-C3E5-4D87-ABDA-1EC003CB907C}" presName="textNode" presStyleLbl="node1" presStyleIdx="1" presStyleCnt="5" custScaleY="109451">
        <dgm:presLayoutVars>
          <dgm:bulletEnabled val="1"/>
        </dgm:presLayoutVars>
      </dgm:prSet>
      <dgm:spPr/>
    </dgm:pt>
    <dgm:pt modelId="{82AD7578-AA5B-402C-BAC9-8C4796B1BFE1}" type="pres">
      <dgm:prSet presAssocID="{9C24879C-8CD5-4691-B633-85EA14DC844B}" presName="sibTrans" presStyleCnt="0"/>
      <dgm:spPr/>
    </dgm:pt>
    <dgm:pt modelId="{E096E930-0CDD-4E8F-93F3-8D2AA93ED874}" type="pres">
      <dgm:prSet presAssocID="{927EF0D6-9F24-44B7-A577-B0F77D8A0514}" presName="textNode" presStyleLbl="node1" presStyleIdx="2" presStyleCnt="5" custScaleY="109451">
        <dgm:presLayoutVars>
          <dgm:bulletEnabled val="1"/>
        </dgm:presLayoutVars>
      </dgm:prSet>
      <dgm:spPr/>
    </dgm:pt>
    <dgm:pt modelId="{387FBE8E-10A7-4615-BBA9-FA3DC380494F}" type="pres">
      <dgm:prSet presAssocID="{3CE816A3-198B-4E8F-BC25-2982BCE73172}" presName="sibTrans" presStyleCnt="0"/>
      <dgm:spPr/>
    </dgm:pt>
    <dgm:pt modelId="{C3CFF1F5-4ECD-4ADB-801E-5B200135DB3D}" type="pres">
      <dgm:prSet presAssocID="{25B49F87-E0FB-4016-9BA5-513FFC9F287B}" presName="textNode" presStyleLbl="node1" presStyleIdx="3" presStyleCnt="5" custScaleY="106388">
        <dgm:presLayoutVars>
          <dgm:bulletEnabled val="1"/>
        </dgm:presLayoutVars>
      </dgm:prSet>
      <dgm:spPr/>
    </dgm:pt>
    <dgm:pt modelId="{5DF7BF6E-AB5E-45E3-A857-E929D6640FC9}" type="pres">
      <dgm:prSet presAssocID="{937B590A-53CF-492E-B47B-15ECA54C547C}" presName="sibTrans" presStyleCnt="0"/>
      <dgm:spPr/>
    </dgm:pt>
    <dgm:pt modelId="{B56DE132-C689-452C-8F1A-347EE1938586}" type="pres">
      <dgm:prSet presAssocID="{CC06E186-F1E5-47A5-A10A-FC4321094F6C}" presName="textNode" presStyleLbl="node1" presStyleIdx="4" presStyleCnt="5" custScaleY="106388">
        <dgm:presLayoutVars>
          <dgm:bulletEnabled val="1"/>
        </dgm:presLayoutVars>
      </dgm:prSet>
      <dgm:spPr/>
    </dgm:pt>
  </dgm:ptLst>
  <dgm:cxnLst>
    <dgm:cxn modelId="{0548470B-2430-418A-9746-90429EEC6AEA}" type="presOf" srcId="{CC06E186-F1E5-47A5-A10A-FC4321094F6C}" destId="{B56DE132-C689-452C-8F1A-347EE1938586}" srcOrd="0" destOrd="0" presId="urn:microsoft.com/office/officeart/2005/8/layout/hProcess9"/>
    <dgm:cxn modelId="{2A7ACE19-DF64-451C-AAB1-ABE42EFBE0BF}" type="presOf" srcId="{927EF0D6-9F24-44B7-A577-B0F77D8A0514}" destId="{E096E930-0CDD-4E8F-93F3-8D2AA93ED874}" srcOrd="0" destOrd="0" presId="urn:microsoft.com/office/officeart/2005/8/layout/hProcess9"/>
    <dgm:cxn modelId="{0D1FF565-6562-4F17-8FD7-9E8847170A53}" srcId="{F16A7365-AB93-419E-AF04-3DDA30024407}" destId="{C48C9E76-C3E5-4D87-ABDA-1EC003CB907C}" srcOrd="1" destOrd="0" parTransId="{4EEBED1E-1C49-410D-B8F2-45784EF8C325}" sibTransId="{9C24879C-8CD5-4691-B633-85EA14DC844B}"/>
    <dgm:cxn modelId="{28500596-BF8E-4796-9F83-BBB1FDBB7445}" type="presOf" srcId="{965C4C39-7B8A-4BBA-8D99-0A38581F2837}" destId="{CCFE634A-99BC-4200-8290-BD51B692D7F7}" srcOrd="0" destOrd="0" presId="urn:microsoft.com/office/officeart/2005/8/layout/hProcess9"/>
    <dgm:cxn modelId="{9549FE9F-11C2-45D9-9703-CC5D75474F40}" type="presOf" srcId="{25B49F87-E0FB-4016-9BA5-513FFC9F287B}" destId="{C3CFF1F5-4ECD-4ADB-801E-5B200135DB3D}" srcOrd="0" destOrd="0" presId="urn:microsoft.com/office/officeart/2005/8/layout/hProcess9"/>
    <dgm:cxn modelId="{45CC47A9-63EB-4193-9DAF-280804C09A1F}" srcId="{F16A7365-AB93-419E-AF04-3DDA30024407}" destId="{25B49F87-E0FB-4016-9BA5-513FFC9F287B}" srcOrd="3" destOrd="0" parTransId="{858070E7-B616-40ED-A9E0-5B1238F44476}" sibTransId="{937B590A-53CF-492E-B47B-15ECA54C547C}"/>
    <dgm:cxn modelId="{8C3DEEC6-A9B2-4FFB-953E-8E4F28331B70}" type="presOf" srcId="{C48C9E76-C3E5-4D87-ABDA-1EC003CB907C}" destId="{D262DDA4-8E54-4554-A260-1B9FD7BB5E50}" srcOrd="0" destOrd="0" presId="urn:microsoft.com/office/officeart/2005/8/layout/hProcess9"/>
    <dgm:cxn modelId="{6D369ECB-8C73-42D0-82D3-1979D9DA7261}" type="presOf" srcId="{F16A7365-AB93-419E-AF04-3DDA30024407}" destId="{23FD0C0E-E9FC-44D3-B17F-463996886440}" srcOrd="0" destOrd="0" presId="urn:microsoft.com/office/officeart/2005/8/layout/hProcess9"/>
    <dgm:cxn modelId="{FA8E37E8-6E4D-4B63-9D75-1966B0EBD64B}" srcId="{F16A7365-AB93-419E-AF04-3DDA30024407}" destId="{CC06E186-F1E5-47A5-A10A-FC4321094F6C}" srcOrd="4" destOrd="0" parTransId="{FC7A6C7F-1879-4075-9938-369D938641C0}" sibTransId="{8D46093A-109E-47A8-AB68-F10FF8270143}"/>
    <dgm:cxn modelId="{88E893EB-C2B7-49B4-A961-2DF0856F9B96}" srcId="{F16A7365-AB93-419E-AF04-3DDA30024407}" destId="{927EF0D6-9F24-44B7-A577-B0F77D8A0514}" srcOrd="2" destOrd="0" parTransId="{035907AB-A730-4080-BAD4-A80F2EAC8AB2}" sibTransId="{3CE816A3-198B-4E8F-BC25-2982BCE73172}"/>
    <dgm:cxn modelId="{6866CDF6-36C1-406F-A685-A12F7AA308F6}" srcId="{F16A7365-AB93-419E-AF04-3DDA30024407}" destId="{965C4C39-7B8A-4BBA-8D99-0A38581F2837}" srcOrd="0" destOrd="0" parTransId="{EC13480C-2E5F-4A73-AF2D-318C87053B10}" sibTransId="{453842BC-9211-455D-979E-00EE56871D18}"/>
    <dgm:cxn modelId="{BAE9C639-09C6-4CB9-952F-3EB22F537D8B}" type="presParOf" srcId="{23FD0C0E-E9FC-44D3-B17F-463996886440}" destId="{6CE9BD79-391F-42DB-AB07-F6F64C3AC9DA}" srcOrd="0" destOrd="0" presId="urn:microsoft.com/office/officeart/2005/8/layout/hProcess9"/>
    <dgm:cxn modelId="{F5C0CF05-569E-4158-8189-08F64AAAA409}" type="presParOf" srcId="{23FD0C0E-E9FC-44D3-B17F-463996886440}" destId="{35ACC557-5F25-41F1-AD88-920F06AC3176}" srcOrd="1" destOrd="0" presId="urn:microsoft.com/office/officeart/2005/8/layout/hProcess9"/>
    <dgm:cxn modelId="{79D5474B-C57C-4500-996C-1500D0B16500}" type="presParOf" srcId="{35ACC557-5F25-41F1-AD88-920F06AC3176}" destId="{CCFE634A-99BC-4200-8290-BD51B692D7F7}" srcOrd="0" destOrd="0" presId="urn:microsoft.com/office/officeart/2005/8/layout/hProcess9"/>
    <dgm:cxn modelId="{CF8E1495-EBD9-4CB6-9E2A-F05B5923DF2A}" type="presParOf" srcId="{35ACC557-5F25-41F1-AD88-920F06AC3176}" destId="{B0C4F222-ABD3-4B19-AFE1-709C4AC2DE81}" srcOrd="1" destOrd="0" presId="urn:microsoft.com/office/officeart/2005/8/layout/hProcess9"/>
    <dgm:cxn modelId="{4ABE3985-8AF9-471D-AB8D-50E659490995}" type="presParOf" srcId="{35ACC557-5F25-41F1-AD88-920F06AC3176}" destId="{D262DDA4-8E54-4554-A260-1B9FD7BB5E50}" srcOrd="2" destOrd="0" presId="urn:microsoft.com/office/officeart/2005/8/layout/hProcess9"/>
    <dgm:cxn modelId="{13D939F1-07D4-4E95-B87C-30FC5FC05D21}" type="presParOf" srcId="{35ACC557-5F25-41F1-AD88-920F06AC3176}" destId="{82AD7578-AA5B-402C-BAC9-8C4796B1BFE1}" srcOrd="3" destOrd="0" presId="urn:microsoft.com/office/officeart/2005/8/layout/hProcess9"/>
    <dgm:cxn modelId="{71570855-AA24-4171-BD4C-31DF1C1E7A2A}" type="presParOf" srcId="{35ACC557-5F25-41F1-AD88-920F06AC3176}" destId="{E096E930-0CDD-4E8F-93F3-8D2AA93ED874}" srcOrd="4" destOrd="0" presId="urn:microsoft.com/office/officeart/2005/8/layout/hProcess9"/>
    <dgm:cxn modelId="{E3A7AB52-A1D6-496D-812F-72D079D3406A}" type="presParOf" srcId="{35ACC557-5F25-41F1-AD88-920F06AC3176}" destId="{387FBE8E-10A7-4615-BBA9-FA3DC380494F}" srcOrd="5" destOrd="0" presId="urn:microsoft.com/office/officeart/2005/8/layout/hProcess9"/>
    <dgm:cxn modelId="{C03D7BAE-2FFD-4A53-B8C7-620E0149C85B}" type="presParOf" srcId="{35ACC557-5F25-41F1-AD88-920F06AC3176}" destId="{C3CFF1F5-4ECD-4ADB-801E-5B200135DB3D}" srcOrd="6" destOrd="0" presId="urn:microsoft.com/office/officeart/2005/8/layout/hProcess9"/>
    <dgm:cxn modelId="{7667613E-4BE1-41B0-960A-86542CD28A5B}" type="presParOf" srcId="{35ACC557-5F25-41F1-AD88-920F06AC3176}" destId="{5DF7BF6E-AB5E-45E3-A857-E929D6640FC9}" srcOrd="7" destOrd="0" presId="urn:microsoft.com/office/officeart/2005/8/layout/hProcess9"/>
    <dgm:cxn modelId="{378E0E6C-5DA4-423E-9AE8-842AAFEA40D0}" type="presParOf" srcId="{35ACC557-5F25-41F1-AD88-920F06AC3176}" destId="{B56DE132-C689-452C-8F1A-347EE193858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9BD79-391F-42DB-AB07-F6F64C3AC9DA}">
      <dsp:nvSpPr>
        <dsp:cNvPr id="0" name=""/>
        <dsp:cNvSpPr/>
      </dsp:nvSpPr>
      <dsp:spPr>
        <a:xfrm>
          <a:off x="2" y="0"/>
          <a:ext cx="8762995" cy="511915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FE634A-99BC-4200-8290-BD51B692D7F7}">
      <dsp:nvSpPr>
        <dsp:cNvPr id="0" name=""/>
        <dsp:cNvSpPr/>
      </dsp:nvSpPr>
      <dsp:spPr>
        <a:xfrm>
          <a:off x="64217" y="1438984"/>
          <a:ext cx="1545505" cy="2241186"/>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MX" sz="1100" kern="1200" dirty="0">
              <a:latin typeface="Arial" panose="020B0604020202020204" pitchFamily="34" charset="0"/>
              <a:cs typeface="Arial" panose="020B0604020202020204" pitchFamily="34" charset="0"/>
            </a:rPr>
            <a:t>Se presentó el programa de inversiones par</a:t>
          </a:r>
          <a:r>
            <a:rPr lang="es-ES" sz="1100" kern="1200" dirty="0">
              <a:latin typeface="Arial" panose="020B0604020202020204" pitchFamily="34" charset="0"/>
              <a:cs typeface="Arial" panose="020B0604020202020204" pitchFamily="34" charset="0"/>
            </a:rPr>
            <a:t>a alcanzar el valor de </a:t>
          </a:r>
          <a:r>
            <a:rPr lang="es-ES" sz="1100" b="1" kern="1200" dirty="0">
              <a:latin typeface="Arial" panose="020B0604020202020204" pitchFamily="34" charset="0"/>
              <a:cs typeface="Arial" panose="020B0604020202020204" pitchFamily="34" charset="0"/>
            </a:rPr>
            <a:t>pérdidas técnicas </a:t>
          </a:r>
          <a:r>
            <a:rPr lang="es-ES" sz="1100" kern="1200" dirty="0">
              <a:latin typeface="Arial" panose="020B0604020202020204" pitchFamily="34" charset="0"/>
              <a:cs typeface="Arial" panose="020B0604020202020204" pitchFamily="34" charset="0"/>
            </a:rPr>
            <a:t>definido por la CRE,  ante </a:t>
          </a:r>
          <a:r>
            <a:rPr lang="es-ES" sz="1100" b="1" kern="1200" dirty="0">
              <a:latin typeface="Arial" panose="020B0604020202020204" pitchFamily="34" charset="0"/>
              <a:cs typeface="Arial" panose="020B0604020202020204" pitchFamily="34" charset="0"/>
            </a:rPr>
            <a:t>el Consejo de Administración de CFE Distribución</a:t>
          </a:r>
        </a:p>
        <a:p>
          <a:pPr marL="0" lvl="0" indent="0" algn="l" defTabSz="488950">
            <a:lnSpc>
              <a:spcPct val="90000"/>
            </a:lnSpc>
            <a:spcBef>
              <a:spcPct val="0"/>
            </a:spcBef>
            <a:spcAft>
              <a:spcPct val="35000"/>
            </a:spcAft>
            <a:buNone/>
          </a:pPr>
          <a:endParaRPr lang="es-ES" sz="1100" b="1" kern="1200" dirty="0">
            <a:latin typeface="Arial" panose="020B0604020202020204" pitchFamily="34" charset="0"/>
            <a:cs typeface="Arial" panose="020B0604020202020204" pitchFamily="34" charset="0"/>
          </a:endParaRPr>
        </a:p>
        <a:p>
          <a:pPr marL="0" lvl="0" indent="0" algn="l" defTabSz="488950">
            <a:lnSpc>
              <a:spcPct val="90000"/>
            </a:lnSpc>
            <a:spcBef>
              <a:spcPct val="0"/>
            </a:spcBef>
            <a:spcAft>
              <a:spcPct val="35000"/>
            </a:spcAft>
            <a:buNone/>
          </a:pPr>
          <a:r>
            <a:rPr lang="es-MX" sz="1100" b="1" kern="1200" dirty="0">
              <a:latin typeface="Arial" panose="020B0604020202020204" pitchFamily="34" charset="0"/>
              <a:cs typeface="Arial" panose="020B0604020202020204" pitchFamily="34" charset="0"/>
            </a:rPr>
            <a:t>9 de febrero 2018</a:t>
          </a:r>
        </a:p>
      </dsp:txBody>
      <dsp:txXfrm>
        <a:off x="139662" y="1514429"/>
        <a:ext cx="1394615" cy="2090296"/>
      </dsp:txXfrm>
    </dsp:sp>
    <dsp:sp modelId="{D262DDA4-8E54-4554-A260-1B9FD7BB5E50}">
      <dsp:nvSpPr>
        <dsp:cNvPr id="0" name=""/>
        <dsp:cNvSpPr/>
      </dsp:nvSpPr>
      <dsp:spPr>
        <a:xfrm>
          <a:off x="1805657" y="1438984"/>
          <a:ext cx="1545505" cy="2241186"/>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s-MX" sz="1050" b="1" kern="1200" dirty="0">
              <a:latin typeface="Arial" panose="020B0604020202020204" pitchFamily="34" charset="0"/>
              <a:cs typeface="Arial" panose="020B0604020202020204" pitchFamily="34" charset="0"/>
            </a:rPr>
            <a:t>Se efectuó una  presentación ejecutiva a SHCP</a:t>
          </a:r>
          <a:r>
            <a:rPr lang="es-MX" sz="1050" kern="1200" dirty="0">
              <a:latin typeface="Arial" panose="020B0604020202020204" pitchFamily="34" charset="0"/>
              <a:cs typeface="Arial" panose="020B0604020202020204" pitchFamily="34" charset="0"/>
            </a:rPr>
            <a:t> del proyecto </a:t>
          </a:r>
          <a:r>
            <a:rPr lang="es-MX" sz="1050" b="1" kern="1200" dirty="0">
              <a:latin typeface="Arial" panose="020B0604020202020204" pitchFamily="34" charset="0"/>
              <a:cs typeface="Arial" panose="020B0604020202020204" pitchFamily="34" charset="0"/>
            </a:rPr>
            <a:t>Reducción de Pérdidas Técnicas en Distribución de CFE por 24,286 MDP</a:t>
          </a:r>
          <a:r>
            <a:rPr lang="es-MX" sz="1050" kern="1200" dirty="0">
              <a:latin typeface="Arial" panose="020B0604020202020204" pitchFamily="34" charset="0"/>
              <a:cs typeface="Arial" panose="020B0604020202020204" pitchFamily="34" charset="0"/>
            </a:rPr>
            <a:t>, con financiamiento PIDIREGAS </a:t>
          </a:r>
        </a:p>
        <a:p>
          <a:pPr marL="0" lvl="0" indent="0" algn="l" defTabSz="466725">
            <a:lnSpc>
              <a:spcPct val="90000"/>
            </a:lnSpc>
            <a:spcBef>
              <a:spcPct val="0"/>
            </a:spcBef>
            <a:spcAft>
              <a:spcPct val="35000"/>
            </a:spcAft>
            <a:buNone/>
          </a:pPr>
          <a:endParaRPr lang="es-MX" sz="1050" b="1" kern="1200" dirty="0">
            <a:latin typeface="Arial" panose="020B0604020202020204" pitchFamily="34" charset="0"/>
            <a:cs typeface="Arial" panose="020B0604020202020204" pitchFamily="34" charset="0"/>
          </a:endParaRPr>
        </a:p>
        <a:p>
          <a:pPr marL="0" lvl="0" indent="0" algn="l" defTabSz="466725">
            <a:lnSpc>
              <a:spcPct val="90000"/>
            </a:lnSpc>
            <a:spcBef>
              <a:spcPct val="0"/>
            </a:spcBef>
            <a:spcAft>
              <a:spcPct val="35000"/>
            </a:spcAft>
            <a:buNone/>
          </a:pPr>
          <a:r>
            <a:rPr lang="es-MX" sz="1050" b="1" kern="1200" dirty="0">
              <a:latin typeface="Arial" panose="020B0604020202020204" pitchFamily="34" charset="0"/>
              <a:cs typeface="Arial" panose="020B0604020202020204" pitchFamily="34" charset="0"/>
            </a:rPr>
            <a:t>4 de mayo 2018</a:t>
          </a:r>
        </a:p>
      </dsp:txBody>
      <dsp:txXfrm>
        <a:off x="1881102" y="1514429"/>
        <a:ext cx="1394615" cy="2090296"/>
      </dsp:txXfrm>
    </dsp:sp>
    <dsp:sp modelId="{E096E930-0CDD-4E8F-93F3-8D2AA93ED874}">
      <dsp:nvSpPr>
        <dsp:cNvPr id="0" name=""/>
        <dsp:cNvSpPr/>
      </dsp:nvSpPr>
      <dsp:spPr>
        <a:xfrm>
          <a:off x="3608747" y="1438984"/>
          <a:ext cx="1545505" cy="2241186"/>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s-MX" sz="1050" kern="1200" dirty="0">
              <a:latin typeface="Arial" panose="020B0604020202020204" pitchFamily="34" charset="0"/>
              <a:cs typeface="Arial" panose="020B0604020202020204" pitchFamily="34" charset="0"/>
            </a:rPr>
            <a:t>Entrega del </a:t>
          </a:r>
          <a:r>
            <a:rPr lang="es-MX" sz="1050" b="1" kern="1200" dirty="0">
              <a:latin typeface="Arial" panose="020B0604020202020204" pitchFamily="34" charset="0"/>
              <a:cs typeface="Arial" panose="020B0604020202020204" pitchFamily="34" charset="0"/>
            </a:rPr>
            <a:t>documento de Análisis Costo Beneficio del Proyecto de Reducción de Pérdidas Técnicas </a:t>
          </a:r>
          <a:r>
            <a:rPr lang="es-MX" sz="1050" kern="1200" dirty="0">
              <a:latin typeface="Arial" panose="020B0604020202020204" pitchFamily="34" charset="0"/>
              <a:cs typeface="Arial" panose="020B0604020202020204" pitchFamily="34" charset="0"/>
            </a:rPr>
            <a:t>en Distribución para la autorización de la </a:t>
          </a:r>
          <a:r>
            <a:rPr lang="es-MX" sz="1050" b="1" kern="1200" dirty="0">
              <a:latin typeface="Arial" panose="020B0604020202020204" pitchFamily="34" charset="0"/>
              <a:cs typeface="Arial" panose="020B0604020202020204" pitchFamily="34" charset="0"/>
            </a:rPr>
            <a:t>SHCP</a:t>
          </a:r>
          <a:r>
            <a:rPr lang="es-MX" sz="1050" kern="1200" dirty="0">
              <a:latin typeface="Arial" panose="020B0604020202020204" pitchFamily="34" charset="0"/>
              <a:cs typeface="Arial" panose="020B0604020202020204" pitchFamily="34" charset="0"/>
            </a:rPr>
            <a:t>, por </a:t>
          </a:r>
          <a:r>
            <a:rPr lang="es-MX" sz="1050" b="1" kern="1200" dirty="0">
              <a:latin typeface="Arial" panose="020B0604020202020204" pitchFamily="34" charset="0"/>
              <a:cs typeface="Arial" panose="020B0604020202020204" pitchFamily="34" charset="0"/>
            </a:rPr>
            <a:t>24,286 MDP </a:t>
          </a:r>
        </a:p>
        <a:p>
          <a:pPr marL="0" lvl="0" indent="0" algn="l" defTabSz="466725">
            <a:lnSpc>
              <a:spcPct val="90000"/>
            </a:lnSpc>
            <a:spcBef>
              <a:spcPct val="0"/>
            </a:spcBef>
            <a:spcAft>
              <a:spcPct val="35000"/>
            </a:spcAft>
            <a:buNone/>
          </a:pPr>
          <a:endParaRPr lang="es-MX" sz="600" b="1" kern="1200" dirty="0">
            <a:latin typeface="Arial" panose="020B0604020202020204" pitchFamily="34" charset="0"/>
            <a:cs typeface="Arial" panose="020B0604020202020204" pitchFamily="34" charset="0"/>
          </a:endParaRPr>
        </a:p>
        <a:p>
          <a:pPr marL="0" lvl="0" indent="0" algn="l" defTabSz="466725">
            <a:lnSpc>
              <a:spcPct val="90000"/>
            </a:lnSpc>
            <a:spcBef>
              <a:spcPct val="0"/>
            </a:spcBef>
            <a:spcAft>
              <a:spcPct val="35000"/>
            </a:spcAft>
            <a:buNone/>
          </a:pPr>
          <a:r>
            <a:rPr lang="es-MX" sz="1050" b="1" kern="1200" dirty="0">
              <a:latin typeface="Arial" panose="020B0604020202020204" pitchFamily="34" charset="0"/>
              <a:cs typeface="Arial" panose="020B0604020202020204" pitchFamily="34" charset="0"/>
            </a:rPr>
            <a:t>31 de mayo 2018</a:t>
          </a:r>
        </a:p>
      </dsp:txBody>
      <dsp:txXfrm>
        <a:off x="3684192" y="1514429"/>
        <a:ext cx="1394615" cy="2090296"/>
      </dsp:txXfrm>
    </dsp:sp>
    <dsp:sp modelId="{C3CFF1F5-4ECD-4ADB-801E-5B200135DB3D}">
      <dsp:nvSpPr>
        <dsp:cNvPr id="0" name=""/>
        <dsp:cNvSpPr/>
      </dsp:nvSpPr>
      <dsp:spPr>
        <a:xfrm>
          <a:off x="5411837" y="1470344"/>
          <a:ext cx="1545505" cy="2178467"/>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s-419" sz="1050" b="1" kern="1200">
              <a:latin typeface="Arial" panose="020B0604020202020204" pitchFamily="34" charset="0"/>
              <a:cs typeface="Arial" panose="020B0604020202020204" pitchFamily="34" charset="0"/>
            </a:rPr>
            <a:t>Publicación del Presupuesto de Egresos de la Federación </a:t>
          </a:r>
          <a:r>
            <a:rPr lang="es-419" sz="1050" kern="1200">
              <a:latin typeface="Arial" panose="020B0604020202020204" pitchFamily="34" charset="0"/>
              <a:cs typeface="Arial" panose="020B0604020202020204" pitchFamily="34" charset="0"/>
            </a:rPr>
            <a:t>(PEF 2019), incluyendo el </a:t>
          </a:r>
          <a:r>
            <a:rPr lang="es-419" sz="1050" b="1" kern="1200">
              <a:latin typeface="Arial" panose="020B0604020202020204" pitchFamily="34" charset="0"/>
              <a:cs typeface="Arial" panose="020B0604020202020204" pitchFamily="34" charset="0"/>
            </a:rPr>
            <a:t>proyecto de Reducción de Pérdidas Técnicas en Distribución</a:t>
          </a:r>
        </a:p>
        <a:p>
          <a:pPr marL="0" lvl="0" indent="0" algn="l" defTabSz="466725">
            <a:lnSpc>
              <a:spcPct val="90000"/>
            </a:lnSpc>
            <a:spcBef>
              <a:spcPct val="0"/>
            </a:spcBef>
            <a:spcAft>
              <a:spcPct val="35000"/>
            </a:spcAft>
            <a:buNone/>
          </a:pPr>
          <a:endParaRPr lang="es-419" sz="1050" b="1" kern="1200">
            <a:latin typeface="Arial" panose="020B0604020202020204" pitchFamily="34" charset="0"/>
            <a:cs typeface="Arial" panose="020B0604020202020204" pitchFamily="34" charset="0"/>
          </a:endParaRPr>
        </a:p>
        <a:p>
          <a:pPr marL="0" lvl="0" indent="0" algn="l" defTabSz="466725">
            <a:lnSpc>
              <a:spcPct val="90000"/>
            </a:lnSpc>
            <a:spcBef>
              <a:spcPct val="0"/>
            </a:spcBef>
            <a:spcAft>
              <a:spcPct val="35000"/>
            </a:spcAft>
            <a:buNone/>
          </a:pPr>
          <a:r>
            <a:rPr lang="es-419" sz="1050" b="1" kern="1200">
              <a:latin typeface="Arial" panose="020B0604020202020204" pitchFamily="34" charset="0"/>
              <a:cs typeface="Arial" panose="020B0604020202020204" pitchFamily="34" charset="0"/>
            </a:rPr>
            <a:t>Diciembre 2018</a:t>
          </a:r>
          <a:endParaRPr lang="es-MX" sz="1050" b="1" kern="1200" dirty="0">
            <a:latin typeface="Arial" panose="020B0604020202020204" pitchFamily="34" charset="0"/>
            <a:cs typeface="Arial" panose="020B0604020202020204" pitchFamily="34" charset="0"/>
          </a:endParaRPr>
        </a:p>
      </dsp:txBody>
      <dsp:txXfrm>
        <a:off x="5487282" y="1545789"/>
        <a:ext cx="1394615" cy="2027577"/>
      </dsp:txXfrm>
    </dsp:sp>
    <dsp:sp modelId="{B56DE132-C689-452C-8F1A-347EE1938586}">
      <dsp:nvSpPr>
        <dsp:cNvPr id="0" name=""/>
        <dsp:cNvSpPr/>
      </dsp:nvSpPr>
      <dsp:spPr>
        <a:xfrm>
          <a:off x="7214927" y="1470344"/>
          <a:ext cx="1545505" cy="2178467"/>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s-MX" sz="1050" b="1" kern="1200">
              <a:latin typeface="Arial" panose="020B0604020202020204" pitchFamily="34" charset="0"/>
              <a:cs typeface="Arial" panose="020B0604020202020204" pitchFamily="34" charset="0"/>
            </a:rPr>
            <a:t>Contratación y la elaboración </a:t>
          </a:r>
          <a:r>
            <a:rPr lang="es-MX" sz="1050" b="0" kern="1200">
              <a:latin typeface="Arial" panose="020B0604020202020204" pitchFamily="34" charset="0"/>
              <a:cs typeface="Arial" panose="020B0604020202020204" pitchFamily="34" charset="0"/>
            </a:rPr>
            <a:t>del dictamen del experto y </a:t>
          </a:r>
          <a:r>
            <a:rPr lang="es-MX" sz="1050" b="1" kern="1200">
              <a:latin typeface="Arial" panose="020B0604020202020204" pitchFamily="34" charset="0"/>
              <a:cs typeface="Arial" panose="020B0604020202020204" pitchFamily="34" charset="0"/>
            </a:rPr>
            <a:t>gestión ante SENER y SHCP</a:t>
          </a:r>
          <a:r>
            <a:rPr lang="es-MX" sz="1050" b="0" kern="1200">
              <a:latin typeface="Arial" panose="020B0604020202020204" pitchFamily="34" charset="0"/>
              <a:cs typeface="Arial" panose="020B0604020202020204" pitchFamily="34" charset="0"/>
            </a:rPr>
            <a:t>.</a:t>
          </a:r>
        </a:p>
        <a:p>
          <a:pPr marL="0" lvl="0" indent="0" algn="l" defTabSz="466725">
            <a:lnSpc>
              <a:spcPct val="90000"/>
            </a:lnSpc>
            <a:spcBef>
              <a:spcPct val="0"/>
            </a:spcBef>
            <a:spcAft>
              <a:spcPct val="35000"/>
            </a:spcAft>
            <a:buNone/>
          </a:pPr>
          <a:endParaRPr lang="es-MX" sz="1050" b="0" kern="1200">
            <a:latin typeface="Arial" panose="020B0604020202020204" pitchFamily="34" charset="0"/>
            <a:cs typeface="Arial" panose="020B0604020202020204" pitchFamily="34" charset="0"/>
          </a:endParaRPr>
        </a:p>
        <a:p>
          <a:pPr marL="0" lvl="0" indent="0" algn="l" defTabSz="466725">
            <a:lnSpc>
              <a:spcPct val="90000"/>
            </a:lnSpc>
            <a:spcBef>
              <a:spcPct val="0"/>
            </a:spcBef>
            <a:spcAft>
              <a:spcPct val="35000"/>
            </a:spcAft>
            <a:buNone/>
          </a:pPr>
          <a:r>
            <a:rPr lang="es-MX" sz="1050" b="1" kern="1200">
              <a:latin typeface="Arial" panose="020B0604020202020204" pitchFamily="34" charset="0"/>
              <a:cs typeface="Arial" panose="020B0604020202020204" pitchFamily="34" charset="0"/>
            </a:rPr>
            <a:t>Septiembre  2018 a febrero de 2019</a:t>
          </a:r>
          <a:endParaRPr lang="es-MX" sz="1050" b="1" kern="1200" dirty="0">
            <a:latin typeface="Arial" panose="020B0604020202020204" pitchFamily="34" charset="0"/>
            <a:cs typeface="Arial" panose="020B0604020202020204" pitchFamily="34" charset="0"/>
          </a:endParaRPr>
        </a:p>
      </dsp:txBody>
      <dsp:txXfrm>
        <a:off x="7290372" y="1545789"/>
        <a:ext cx="1394615" cy="20275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51.png"/></Relationships>
</file>

<file path=ppt/drawings/drawing1.xml><?xml version="1.0" encoding="utf-8"?>
<c:userShapes xmlns:c="http://schemas.openxmlformats.org/drawingml/2006/chart">
  <cdr:relSizeAnchor xmlns:cdr="http://schemas.openxmlformats.org/drawingml/2006/chartDrawing">
    <cdr:from>
      <cdr:x>0.00629</cdr:x>
      <cdr:y>0.14918</cdr:y>
    </cdr:from>
    <cdr:to>
      <cdr:x>0.07098</cdr:x>
      <cdr:y>0.82862</cdr:y>
    </cdr:to>
    <cdr:sp macro="" textlink="">
      <cdr:nvSpPr>
        <cdr:cNvPr id="2" name="1 CuadroTexto"/>
        <cdr:cNvSpPr txBox="1"/>
      </cdr:nvSpPr>
      <cdr:spPr>
        <a:xfrm xmlns:a="http://schemas.openxmlformats.org/drawingml/2006/main" rot="16200000">
          <a:off x="-1118522" y="1814605"/>
          <a:ext cx="2917898" cy="570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100" b="1" dirty="0">
              <a:latin typeface="Arial" pitchFamily="34" charset="0"/>
              <a:cs typeface="Arial" pitchFamily="34" charset="0"/>
            </a:rPr>
            <a:t>Porcentaje de pérdidas  totales del proceso</a:t>
          </a:r>
          <a:r>
            <a:rPr lang="es-MX" sz="1100" b="1" baseline="0" dirty="0">
              <a:latin typeface="Arial" pitchFamily="34" charset="0"/>
              <a:cs typeface="Arial" pitchFamily="34" charset="0"/>
            </a:rPr>
            <a:t> de Distribución</a:t>
          </a:r>
          <a:endParaRPr lang="es-MX" sz="1100" b="1" dirty="0">
            <a:latin typeface="Arial" pitchFamily="34" charset="0"/>
            <a:cs typeface="Arial" pitchFamily="34" charset="0"/>
          </a:endParaRPr>
        </a:p>
      </cdr:txBody>
    </cdr:sp>
  </cdr:relSizeAnchor>
  <cdr:relSizeAnchor xmlns:cdr="http://schemas.openxmlformats.org/drawingml/2006/chartDrawing">
    <cdr:from>
      <cdr:x>0.41683</cdr:x>
      <cdr:y>0.8201</cdr:y>
    </cdr:from>
    <cdr:to>
      <cdr:x>0.7542</cdr:x>
      <cdr:y>0.88755</cdr:y>
    </cdr:to>
    <cdr:grpSp>
      <cdr:nvGrpSpPr>
        <cdr:cNvPr id="7" name="6 Grupo">
          <a:extLst xmlns:a="http://schemas.openxmlformats.org/drawingml/2006/main">
            <a:ext uri="{FF2B5EF4-FFF2-40B4-BE49-F238E27FC236}">
              <a16:creationId xmlns:a16="http://schemas.microsoft.com/office/drawing/2014/main" id="{71091957-F9F9-49B4-A6C8-E77F09A6621C}"/>
            </a:ext>
          </a:extLst>
        </cdr:cNvPr>
        <cdr:cNvGrpSpPr/>
      </cdr:nvGrpSpPr>
      <cdr:grpSpPr>
        <a:xfrm xmlns:a="http://schemas.openxmlformats.org/drawingml/2006/main">
          <a:off x="3672894" y="3683076"/>
          <a:ext cx="2972733" cy="302919"/>
          <a:chOff x="3260714" y="2228271"/>
          <a:chExt cx="2657475" cy="457200"/>
        </a:xfrm>
      </cdr:grpSpPr>
      <cdr:sp macro="" textlink="">
        <cdr:nvSpPr>
          <cdr:cNvPr id="3" name="2 CuadroTexto"/>
          <cdr:cNvSpPr txBox="1"/>
        </cdr:nvSpPr>
        <cdr:spPr>
          <a:xfrm xmlns:a="http://schemas.openxmlformats.org/drawingml/2006/main">
            <a:off x="3260714" y="2228271"/>
            <a:ext cx="2657475"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100" dirty="0"/>
              <a:t>           Real                   Meta</a:t>
            </a:r>
          </a:p>
        </cdr:txBody>
      </cdr:sp>
      <cdr:cxnSp macro="">
        <cdr:nvCxnSpPr>
          <cdr:cNvPr id="5" name="4 Conector recto">
            <a:extLst xmlns:a="http://schemas.openxmlformats.org/drawingml/2006/main">
              <a:ext uri="{FF2B5EF4-FFF2-40B4-BE49-F238E27FC236}">
                <a16:creationId xmlns:a16="http://schemas.microsoft.com/office/drawing/2014/main" id="{B109A54D-2F05-4703-A4D8-6DDC8E6C5A15}"/>
              </a:ext>
            </a:extLst>
          </cdr:cNvPr>
          <cdr:cNvCxnSpPr/>
        </cdr:nvCxnSpPr>
        <cdr:spPr>
          <a:xfrm xmlns:a="http://schemas.openxmlformats.org/drawingml/2006/main">
            <a:off x="4870929" y="2329080"/>
            <a:ext cx="323850" cy="0"/>
          </a:xfrm>
          <a:prstGeom xmlns:a="http://schemas.openxmlformats.org/drawingml/2006/main" prst="line">
            <a:avLst/>
          </a:prstGeom>
          <a:ln xmlns:a="http://schemas.openxmlformats.org/drawingml/2006/main" w="38100">
            <a:solidFill>
              <a:schemeClr val="bg1">
                <a:lumMod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6" name="1 Conector recto">
            <a:extLst xmlns:a="http://schemas.openxmlformats.org/drawingml/2006/main">
              <a:ext uri="{FF2B5EF4-FFF2-40B4-BE49-F238E27FC236}">
                <a16:creationId xmlns:a16="http://schemas.microsoft.com/office/drawing/2014/main" id="{98D0B6B7-2FC3-4D94-994E-794850B7A32E}"/>
              </a:ext>
            </a:extLst>
          </cdr:cNvPr>
          <cdr:cNvCxnSpPr/>
        </cdr:nvCxnSpPr>
        <cdr:spPr>
          <a:xfrm xmlns:a="http://schemas.openxmlformats.org/drawingml/2006/main">
            <a:off x="3982812" y="2332110"/>
            <a:ext cx="323850" cy="0"/>
          </a:xfrm>
          <a:prstGeom xmlns:a="http://schemas.openxmlformats.org/drawingml/2006/main" prst="line">
            <a:avLst/>
          </a:prstGeom>
          <a:ln xmlns:a="http://schemas.openxmlformats.org/drawingml/2006/main" w="38100">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0.92001</cdr:x>
      <cdr:y>0</cdr:y>
    </cdr:from>
    <cdr:to>
      <cdr:x>0.9229</cdr:x>
      <cdr:y>0.8777</cdr:y>
    </cdr:to>
    <cdr:cxnSp macro="">
      <cdr:nvCxnSpPr>
        <cdr:cNvPr id="12" name="Conector recto 11">
          <a:extLst xmlns:a="http://schemas.openxmlformats.org/drawingml/2006/main">
            <a:ext uri="{FF2B5EF4-FFF2-40B4-BE49-F238E27FC236}">
              <a16:creationId xmlns:a16="http://schemas.microsoft.com/office/drawing/2014/main" id="{2221E67F-FA10-4250-87F5-D344E178C463}"/>
            </a:ext>
          </a:extLst>
        </cdr:cNvPr>
        <cdr:cNvCxnSpPr/>
      </cdr:nvCxnSpPr>
      <cdr:spPr>
        <a:xfrm xmlns:a="http://schemas.openxmlformats.org/drawingml/2006/main">
          <a:off x="8106660" y="0"/>
          <a:ext cx="25465" cy="3941759"/>
        </a:xfrm>
        <a:prstGeom xmlns:a="http://schemas.openxmlformats.org/drawingml/2006/main" prst="line">
          <a:avLst/>
        </a:prstGeom>
        <a:ln xmlns:a="http://schemas.openxmlformats.org/drawingml/2006/main" w="2222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0.16265</cdr:x>
      <cdr:y>0.52667</cdr:y>
    </cdr:from>
    <cdr:to>
      <cdr:x>0.42367</cdr:x>
      <cdr:y>0.66814</cdr:y>
    </cdr:to>
    <cdr:cxnSp macro="">
      <cdr:nvCxnSpPr>
        <cdr:cNvPr id="14" name="Conector recto de flecha 13">
          <a:extLst xmlns:a="http://schemas.openxmlformats.org/drawingml/2006/main">
            <a:ext uri="{FF2B5EF4-FFF2-40B4-BE49-F238E27FC236}">
              <a16:creationId xmlns:a16="http://schemas.microsoft.com/office/drawing/2014/main" id="{E6BD450B-2899-4F68-987A-B0014151D2EC}"/>
            </a:ext>
          </a:extLst>
        </cdr:cNvPr>
        <cdr:cNvCxnSpPr/>
      </cdr:nvCxnSpPr>
      <cdr:spPr>
        <a:xfrm xmlns:a="http://schemas.openxmlformats.org/drawingml/2006/main" flipV="1">
          <a:off x="1286012" y="2297684"/>
          <a:ext cx="2063769" cy="617190"/>
        </a:xfrm>
        <a:prstGeom xmlns:a="http://schemas.openxmlformats.org/drawingml/2006/main" prst="straightConnector1">
          <a:avLst/>
        </a:prstGeom>
        <a:noFill xmlns:a="http://schemas.openxmlformats.org/drawingml/2006/main"/>
        <a:ln xmlns:a="http://schemas.openxmlformats.org/drawingml/2006/main" w="28575" cap="flat" cmpd="sng" algn="ctr">
          <a:solidFill>
            <a:srgbClr val="C00000"/>
          </a:solidFill>
          <a:prstDash val="solid"/>
          <a:tailEnd type="triangle"/>
        </a:ln>
        <a:effectLst xmlns:a="http://schemas.openxmlformats.org/drawingml/2006/main"/>
      </cdr:spPr>
    </cdr:cxnSp>
  </cdr:relSizeAnchor>
  <cdr:relSizeAnchor xmlns:cdr="http://schemas.openxmlformats.org/drawingml/2006/chartDrawing">
    <cdr:from>
      <cdr:x>0.21515</cdr:x>
      <cdr:y>0.50879</cdr:y>
    </cdr:from>
    <cdr:to>
      <cdr:x>0.36324</cdr:x>
      <cdr:y>0.56376</cdr:y>
    </cdr:to>
    <cdr:sp macro="" textlink="">
      <cdr:nvSpPr>
        <cdr:cNvPr id="15" name="CuadroTexto 75">
          <a:extLst xmlns:a="http://schemas.openxmlformats.org/drawingml/2006/main">
            <a:ext uri="{FF2B5EF4-FFF2-40B4-BE49-F238E27FC236}">
              <a16:creationId xmlns:a16="http://schemas.microsoft.com/office/drawing/2014/main" id="{D7BC72BD-B6FD-4658-9E85-253740E61F54}"/>
            </a:ext>
          </a:extLst>
        </cdr:cNvPr>
        <cdr:cNvSpPr txBox="1"/>
      </cdr:nvSpPr>
      <cdr:spPr>
        <a:xfrm xmlns:a="http://schemas.openxmlformats.org/drawingml/2006/main">
          <a:off x="1693372" y="2185036"/>
          <a:ext cx="1165571" cy="23607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+ 17.5%</a:t>
          </a:r>
        </a:p>
      </cdr:txBody>
    </cdr:sp>
  </cdr:relSizeAnchor>
  <cdr:relSizeAnchor xmlns:cdr="http://schemas.openxmlformats.org/drawingml/2006/chartDrawing">
    <cdr:from>
      <cdr:x>0.44169</cdr:x>
      <cdr:y>0.13018</cdr:y>
    </cdr:from>
    <cdr:to>
      <cdr:x>0.4921</cdr:x>
      <cdr:y>0.47633</cdr:y>
    </cdr:to>
    <cdr:cxnSp macro="">
      <cdr:nvCxnSpPr>
        <cdr:cNvPr id="16" name="Conector recto de flecha 15">
          <a:extLst xmlns:a="http://schemas.openxmlformats.org/drawingml/2006/main">
            <a:ext uri="{FF2B5EF4-FFF2-40B4-BE49-F238E27FC236}">
              <a16:creationId xmlns:a16="http://schemas.microsoft.com/office/drawing/2014/main" id="{CB3A063E-537C-4A9A-808A-B22D9A7F6D7E}"/>
            </a:ext>
          </a:extLst>
        </cdr:cNvPr>
        <cdr:cNvCxnSpPr/>
      </cdr:nvCxnSpPr>
      <cdr:spPr>
        <a:xfrm xmlns:a="http://schemas.openxmlformats.org/drawingml/2006/main" flipV="1">
          <a:off x="3492207" y="567934"/>
          <a:ext cx="398608" cy="1510168"/>
        </a:xfrm>
        <a:prstGeom xmlns:a="http://schemas.openxmlformats.org/drawingml/2006/main" prst="straightConnector1">
          <a:avLst/>
        </a:prstGeom>
        <a:noFill xmlns:a="http://schemas.openxmlformats.org/drawingml/2006/main"/>
        <a:ln xmlns:a="http://schemas.openxmlformats.org/drawingml/2006/main" w="28575" cap="flat" cmpd="sng" algn="ctr">
          <a:solidFill>
            <a:srgbClr val="C00000"/>
          </a:solidFill>
          <a:prstDash val="solid"/>
          <a:tailEnd type="triangle"/>
        </a:ln>
        <a:effectLst xmlns:a="http://schemas.openxmlformats.org/drawingml/2006/main"/>
      </cdr:spPr>
    </cdr:cxnSp>
  </cdr:relSizeAnchor>
  <cdr:relSizeAnchor xmlns:cdr="http://schemas.openxmlformats.org/drawingml/2006/chartDrawing">
    <cdr:from>
      <cdr:x>0.30516</cdr:x>
      <cdr:y>0.11446</cdr:y>
    </cdr:from>
    <cdr:to>
      <cdr:x>0.45325</cdr:x>
      <cdr:y>0.26402</cdr:y>
    </cdr:to>
    <cdr:sp macro="" textlink="">
      <cdr:nvSpPr>
        <cdr:cNvPr id="17" name="CuadroTexto 75">
          <a:extLst xmlns:a="http://schemas.openxmlformats.org/drawingml/2006/main">
            <a:ext uri="{FF2B5EF4-FFF2-40B4-BE49-F238E27FC236}">
              <a16:creationId xmlns:a16="http://schemas.microsoft.com/office/drawing/2014/main" id="{AAE05AC4-D350-4B8D-8B33-3B2C3B6FE6D7}"/>
            </a:ext>
          </a:extLst>
        </cdr:cNvPr>
        <cdr:cNvSpPr txBox="1"/>
      </cdr:nvSpPr>
      <cdr:spPr>
        <a:xfrm xmlns:a="http://schemas.openxmlformats.org/drawingml/2006/main">
          <a:off x="2412773" y="499370"/>
          <a:ext cx="1170895" cy="6524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CFE brinda el servicio en la zona centro</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2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+ 29.2%</a:t>
          </a:r>
        </a:p>
      </cdr:txBody>
    </cdr:sp>
  </cdr:relSizeAnchor>
  <cdr:relSizeAnchor xmlns:cdr="http://schemas.openxmlformats.org/drawingml/2006/chartDrawing">
    <cdr:from>
      <cdr:x>0.5034</cdr:x>
      <cdr:y>0.57155</cdr:y>
    </cdr:from>
    <cdr:to>
      <cdr:x>0.92369</cdr:x>
      <cdr:y>0.71767</cdr:y>
    </cdr:to>
    <cdr:cxnSp macro="">
      <cdr:nvCxnSpPr>
        <cdr:cNvPr id="20" name="Conector recto 19">
          <a:extLst xmlns:a="http://schemas.openxmlformats.org/drawingml/2006/main">
            <a:ext uri="{FF2B5EF4-FFF2-40B4-BE49-F238E27FC236}">
              <a16:creationId xmlns:a16="http://schemas.microsoft.com/office/drawing/2014/main" id="{4F4CE440-DBCD-42C0-883E-062DC31D0E96}"/>
            </a:ext>
          </a:extLst>
        </cdr:cNvPr>
        <cdr:cNvCxnSpPr/>
      </cdr:nvCxnSpPr>
      <cdr:spPr>
        <a:xfrm xmlns:a="http://schemas.openxmlformats.org/drawingml/2006/main" flipH="1" flipV="1">
          <a:off x="3962084" y="2454557"/>
          <a:ext cx="3307976" cy="627529"/>
        </a:xfrm>
        <a:prstGeom xmlns:a="http://schemas.openxmlformats.org/drawingml/2006/main" prst="line">
          <a:avLst/>
        </a:prstGeom>
        <a:ln xmlns:a="http://schemas.openxmlformats.org/drawingml/2006/main" w="2222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0.59586</cdr:x>
      <cdr:y>0.09206</cdr:y>
    </cdr:from>
    <cdr:to>
      <cdr:x>0.89863</cdr:x>
      <cdr:y>0.55694</cdr:y>
    </cdr:to>
    <cdr:cxnSp macro="">
      <cdr:nvCxnSpPr>
        <cdr:cNvPr id="24" name="Conector recto de flecha 23">
          <a:extLst xmlns:a="http://schemas.openxmlformats.org/drawingml/2006/main">
            <a:ext uri="{FF2B5EF4-FFF2-40B4-BE49-F238E27FC236}">
              <a16:creationId xmlns:a16="http://schemas.microsoft.com/office/drawing/2014/main" id="{5EB568BA-0FA4-440B-AD90-451508A5D592}"/>
            </a:ext>
          </a:extLst>
        </cdr:cNvPr>
        <cdr:cNvCxnSpPr/>
      </cdr:nvCxnSpPr>
      <cdr:spPr>
        <a:xfrm xmlns:a="http://schemas.openxmlformats.org/drawingml/2006/main">
          <a:off x="4689864" y="395374"/>
          <a:ext cx="2382973" cy="1996430"/>
        </a:xfrm>
        <a:prstGeom xmlns:a="http://schemas.openxmlformats.org/drawingml/2006/main" prst="straightConnector1">
          <a:avLst/>
        </a:prstGeom>
        <a:ln xmlns:a="http://schemas.openxmlformats.org/drawingml/2006/main" w="22225">
          <a:solidFill>
            <a:srgbClr val="0099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0.71093</cdr:x>
      <cdr:y>0.27359</cdr:y>
    </cdr:from>
    <cdr:to>
      <cdr:x>0.7999</cdr:x>
      <cdr:y>0.3484</cdr:y>
    </cdr:to>
    <cdr:sp macro="" textlink="">
      <cdr:nvSpPr>
        <cdr:cNvPr id="25" name="CuadroTexto 2">
          <a:extLst xmlns:a="http://schemas.openxmlformats.org/drawingml/2006/main">
            <a:ext uri="{FF2B5EF4-FFF2-40B4-BE49-F238E27FC236}">
              <a16:creationId xmlns:a16="http://schemas.microsoft.com/office/drawing/2014/main" id="{9A0C2D62-EFF4-4877-AFA0-FCE46D4516AD}"/>
            </a:ext>
          </a:extLst>
        </cdr:cNvPr>
        <cdr:cNvSpPr txBox="1"/>
      </cdr:nvSpPr>
      <cdr:spPr>
        <a:xfrm xmlns:a="http://schemas.openxmlformats.org/drawingml/2006/main">
          <a:off x="6264327" y="1228711"/>
          <a:ext cx="783959" cy="33597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000" b="1" dirty="0">
              <a:solidFill>
                <a:srgbClr val="009900"/>
              </a:solidFill>
              <a:latin typeface="Arial" panose="020B0604020202020204" pitchFamily="34" charset="0"/>
              <a:cs typeface="Arial" panose="020B0604020202020204" pitchFamily="34" charset="0"/>
            </a:rPr>
            <a:t>- 4.86 pp</a:t>
          </a:r>
        </a:p>
        <a:p xmlns:a="http://schemas.openxmlformats.org/drawingml/2006/main">
          <a:r>
            <a:rPr lang="es-MX" sz="1000" b="1" dirty="0">
              <a:solidFill>
                <a:srgbClr val="009900"/>
              </a:solidFill>
              <a:latin typeface="Arial" panose="020B0604020202020204" pitchFamily="34" charset="0"/>
              <a:cs typeface="Arial" panose="020B0604020202020204" pitchFamily="34" charset="0"/>
            </a:rPr>
            <a:t>- 30.18%</a:t>
          </a:r>
        </a:p>
      </cdr:txBody>
    </cdr:sp>
  </cdr:relSizeAnchor>
  <cdr:relSizeAnchor xmlns:cdr="http://schemas.openxmlformats.org/drawingml/2006/chartDrawing">
    <cdr:from>
      <cdr:x>0.82915</cdr:x>
      <cdr:y>0.15197</cdr:y>
    </cdr:from>
    <cdr:to>
      <cdr:x>0.94875</cdr:x>
      <cdr:y>0.35445</cdr:y>
    </cdr:to>
    <cdr:cxnSp macro="">
      <cdr:nvCxnSpPr>
        <cdr:cNvPr id="19" name="Conector recto de flecha 18">
          <a:extLst xmlns:a="http://schemas.openxmlformats.org/drawingml/2006/main">
            <a:ext uri="{FF2B5EF4-FFF2-40B4-BE49-F238E27FC236}">
              <a16:creationId xmlns:a16="http://schemas.microsoft.com/office/drawing/2014/main" id="{23977940-BAA9-4241-BA0C-ECE254FF0667}"/>
            </a:ext>
          </a:extLst>
        </cdr:cNvPr>
        <cdr:cNvCxnSpPr/>
      </cdr:nvCxnSpPr>
      <cdr:spPr>
        <a:xfrm xmlns:a="http://schemas.openxmlformats.org/drawingml/2006/main">
          <a:off x="6525990" y="652651"/>
          <a:ext cx="941295" cy="869576"/>
        </a:xfrm>
        <a:prstGeom xmlns:a="http://schemas.openxmlformats.org/drawingml/2006/main" prst="straightConnector1">
          <a:avLst/>
        </a:prstGeom>
        <a:ln xmlns:a="http://schemas.openxmlformats.org/drawingml/2006/main" w="22225">
          <a:solidFill>
            <a:schemeClr val="accent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0.85669</cdr:x>
      <cdr:y>0.19752</cdr:y>
    </cdr:from>
    <cdr:to>
      <cdr:x>0.94566</cdr:x>
      <cdr:y>0.27233</cdr:y>
    </cdr:to>
    <cdr:sp macro="" textlink="">
      <cdr:nvSpPr>
        <cdr:cNvPr id="23" name="CuadroTexto 2">
          <a:extLst xmlns:a="http://schemas.openxmlformats.org/drawingml/2006/main">
            <a:ext uri="{FF2B5EF4-FFF2-40B4-BE49-F238E27FC236}">
              <a16:creationId xmlns:a16="http://schemas.microsoft.com/office/drawing/2014/main" id="{BB80302F-ACE9-4399-9BCB-5943B2040A5F}"/>
            </a:ext>
          </a:extLst>
        </cdr:cNvPr>
        <cdr:cNvSpPr txBox="1"/>
      </cdr:nvSpPr>
      <cdr:spPr>
        <a:xfrm xmlns:a="http://schemas.openxmlformats.org/drawingml/2006/main">
          <a:off x="7548722" y="887064"/>
          <a:ext cx="783958" cy="33597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000" b="1" dirty="0">
              <a:solidFill>
                <a:schemeClr val="accent1"/>
              </a:solidFill>
              <a:latin typeface="Arial" panose="020B0604020202020204" pitchFamily="34" charset="0"/>
              <a:cs typeface="Arial" panose="020B0604020202020204" pitchFamily="34" charset="0"/>
            </a:rPr>
            <a:t>- 1.93 pp</a:t>
          </a:r>
        </a:p>
        <a:p xmlns:a="http://schemas.openxmlformats.org/drawingml/2006/main">
          <a:r>
            <a:rPr lang="es-MX" sz="1000" b="1" dirty="0">
              <a:solidFill>
                <a:schemeClr val="accent1"/>
              </a:solidFill>
              <a:latin typeface="Arial" panose="020B0604020202020204" pitchFamily="34" charset="0"/>
              <a:cs typeface="Arial" panose="020B0604020202020204" pitchFamily="34" charset="0"/>
            </a:rPr>
            <a:t>- 12.46%</a:t>
          </a:r>
        </a:p>
      </cdr:txBody>
    </cdr:sp>
  </cdr:relSizeAnchor>
</c:userShapes>
</file>

<file path=ppt/drawings/drawing2.xml><?xml version="1.0" encoding="utf-8"?>
<c:userShapes xmlns:c="http://schemas.openxmlformats.org/drawingml/2006/chart">
  <cdr:relSizeAnchor xmlns:cdr="http://schemas.openxmlformats.org/drawingml/2006/chartDrawing">
    <cdr:from>
      <cdr:x>0.4035</cdr:x>
      <cdr:y>0.08101</cdr:y>
    </cdr:from>
    <cdr:to>
      <cdr:x>0.53007</cdr:x>
      <cdr:y>1</cdr:y>
    </cdr:to>
    <cdr:pic>
      <cdr:nvPicPr>
        <cdr:cNvPr id="2" name="chart">
          <a:extLst xmlns:a="http://schemas.openxmlformats.org/drawingml/2006/main">
            <a:ext uri="{FF2B5EF4-FFF2-40B4-BE49-F238E27FC236}">
              <a16:creationId xmlns:a16="http://schemas.microsoft.com/office/drawing/2014/main" id="{13C772C0-B158-458F-8D2D-F1301F6F242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323492" y="289288"/>
          <a:ext cx="1042506" cy="3139712"/>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0.3414</cdr:x>
      <cdr:y>0.17042</cdr:y>
    </cdr:from>
    <cdr:to>
      <cdr:x>0.65074</cdr:x>
      <cdr:y>0.43898</cdr:y>
    </cdr:to>
    <cdr:sp macro="" textlink="">
      <cdr:nvSpPr>
        <cdr:cNvPr id="3" name="CuadroTexto 1">
          <a:extLst xmlns:a="http://schemas.openxmlformats.org/drawingml/2006/main">
            <a:ext uri="{FF2B5EF4-FFF2-40B4-BE49-F238E27FC236}">
              <a16:creationId xmlns:a16="http://schemas.microsoft.com/office/drawing/2014/main" id="{FABB4818-631E-4E4F-AA9E-BCF13C5DDF04}"/>
            </a:ext>
          </a:extLst>
        </cdr:cNvPr>
        <cdr:cNvSpPr txBox="1"/>
      </cdr:nvSpPr>
      <cdr:spPr>
        <a:xfrm xmlns:a="http://schemas.openxmlformats.org/drawingml/2006/main">
          <a:off x="887098" y="467492"/>
          <a:ext cx="803795" cy="7367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MX" b="1" dirty="0">
              <a:solidFill>
                <a:schemeClr val="bg1"/>
              </a:solidFill>
              <a:latin typeface="Arial" panose="020B0604020202020204" pitchFamily="34" charset="0"/>
              <a:cs typeface="Arial" panose="020B0604020202020204" pitchFamily="34" charset="0"/>
            </a:rPr>
            <a:t>7,983 </a:t>
          </a:r>
          <a:r>
            <a:rPr lang="x-none" sz="1100" b="1" dirty="0">
              <a:solidFill>
                <a:schemeClr val="bg1"/>
              </a:solidFill>
              <a:latin typeface="Arial" panose="020B0604020202020204" pitchFamily="34" charset="0"/>
              <a:cs typeface="Arial" panose="020B0604020202020204" pitchFamily="34" charset="0"/>
            </a:rPr>
            <a:t>GWh</a:t>
          </a:r>
        </a:p>
        <a:p xmlns:a="http://schemas.openxmlformats.org/drawingml/2006/main">
          <a:pPr algn="ctr"/>
          <a:r>
            <a:rPr lang="es-MX" b="1" dirty="0">
              <a:solidFill>
                <a:schemeClr val="bg1"/>
              </a:solidFill>
              <a:latin typeface="Arial" panose="020B0604020202020204" pitchFamily="34" charset="0"/>
              <a:cs typeface="Arial" panose="020B0604020202020204" pitchFamily="34" charset="0"/>
            </a:rPr>
            <a:t>12,447 </a:t>
          </a:r>
          <a:r>
            <a:rPr lang="x-none" b="1" dirty="0">
              <a:solidFill>
                <a:schemeClr val="bg1"/>
              </a:solidFill>
              <a:latin typeface="Arial" panose="020B0604020202020204" pitchFamily="34" charset="0"/>
              <a:cs typeface="Arial" panose="020B0604020202020204" pitchFamily="34" charset="0"/>
            </a:rPr>
            <a:t>MDP</a:t>
          </a:r>
          <a:endParaRPr lang="es-MX" b="1" dirty="0">
            <a:solidFill>
              <a:schemeClr val="bg1"/>
            </a:solidFill>
            <a:latin typeface="Arial" panose="020B0604020202020204" pitchFamily="34" charset="0"/>
            <a:cs typeface="Arial" panose="020B0604020202020204" pitchFamily="34" charset="0"/>
          </a:endParaRPr>
        </a:p>
        <a:p xmlns:a="http://schemas.openxmlformats.org/drawingml/2006/main">
          <a:pPr algn="ctr"/>
          <a:r>
            <a:rPr lang="es-MX" sz="1100" b="1" dirty="0">
              <a:solidFill>
                <a:schemeClr val="bg1"/>
              </a:solidFill>
              <a:latin typeface="Arial" panose="020B0604020202020204" pitchFamily="34" charset="0"/>
              <a:cs typeface="Arial" panose="020B0604020202020204" pitchFamily="34" charset="0"/>
            </a:rPr>
            <a:t>(45%)</a:t>
          </a:r>
        </a:p>
      </cdr:txBody>
    </cdr:sp>
  </cdr:relSizeAnchor>
</c:userShapes>
</file>

<file path=ppt/drawings/drawing4.xml><?xml version="1.0" encoding="utf-8"?>
<c:userShapes xmlns:c="http://schemas.openxmlformats.org/drawingml/2006/chart">
  <cdr:relSizeAnchor xmlns:cdr="http://schemas.openxmlformats.org/drawingml/2006/chartDrawing">
    <cdr:from>
      <cdr:x>0.89731</cdr:x>
      <cdr:y>0.25631</cdr:y>
    </cdr:from>
    <cdr:to>
      <cdr:x>0.95832</cdr:x>
      <cdr:y>0.76799</cdr:y>
    </cdr:to>
    <cdr:sp macro="" textlink="">
      <cdr:nvSpPr>
        <cdr:cNvPr id="4" name="1 Rectángulo">
          <a:extLst xmlns:a="http://schemas.openxmlformats.org/drawingml/2006/main">
            <a:ext uri="{FF2B5EF4-FFF2-40B4-BE49-F238E27FC236}">
              <a16:creationId xmlns:a16="http://schemas.microsoft.com/office/drawing/2014/main" id="{D643FD8E-FBDF-4F8A-809B-030C6AC60FCD}"/>
            </a:ext>
          </a:extLst>
        </cdr:cNvPr>
        <cdr:cNvSpPr/>
      </cdr:nvSpPr>
      <cdr:spPr>
        <a:xfrm xmlns:a="http://schemas.openxmlformats.org/drawingml/2006/main">
          <a:off x="7706436" y="998427"/>
          <a:ext cx="523965" cy="1993235"/>
        </a:xfrm>
        <a:prstGeom xmlns:a="http://schemas.openxmlformats.org/drawingml/2006/main" prst="rect">
          <a:avLst/>
        </a:prstGeom>
        <a:solidFill xmlns:a="http://schemas.openxmlformats.org/drawingml/2006/main">
          <a:sysClr val="window" lastClr="FFFFFF"/>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s-MX"/>
        </a:p>
      </cdr:txBody>
    </cdr:sp>
  </cdr:relSizeAnchor>
  <cdr:relSizeAnchor xmlns:cdr="http://schemas.openxmlformats.org/drawingml/2006/chartDrawing">
    <cdr:from>
      <cdr:x>0.3795</cdr:x>
      <cdr:y>0.60537</cdr:y>
    </cdr:from>
    <cdr:to>
      <cdr:x>0.42084</cdr:x>
      <cdr:y>0.64958</cdr:y>
    </cdr:to>
    <cdr:sp macro="" textlink="">
      <cdr:nvSpPr>
        <cdr:cNvPr id="3" name="1 CuadroTexto">
          <a:extLst xmlns:a="http://schemas.openxmlformats.org/drawingml/2006/main">
            <a:ext uri="{FF2B5EF4-FFF2-40B4-BE49-F238E27FC236}">
              <a16:creationId xmlns:a16="http://schemas.microsoft.com/office/drawing/2014/main" id="{F0A60BFF-105B-4ADD-B8F1-95DC36C61D64}"/>
            </a:ext>
          </a:extLst>
        </cdr:cNvPr>
        <cdr:cNvSpPr txBox="1"/>
      </cdr:nvSpPr>
      <cdr:spPr>
        <a:xfrm xmlns:a="http://schemas.openxmlformats.org/drawingml/2006/main">
          <a:off x="3259246" y="2358189"/>
          <a:ext cx="355047" cy="172221"/>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fld id="{8E124C04-04CA-487F-9F5C-1837A863C74E}" type="TxLink">
            <a:rPr lang="es-MX" sz="1100" b="1">
              <a:solidFill>
                <a:srgbClr val="0000FF"/>
              </a:solidFill>
            </a:rPr>
            <a:pPr/>
            <a:t>5.89%</a:t>
          </a:fld>
          <a:endParaRPr lang="es-MX" sz="1100" b="1">
            <a:solidFill>
              <a:srgbClr val="0000FF"/>
            </a:solidFill>
          </a:endParaRPr>
        </a:p>
      </cdr:txBody>
    </cdr:sp>
  </cdr:relSizeAnchor>
  <cdr:relSizeAnchor xmlns:cdr="http://schemas.openxmlformats.org/drawingml/2006/chartDrawing">
    <cdr:from>
      <cdr:x>0.47896</cdr:x>
      <cdr:y>0.51889</cdr:y>
    </cdr:from>
    <cdr:to>
      <cdr:x>0.5203</cdr:x>
      <cdr:y>0.5631</cdr:y>
    </cdr:to>
    <cdr:sp macro="" textlink="">
      <cdr:nvSpPr>
        <cdr:cNvPr id="5" name="1 CuadroTexto">
          <a:extLst xmlns:a="http://schemas.openxmlformats.org/drawingml/2006/main">
            <a:ext uri="{FF2B5EF4-FFF2-40B4-BE49-F238E27FC236}">
              <a16:creationId xmlns:a16="http://schemas.microsoft.com/office/drawing/2014/main" id="{61BB167F-83BA-4313-9C4E-4D9898E8B1AE}"/>
            </a:ext>
          </a:extLst>
        </cdr:cNvPr>
        <cdr:cNvSpPr txBox="1"/>
      </cdr:nvSpPr>
      <cdr:spPr>
        <a:xfrm xmlns:a="http://schemas.openxmlformats.org/drawingml/2006/main">
          <a:off x="4113488" y="2021305"/>
          <a:ext cx="355048" cy="172221"/>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fld id="{089FBD99-3CE5-4217-9171-AB726A2FFF96}" type="TxLink">
            <a:rPr lang="es-MX" sz="1100" b="1">
              <a:solidFill>
                <a:srgbClr val="0000FF"/>
              </a:solidFill>
            </a:rPr>
            <a:pPr/>
            <a:t>5.96%</a:t>
          </a:fld>
          <a:endParaRPr lang="es-MX" sz="1100" b="1">
            <a:solidFill>
              <a:srgbClr val="0000FF"/>
            </a:solidFill>
          </a:endParaRPr>
        </a:p>
      </cdr:txBody>
    </cdr:sp>
  </cdr:relSizeAnchor>
  <cdr:relSizeAnchor xmlns:cdr="http://schemas.openxmlformats.org/drawingml/2006/chartDrawing">
    <cdr:from>
      <cdr:x>0.54916</cdr:x>
      <cdr:y>0.45158</cdr:y>
    </cdr:from>
    <cdr:to>
      <cdr:x>0.5905</cdr:x>
      <cdr:y>0.49579</cdr:y>
    </cdr:to>
    <cdr:sp macro="" textlink="">
      <cdr:nvSpPr>
        <cdr:cNvPr id="6" name="1 CuadroTexto">
          <a:extLst xmlns:a="http://schemas.openxmlformats.org/drawingml/2006/main">
            <a:ext uri="{FF2B5EF4-FFF2-40B4-BE49-F238E27FC236}">
              <a16:creationId xmlns:a16="http://schemas.microsoft.com/office/drawing/2014/main" id="{FB4401B9-0A7A-48AA-A78C-7C51D577C878}"/>
            </a:ext>
          </a:extLst>
        </cdr:cNvPr>
        <cdr:cNvSpPr txBox="1"/>
      </cdr:nvSpPr>
      <cdr:spPr>
        <a:xfrm xmlns:a="http://schemas.openxmlformats.org/drawingml/2006/main">
          <a:off x="4716379" y="1759085"/>
          <a:ext cx="355048" cy="172220"/>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fld id="{D845273B-4326-4074-8BA3-C76386149C75}" type="TxLink">
            <a:rPr lang="es-MX" sz="1100" b="1">
              <a:solidFill>
                <a:srgbClr val="0000FF"/>
              </a:solidFill>
            </a:rPr>
            <a:pPr/>
            <a:t>6.00%</a:t>
          </a:fld>
          <a:endParaRPr lang="es-MX" sz="1100" b="1">
            <a:solidFill>
              <a:srgbClr val="0000FF"/>
            </a:solidFill>
          </a:endParaRPr>
        </a:p>
      </cdr:txBody>
    </cdr:sp>
  </cdr:relSizeAnchor>
  <cdr:relSizeAnchor xmlns:cdr="http://schemas.openxmlformats.org/drawingml/2006/chartDrawing">
    <cdr:from>
      <cdr:x>0.6192</cdr:x>
      <cdr:y>0.36137</cdr:y>
    </cdr:from>
    <cdr:to>
      <cdr:x>0.66051</cdr:x>
      <cdr:y>0.40558</cdr:y>
    </cdr:to>
    <cdr:sp macro="" textlink="">
      <cdr:nvSpPr>
        <cdr:cNvPr id="7" name="1 CuadroTexto">
          <a:extLst xmlns:a="http://schemas.openxmlformats.org/drawingml/2006/main">
            <a:ext uri="{FF2B5EF4-FFF2-40B4-BE49-F238E27FC236}">
              <a16:creationId xmlns:a16="http://schemas.microsoft.com/office/drawing/2014/main" id="{FB4401B9-0A7A-48AA-A78C-7C51D577C878}"/>
            </a:ext>
          </a:extLst>
        </cdr:cNvPr>
        <cdr:cNvSpPr txBox="1"/>
      </cdr:nvSpPr>
      <cdr:spPr>
        <a:xfrm xmlns:a="http://schemas.openxmlformats.org/drawingml/2006/main">
          <a:off x="5317958" y="1407694"/>
          <a:ext cx="354740" cy="172221"/>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fld id="{2F02BD61-8A1A-45A7-98CE-C436CA098680}" type="TxLink">
            <a:rPr lang="es-MX" sz="1100" b="1">
              <a:solidFill>
                <a:srgbClr val="0000FF"/>
              </a:solidFill>
            </a:rPr>
            <a:pPr/>
            <a:t>6.13%</a:t>
          </a:fld>
          <a:endParaRPr lang="es-MX" sz="1100" b="1">
            <a:solidFill>
              <a:srgbClr val="0000FF"/>
            </a:solidFill>
          </a:endParaRPr>
        </a:p>
      </cdr:txBody>
    </cdr:sp>
  </cdr:relSizeAnchor>
  <cdr:relSizeAnchor xmlns:cdr="http://schemas.openxmlformats.org/drawingml/2006/chartDrawing">
    <cdr:from>
      <cdr:x>0.78244</cdr:x>
      <cdr:y>0.2384</cdr:y>
    </cdr:from>
    <cdr:to>
      <cdr:x>0.82375</cdr:x>
      <cdr:y>0.28261</cdr:y>
    </cdr:to>
    <cdr:sp macro="" textlink="">
      <cdr:nvSpPr>
        <cdr:cNvPr id="8" name="1 CuadroTexto">
          <a:extLst xmlns:a="http://schemas.openxmlformats.org/drawingml/2006/main">
            <a:ext uri="{FF2B5EF4-FFF2-40B4-BE49-F238E27FC236}">
              <a16:creationId xmlns:a16="http://schemas.microsoft.com/office/drawing/2014/main" id="{0E2319C3-DE3A-45AF-90DB-617DD26AFA27}"/>
            </a:ext>
          </a:extLst>
        </cdr:cNvPr>
        <cdr:cNvSpPr txBox="1"/>
      </cdr:nvSpPr>
      <cdr:spPr>
        <a:xfrm xmlns:a="http://schemas.openxmlformats.org/drawingml/2006/main">
          <a:off x="6719904" y="928677"/>
          <a:ext cx="354740" cy="172221"/>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fld id="{A3DD7367-606E-418D-ABBF-D9ADB09D3A96}" type="TxLink">
            <a:rPr lang="es-MX" sz="1100" b="1">
              <a:solidFill>
                <a:srgbClr val="0000FF"/>
              </a:solidFill>
            </a:rPr>
            <a:pPr/>
            <a:t>6.19%</a:t>
          </a:fld>
          <a:endParaRPr lang="es-MX" sz="1100" b="1">
            <a:solidFill>
              <a:srgbClr val="0000FF"/>
            </a:solidFill>
          </a:endParaRPr>
        </a:p>
      </cdr:txBody>
    </cdr:sp>
  </cdr:relSizeAnchor>
  <cdr:relSizeAnchor xmlns:cdr="http://schemas.openxmlformats.org/drawingml/2006/chartDrawing">
    <cdr:from>
      <cdr:x>0.78244</cdr:x>
      <cdr:y>0.27508</cdr:y>
    </cdr:from>
    <cdr:to>
      <cdr:x>0.82375</cdr:x>
      <cdr:y>0.31929</cdr:y>
    </cdr:to>
    <cdr:sp macro="" textlink="">
      <cdr:nvSpPr>
        <cdr:cNvPr id="9" name="1 CuadroTexto">
          <a:extLst xmlns:a="http://schemas.openxmlformats.org/drawingml/2006/main">
            <a:ext uri="{FF2B5EF4-FFF2-40B4-BE49-F238E27FC236}">
              <a16:creationId xmlns:a16="http://schemas.microsoft.com/office/drawing/2014/main" id="{0E2319C3-DE3A-45AF-90DB-617DD26AFA27}"/>
            </a:ext>
          </a:extLst>
        </cdr:cNvPr>
        <cdr:cNvSpPr txBox="1"/>
      </cdr:nvSpPr>
      <cdr:spPr>
        <a:xfrm xmlns:a="http://schemas.openxmlformats.org/drawingml/2006/main">
          <a:off x="6719904" y="1071553"/>
          <a:ext cx="354740" cy="172221"/>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fld id="{D354CECF-9B1F-4FEE-B554-E586DD9A42CE}" type="TxLink">
            <a:rPr lang="es-MX" sz="1100" b="1">
              <a:solidFill>
                <a:srgbClr val="0000FF"/>
              </a:solidFill>
            </a:rPr>
            <a:pPr/>
            <a:t>6.09%</a:t>
          </a:fld>
          <a:endParaRPr lang="es-MX" sz="1100" b="1">
            <a:solidFill>
              <a:srgbClr val="0000FF"/>
            </a:solidFill>
          </a:endParaRPr>
        </a:p>
      </cdr:txBody>
    </cdr:sp>
  </cdr:relSizeAnchor>
  <cdr:relSizeAnchor xmlns:cdr="http://schemas.openxmlformats.org/drawingml/2006/chartDrawing">
    <cdr:from>
      <cdr:x>0.8074</cdr:x>
      <cdr:y>0.38511</cdr:y>
    </cdr:from>
    <cdr:to>
      <cdr:x>0.8487</cdr:x>
      <cdr:y>0.42932</cdr:y>
    </cdr:to>
    <cdr:sp macro="" textlink="">
      <cdr:nvSpPr>
        <cdr:cNvPr id="10" name="1 CuadroTexto">
          <a:extLst xmlns:a="http://schemas.openxmlformats.org/drawingml/2006/main">
            <a:ext uri="{FF2B5EF4-FFF2-40B4-BE49-F238E27FC236}">
              <a16:creationId xmlns:a16="http://schemas.microsoft.com/office/drawing/2014/main" id="{540100F2-F29D-4527-B392-AC4955A86EE9}"/>
            </a:ext>
          </a:extLst>
        </cdr:cNvPr>
        <cdr:cNvSpPr txBox="1"/>
      </cdr:nvSpPr>
      <cdr:spPr>
        <a:xfrm xmlns:a="http://schemas.openxmlformats.org/drawingml/2006/main">
          <a:off x="6934218" y="1500181"/>
          <a:ext cx="354740" cy="172221"/>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fld id="{54F513BC-A708-4108-A304-268D085D1FA5}" type="TxLink">
            <a:rPr lang="es-MX" sz="1100" b="1">
              <a:solidFill>
                <a:srgbClr val="0000FF"/>
              </a:solidFill>
            </a:rPr>
            <a:pPr/>
            <a:t>5.65%</a:t>
          </a:fld>
          <a:endParaRPr lang="es-MX" sz="1100" b="1">
            <a:solidFill>
              <a:srgbClr val="0000FF"/>
            </a:solidFill>
          </a:endParaRPr>
        </a:p>
      </cdr:txBody>
    </cdr:sp>
  </cdr:relSizeAnchor>
  <cdr:relSizeAnchor xmlns:cdr="http://schemas.openxmlformats.org/drawingml/2006/chartDrawing">
    <cdr:from>
      <cdr:x>0.81391</cdr:x>
      <cdr:y>0.49727</cdr:y>
    </cdr:from>
    <cdr:to>
      <cdr:x>0.85522</cdr:x>
      <cdr:y>0.54148</cdr:y>
    </cdr:to>
    <cdr:sp macro="" textlink="">
      <cdr:nvSpPr>
        <cdr:cNvPr id="11" name="1 CuadroTexto">
          <a:extLst xmlns:a="http://schemas.openxmlformats.org/drawingml/2006/main">
            <a:ext uri="{FF2B5EF4-FFF2-40B4-BE49-F238E27FC236}">
              <a16:creationId xmlns:a16="http://schemas.microsoft.com/office/drawing/2014/main" id="{1DCA6D15-9B9C-402C-BC2E-5FECF2D8B3A2}"/>
            </a:ext>
          </a:extLst>
        </cdr:cNvPr>
        <cdr:cNvSpPr txBox="1"/>
      </cdr:nvSpPr>
      <cdr:spPr>
        <a:xfrm xmlns:a="http://schemas.openxmlformats.org/drawingml/2006/main">
          <a:off x="6990191" y="1937084"/>
          <a:ext cx="354740" cy="172221"/>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fld id="{897266E2-2597-44C5-980B-D2D3B74430B9}" type="TxLink">
            <a:rPr lang="es-MX" sz="1100" b="1">
              <a:solidFill>
                <a:srgbClr val="0000FF"/>
              </a:solidFill>
            </a:rPr>
            <a:pPr/>
            <a:t>5.32%</a:t>
          </a:fld>
          <a:endParaRPr lang="es-MX" sz="1100" b="1">
            <a:solidFill>
              <a:srgbClr val="0000FF"/>
            </a:solidFill>
          </a:endParaRPr>
        </a:p>
      </cdr:txBody>
    </cdr:sp>
  </cdr:relSizeAnchor>
  <cdr:relSizeAnchor xmlns:cdr="http://schemas.openxmlformats.org/drawingml/2006/chartDrawing">
    <cdr:from>
      <cdr:x>0.83457</cdr:x>
      <cdr:y>0.06555</cdr:y>
    </cdr:from>
    <cdr:to>
      <cdr:x>0.87587</cdr:x>
      <cdr:y>0.10976</cdr:y>
    </cdr:to>
    <cdr:sp macro="" textlink="">
      <cdr:nvSpPr>
        <cdr:cNvPr id="12" name="1 CuadroTexto">
          <a:extLst xmlns:a="http://schemas.openxmlformats.org/drawingml/2006/main">
            <a:ext uri="{FF2B5EF4-FFF2-40B4-BE49-F238E27FC236}">
              <a16:creationId xmlns:a16="http://schemas.microsoft.com/office/drawing/2014/main" id="{2294B631-3EB1-4A8E-9D70-1B7A21FEFA5B}"/>
            </a:ext>
          </a:extLst>
        </cdr:cNvPr>
        <cdr:cNvSpPr txBox="1"/>
      </cdr:nvSpPr>
      <cdr:spPr>
        <a:xfrm xmlns:a="http://schemas.openxmlformats.org/drawingml/2006/main">
          <a:off x="7167561" y="255350"/>
          <a:ext cx="354740" cy="172221"/>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fld id="{06F3319A-C03E-42FF-993E-7D2D0C045E79}" type="TxLink">
            <a:rPr lang="es-MX" sz="1100" b="1">
              <a:solidFill>
                <a:srgbClr val="0000FF"/>
              </a:solidFill>
            </a:rPr>
            <a:pPr/>
            <a:t>6.31%</a:t>
          </a:fld>
          <a:endParaRPr lang="es-MX" sz="1100" b="1" dirty="0">
            <a:solidFill>
              <a:srgbClr val="0000FF"/>
            </a:solidFill>
          </a:endParaRPr>
        </a:p>
      </cdr:txBody>
    </cdr:sp>
  </cdr:relSizeAnchor>
  <cdr:relSizeAnchor xmlns:cdr="http://schemas.openxmlformats.org/drawingml/2006/chartDrawing">
    <cdr:from>
      <cdr:x>0.81571</cdr:x>
      <cdr:y>0.20172</cdr:y>
    </cdr:from>
    <cdr:to>
      <cdr:x>0.85702</cdr:x>
      <cdr:y>0.24593</cdr:y>
    </cdr:to>
    <cdr:sp macro="" textlink="">
      <cdr:nvSpPr>
        <cdr:cNvPr id="13" name="1 CuadroTexto">
          <a:extLst xmlns:a="http://schemas.openxmlformats.org/drawingml/2006/main">
            <a:ext uri="{FF2B5EF4-FFF2-40B4-BE49-F238E27FC236}">
              <a16:creationId xmlns:a16="http://schemas.microsoft.com/office/drawing/2014/main" id="{0E2319C3-DE3A-45AF-90DB-617DD26AFA27}"/>
            </a:ext>
          </a:extLst>
        </cdr:cNvPr>
        <cdr:cNvSpPr txBox="1"/>
      </cdr:nvSpPr>
      <cdr:spPr>
        <a:xfrm xmlns:a="http://schemas.openxmlformats.org/drawingml/2006/main">
          <a:off x="7005656" y="785801"/>
          <a:ext cx="354740" cy="172220"/>
        </a:xfrm>
        <a:prstGeom xmlns:a="http://schemas.openxmlformats.org/drawingml/2006/main" prst="rect">
          <a:avLst/>
        </a:prstGeom>
      </cdr:spPr>
      <cdr:txBody>
        <a:bodyPr xmlns:a="http://schemas.openxmlformats.org/drawingml/2006/main" wrap="none" lIns="0" tIns="0" rIns="0" bIns="0"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fld id="{E208EC7D-F53B-4FF6-9E3A-CAD1CAEECF55}" type="TxLink">
            <a:rPr lang="es-MX" sz="1100" b="1">
              <a:solidFill>
                <a:srgbClr val="0000FF"/>
              </a:solidFill>
            </a:rPr>
            <a:pPr/>
            <a:t>6.25%</a:t>
          </a:fld>
          <a:endParaRPr lang="es-MX" sz="1100" b="1" dirty="0">
            <a:solidFill>
              <a:srgbClr val="0000FF"/>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S_tradn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8511AE3-2062-9043-94A4-2091A7E93DC1}" type="datetimeFigureOut">
              <a:rPr lang="es-ES_tradnl" smtClean="0"/>
              <a:t>21/9/18</a:t>
            </a:fld>
            <a:endParaRPr lang="es-ES_tradnl"/>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ES_tradn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8ED770B-342B-1D4D-825B-EBB81084E7F0}" type="slidenum">
              <a:rPr lang="es-ES_tradnl" smtClean="0"/>
              <a:t>‹Nº›</a:t>
            </a:fld>
            <a:endParaRPr lang="es-ES_tradnl"/>
          </a:p>
        </p:txBody>
      </p:sp>
    </p:spTree>
    <p:extLst>
      <p:ext uri="{BB962C8B-B14F-4D97-AF65-F5344CB8AC3E}">
        <p14:creationId xmlns:p14="http://schemas.microsoft.com/office/powerpoint/2010/main" val="1656927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196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8ED770B-342B-1D4D-825B-EBB81084E7F0}" type="slidenum">
              <a:rPr lang="es-ES_tradnl" smtClean="0"/>
              <a:t>27</a:t>
            </a:fld>
            <a:endParaRPr lang="es-ES_tradnl" dirty="0"/>
          </a:p>
        </p:txBody>
      </p:sp>
    </p:spTree>
    <p:extLst>
      <p:ext uri="{BB962C8B-B14F-4D97-AF65-F5344CB8AC3E}">
        <p14:creationId xmlns:p14="http://schemas.microsoft.com/office/powerpoint/2010/main" val="595251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o diapositiva">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1325563"/>
          </a:xfrm>
          <a:prstGeom prst="rect">
            <a:avLst/>
          </a:prstGeom>
        </p:spPr>
        <p:txBody>
          <a:bodyPr/>
          <a:lstStyle/>
          <a:p>
            <a:r>
              <a:rPr lang="es-ES_tradnl"/>
              <a:t>Clic para editar título</a:t>
            </a:r>
          </a:p>
        </p:txBody>
      </p:sp>
      <p:sp>
        <p:nvSpPr>
          <p:cNvPr id="3" name="Marcador de fecha 2"/>
          <p:cNvSpPr>
            <a:spLocks noGrp="1"/>
          </p:cNvSpPr>
          <p:nvPr>
            <p:ph type="dt" sz="half" idx="10"/>
          </p:nvPr>
        </p:nvSpPr>
        <p:spPr>
          <a:xfrm>
            <a:off x="628650" y="6356351"/>
            <a:ext cx="2057400" cy="365125"/>
          </a:xfrm>
          <a:prstGeom prst="rect">
            <a:avLst/>
          </a:prstGeom>
        </p:spPr>
        <p:txBody>
          <a:bodyPr/>
          <a:lstStyle/>
          <a:p>
            <a:endParaRPr lang="es-ES_tradnl"/>
          </a:p>
        </p:txBody>
      </p:sp>
      <p:sp>
        <p:nvSpPr>
          <p:cNvPr id="4" name="Marcador de pie de página 3"/>
          <p:cNvSpPr>
            <a:spLocks noGrp="1"/>
          </p:cNvSpPr>
          <p:nvPr>
            <p:ph type="ftr" sz="quarter" idx="11"/>
          </p:nvPr>
        </p:nvSpPr>
        <p:spPr>
          <a:xfrm>
            <a:off x="3028950" y="6385226"/>
            <a:ext cx="3086100" cy="365125"/>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6901703" y="6356350"/>
            <a:ext cx="2057400" cy="365125"/>
          </a:xfrm>
          <a:prstGeom prst="rect">
            <a:avLst/>
          </a:prstGeom>
        </p:spPr>
        <p:txBody>
          <a:bodyPr/>
          <a:lstStyle>
            <a:lvl1pPr algn="r">
              <a:defRPr/>
            </a:lvl1pPr>
          </a:lstStyle>
          <a:p>
            <a:fld id="{B3F3C854-90DC-2C4C-B409-8B7CCD508581}" type="slidenum">
              <a:rPr lang="es-ES_tradnl" smtClean="0"/>
              <a:pPr/>
              <a:t>‹Nº›</a:t>
            </a:fld>
            <a:endParaRPr lang="es-ES_tradnl"/>
          </a:p>
        </p:txBody>
      </p:sp>
      <p:pic>
        <p:nvPicPr>
          <p:cNvPr id="6" name="Imagen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99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0_Título y objetos">
    <p:spTree>
      <p:nvGrpSpPr>
        <p:cNvPr id="1" name=""/>
        <p:cNvGrpSpPr/>
        <p:nvPr/>
      </p:nvGrpSpPr>
      <p:grpSpPr>
        <a:xfrm>
          <a:off x="0" y="0"/>
          <a:ext cx="0" cy="0"/>
          <a:chOff x="0" y="0"/>
          <a:chExt cx="0" cy="0"/>
        </a:xfrm>
      </p:grpSpPr>
      <p:sp>
        <p:nvSpPr>
          <p:cNvPr id="10" name="5 Marcador de número de diapositiva"/>
          <p:cNvSpPr>
            <a:spLocks noGrp="1"/>
          </p:cNvSpPr>
          <p:nvPr>
            <p:ph type="sldNum" sz="quarter" idx="12"/>
          </p:nvPr>
        </p:nvSpPr>
        <p:spPr>
          <a:xfrm>
            <a:off x="8584441" y="6561139"/>
            <a:ext cx="550065" cy="296862"/>
          </a:xfrm>
          <a:prstGeom prst="rect">
            <a:avLst/>
          </a:prstGeom>
        </p:spPr>
        <p:txBody>
          <a:bodyPr/>
          <a:lstStyle>
            <a:lvl1pPr algn="r" fontAlgn="auto">
              <a:spcBef>
                <a:spcPts val="0"/>
              </a:spcBef>
              <a:spcAft>
                <a:spcPts val="0"/>
              </a:spcAft>
              <a:defRPr sz="1200">
                <a:ea typeface="+mn-ea"/>
              </a:defRPr>
            </a:lvl1pPr>
          </a:lstStyle>
          <a:p>
            <a:pPr>
              <a:defRPr/>
            </a:pPr>
            <a:fld id="{4C611FE5-17E5-4F82-9085-3B1A088FF342}" type="slidenum">
              <a:rPr lang="es-MX" altLang="es-MX" smtClean="0"/>
              <a:pPr>
                <a:defRPr/>
              </a:pPr>
              <a:t>‹Nº›</a:t>
            </a:fld>
            <a:endParaRPr lang="es-MX" altLang="es-MX"/>
          </a:p>
        </p:txBody>
      </p:sp>
    </p:spTree>
    <p:extLst>
      <p:ext uri="{BB962C8B-B14F-4D97-AF65-F5344CB8AC3E}">
        <p14:creationId xmlns:p14="http://schemas.microsoft.com/office/powerpoint/2010/main" val="6028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En Blanco">
    <p:spTree>
      <p:nvGrpSpPr>
        <p:cNvPr id="1" name=""/>
        <p:cNvGrpSpPr/>
        <p:nvPr/>
      </p:nvGrpSpPr>
      <p:grpSpPr>
        <a:xfrm>
          <a:off x="0" y="0"/>
          <a:ext cx="0" cy="0"/>
          <a:chOff x="0" y="0"/>
          <a:chExt cx="0" cy="0"/>
        </a:xfrm>
      </p:grpSpPr>
      <p:sp>
        <p:nvSpPr>
          <p:cNvPr id="15" name="14 Marcador de contenido"/>
          <p:cNvSpPr>
            <a:spLocks noGrp="1"/>
          </p:cNvSpPr>
          <p:nvPr>
            <p:ph sz="quarter" idx="10"/>
          </p:nvPr>
        </p:nvSpPr>
        <p:spPr>
          <a:xfrm>
            <a:off x="280706" y="1000112"/>
            <a:ext cx="8588182" cy="3220979"/>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2" name="14 Marcador de contenido"/>
          <p:cNvSpPr>
            <a:spLocks noGrp="1"/>
          </p:cNvSpPr>
          <p:nvPr>
            <p:ph sz="quarter" idx="11"/>
          </p:nvPr>
        </p:nvSpPr>
        <p:spPr>
          <a:xfrm>
            <a:off x="283523" y="4221093"/>
            <a:ext cx="8588182" cy="2262839"/>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6" name="5 Marcador de número de diapositiva"/>
          <p:cNvSpPr>
            <a:spLocks noGrp="1"/>
          </p:cNvSpPr>
          <p:nvPr>
            <p:ph type="sldNum" sz="quarter" idx="4"/>
          </p:nvPr>
        </p:nvSpPr>
        <p:spPr>
          <a:xfrm>
            <a:off x="6946932" y="6492900"/>
            <a:ext cx="2133600" cy="365125"/>
          </a:xfrm>
          <a:prstGeom prst="rect">
            <a:avLst/>
          </a:prstGeom>
        </p:spPr>
        <p:txBody>
          <a:bodyPr/>
          <a:lstStyle>
            <a:lvl1pPr algn="r">
              <a:defRPr/>
            </a:lvl1pPr>
          </a:lstStyle>
          <a:p>
            <a:fld id="{D33BD45F-A2FE-4E93-9A4C-A602B648A0B7}" type="slidenum">
              <a:rPr lang="es-MX" smtClean="0">
                <a:solidFill>
                  <a:prstClr val="black"/>
                </a:solidFill>
              </a:rPr>
              <a:pPr/>
              <a:t>‹Nº›</a:t>
            </a:fld>
            <a:endParaRPr lang="es-MX">
              <a:solidFill>
                <a:prstClr val="black"/>
              </a:solidFill>
            </a:endParaRPr>
          </a:p>
        </p:txBody>
      </p:sp>
      <p:sp>
        <p:nvSpPr>
          <p:cNvPr id="6" name="16 Título"/>
          <p:cNvSpPr>
            <a:spLocks noGrp="1"/>
          </p:cNvSpPr>
          <p:nvPr>
            <p:ph type="title"/>
          </p:nvPr>
        </p:nvSpPr>
        <p:spPr>
          <a:xfrm>
            <a:off x="0" y="71414"/>
            <a:ext cx="6357950" cy="714149"/>
          </a:xfrm>
          <a:prstGeom prst="rect">
            <a:avLst/>
          </a:prstGeom>
        </p:spPr>
        <p:txBody>
          <a:bodyPr/>
          <a:lstStyle>
            <a:lvl1pPr>
              <a:defRPr sz="2200" b="1">
                <a:solidFill>
                  <a:schemeClr val="tx1">
                    <a:lumMod val="65000"/>
                    <a:lumOff val="35000"/>
                  </a:schemeClr>
                </a:solidFill>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2611825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EF80C-8FC8-4F96-BE0E-E9078A9A0AA9}" type="datetime1">
              <a:rPr lang="es-MX" smtClean="0"/>
              <a:pPr/>
              <a:t>21/09/18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126A71-CB6E-48AC-A79C-F9552495089E}" type="slidenum">
              <a:rPr lang="en-US" smtClean="0"/>
              <a:pPr/>
              <a:t>‹Nº›</a:t>
            </a:fld>
            <a:endParaRPr lang="en-US"/>
          </a:p>
        </p:txBody>
      </p:sp>
    </p:spTree>
    <p:extLst>
      <p:ext uri="{BB962C8B-B14F-4D97-AF65-F5344CB8AC3E}">
        <p14:creationId xmlns:p14="http://schemas.microsoft.com/office/powerpoint/2010/main" val="26053807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569"/>
            <a:ext cx="9144000" cy="6853431"/>
          </a:xfrm>
          <a:prstGeom prst="rect">
            <a:avLst/>
          </a:prstGeom>
        </p:spPr>
      </p:pic>
      <p:pic>
        <p:nvPicPr>
          <p:cNvPr id="4" name="Imagen 3">
            <a:extLst>
              <a:ext uri="{FF2B5EF4-FFF2-40B4-BE49-F238E27FC236}">
                <a16:creationId xmlns:a16="http://schemas.microsoft.com/office/drawing/2014/main" id="{0E7AE06C-E9B3-4B0C-B1C8-4C940BBBB052}"/>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3" b="-3"/>
          <a:stretch/>
        </p:blipFill>
        <p:spPr>
          <a:xfrm>
            <a:off x="7219827" y="111592"/>
            <a:ext cx="1872000" cy="645804"/>
          </a:xfrm>
          <a:prstGeom prst="rect">
            <a:avLst/>
          </a:prstGeom>
        </p:spPr>
      </p:pic>
      <p:pic>
        <p:nvPicPr>
          <p:cNvPr id="5" name="Imagen 4" descr="Imagen que contiene botella&#10;&#10;Descripción generada con confianza alta">
            <a:extLst>
              <a:ext uri="{FF2B5EF4-FFF2-40B4-BE49-F238E27FC236}">
                <a16:creationId xmlns:a16="http://schemas.microsoft.com/office/drawing/2014/main" id="{3AE2F35A-ECE1-4472-91F6-A5CB260D9003}"/>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42487" y="172777"/>
            <a:ext cx="1620000" cy="553079"/>
          </a:xfrm>
          <a:prstGeom prst="rect">
            <a:avLst/>
          </a:prstGeom>
        </p:spPr>
      </p:pic>
    </p:spTree>
    <p:extLst>
      <p:ext uri="{BB962C8B-B14F-4D97-AF65-F5344CB8AC3E}">
        <p14:creationId xmlns:p14="http://schemas.microsoft.com/office/powerpoint/2010/main" val="114877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a:xfrm>
            <a:off x="457200" y="6356350"/>
            <a:ext cx="2133600" cy="365125"/>
          </a:xfrm>
          <a:prstGeom prst="rect">
            <a:avLst/>
          </a:prstGeom>
        </p:spPr>
        <p:txBody>
          <a:bodyPr/>
          <a:lstStyle/>
          <a:p>
            <a:fld id="{B3A5B3DA-7937-4633-81E7-39EFA380FDE5}" type="datetime1">
              <a:rPr lang="es-ES_tradnl" smtClean="0"/>
              <a:t>21/9/18</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B2925CA6-35A6-428B-A20B-7D256A66461A}" type="slidenum">
              <a:rPr lang="es-MX" smtClean="0"/>
              <a:pPr/>
              <a:t>‹Nº›</a:t>
            </a:fld>
            <a:endParaRPr lang="es-MX"/>
          </a:p>
        </p:txBody>
      </p:sp>
      <p:pic>
        <p:nvPicPr>
          <p:cNvPr id="6" name="Imagen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3431"/>
          </a:xfrm>
          <a:prstGeom prst="rect">
            <a:avLst/>
          </a:prstGeom>
        </p:spPr>
      </p:pic>
      <p:pic>
        <p:nvPicPr>
          <p:cNvPr id="7" name="Imagen 6">
            <a:extLst>
              <a:ext uri="{FF2B5EF4-FFF2-40B4-BE49-F238E27FC236}">
                <a16:creationId xmlns:a16="http://schemas.microsoft.com/office/drawing/2014/main" id="{546CC7DB-2668-434B-A73F-7034CB03C52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3" b="-3"/>
          <a:stretch/>
        </p:blipFill>
        <p:spPr>
          <a:xfrm>
            <a:off x="7219827" y="111592"/>
            <a:ext cx="1872000" cy="645804"/>
          </a:xfrm>
          <a:prstGeom prst="rect">
            <a:avLst/>
          </a:prstGeom>
        </p:spPr>
      </p:pic>
      <p:pic>
        <p:nvPicPr>
          <p:cNvPr id="8" name="Imagen 7" descr="Imagen que contiene botella&#10;&#10;Descripción generada con confianza alta">
            <a:extLst>
              <a:ext uri="{FF2B5EF4-FFF2-40B4-BE49-F238E27FC236}">
                <a16:creationId xmlns:a16="http://schemas.microsoft.com/office/drawing/2014/main" id="{B86AB810-79BE-4B61-9494-8D990CFC92FD}"/>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42487" y="172777"/>
            <a:ext cx="1620000" cy="553079"/>
          </a:xfrm>
          <a:prstGeom prst="rect">
            <a:avLst/>
          </a:prstGeom>
        </p:spPr>
      </p:pic>
    </p:spTree>
    <p:extLst>
      <p:ext uri="{BB962C8B-B14F-4D97-AF65-F5344CB8AC3E}">
        <p14:creationId xmlns:p14="http://schemas.microsoft.com/office/powerpoint/2010/main" val="2827602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sp>
        <p:nvSpPr>
          <p:cNvPr id="7" name="Recortar rectángulo de esquina sencilla 8"/>
          <p:cNvSpPr/>
          <p:nvPr userDrawn="1"/>
        </p:nvSpPr>
        <p:spPr>
          <a:xfrm rot="16200000">
            <a:off x="1519519" y="-1156449"/>
            <a:ext cx="6104966" cy="8794378"/>
          </a:xfrm>
          <a:prstGeom prst="snip1Rect">
            <a:avLst>
              <a:gd name="adj" fmla="val 11230"/>
            </a:avLst>
          </a:prstGeom>
          <a:no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grpSp>
        <p:nvGrpSpPr>
          <p:cNvPr id="9" name="Agrupar 4"/>
          <p:cNvGrpSpPr/>
          <p:nvPr userDrawn="1"/>
        </p:nvGrpSpPr>
        <p:grpSpPr>
          <a:xfrm>
            <a:off x="0" y="6405160"/>
            <a:ext cx="9143999" cy="59216"/>
            <a:chOff x="466889" y="3632697"/>
            <a:chExt cx="8217228" cy="37352"/>
          </a:xfrm>
        </p:grpSpPr>
        <p:cxnSp>
          <p:nvCxnSpPr>
            <p:cNvPr id="10" name="Conector recto 5"/>
            <p:cNvCxnSpPr/>
            <p:nvPr/>
          </p:nvCxnSpPr>
          <p:spPr>
            <a:xfrm>
              <a:off x="466889" y="3632697"/>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6"/>
            <p:cNvCxnSpPr/>
            <p:nvPr/>
          </p:nvCxnSpPr>
          <p:spPr>
            <a:xfrm>
              <a:off x="466889" y="3670049"/>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2" name="CuadroTexto 7"/>
          <p:cNvSpPr txBox="1"/>
          <p:nvPr userDrawn="1"/>
        </p:nvSpPr>
        <p:spPr>
          <a:xfrm>
            <a:off x="6284040" y="6464376"/>
            <a:ext cx="2424062" cy="430887"/>
          </a:xfrm>
          <a:prstGeom prst="rect">
            <a:avLst/>
          </a:prstGeom>
          <a:noFill/>
        </p:spPr>
        <p:txBody>
          <a:bodyPr wrap="none" rtlCol="0">
            <a:spAutoFit/>
          </a:bodyPr>
          <a:lstStyle/>
          <a:p>
            <a:pPr algn="r"/>
            <a:r>
              <a:rPr lang="es-ES" sz="1100" dirty="0">
                <a:solidFill>
                  <a:schemeClr val="tx1">
                    <a:lumMod val="50000"/>
                    <a:lumOff val="50000"/>
                  </a:schemeClr>
                </a:solidFill>
                <a:latin typeface="Trajan Pro"/>
                <a:cs typeface="Trajan Pro"/>
              </a:rPr>
              <a:t>Gerencia de Operación de Mercado</a:t>
            </a:r>
          </a:p>
          <a:p>
            <a:pPr algn="r"/>
            <a:r>
              <a:rPr lang="es-ES" sz="1100" dirty="0">
                <a:solidFill>
                  <a:schemeClr val="tx1">
                    <a:lumMod val="50000"/>
                    <a:lumOff val="50000"/>
                  </a:schemeClr>
                </a:solidFill>
                <a:latin typeface="Trajan Pro"/>
                <a:cs typeface="Trajan Pro"/>
              </a:rPr>
              <a:t>CENACE</a:t>
            </a:r>
          </a:p>
        </p:txBody>
      </p:sp>
      <p:grpSp>
        <p:nvGrpSpPr>
          <p:cNvPr id="13" name="12 Grupo"/>
          <p:cNvGrpSpPr/>
          <p:nvPr userDrawn="1"/>
        </p:nvGrpSpPr>
        <p:grpSpPr>
          <a:xfrm>
            <a:off x="172292" y="192462"/>
            <a:ext cx="3035300" cy="989012"/>
            <a:chOff x="400891" y="300038"/>
            <a:chExt cx="3035300" cy="989012"/>
          </a:xfrm>
          <a:solidFill>
            <a:schemeClr val="bg1"/>
          </a:solidFill>
        </p:grpSpPr>
        <p:pic>
          <p:nvPicPr>
            <p:cNvPr id="14" name="Imagen 3" descr="logonuev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0891" y="300038"/>
              <a:ext cx="3035300" cy="9890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14 CuadroTexto"/>
            <p:cNvSpPr txBox="1"/>
            <p:nvPr userDrawn="1"/>
          </p:nvSpPr>
          <p:spPr>
            <a:xfrm>
              <a:off x="473294" y="334996"/>
              <a:ext cx="1563757" cy="461665"/>
            </a:xfrm>
            <a:prstGeom prst="rect">
              <a:avLst/>
            </a:prstGeom>
            <a:grpFill/>
          </p:spPr>
          <p:txBody>
            <a:bodyPr wrap="square" rtlCol="0" anchor="ctr">
              <a:spAutoFit/>
            </a:bodyPr>
            <a:lstStyle/>
            <a:p>
              <a:pPr algn="ctr"/>
              <a:r>
                <a:rPr lang="es-MX" sz="2400" b="0" i="0" dirty="0">
                  <a:effectLst/>
                  <a:latin typeface="Times New Roman" panose="02020603050405020304" pitchFamily="18" charset="0"/>
                  <a:cs typeface="Times New Roman" panose="02020603050405020304" pitchFamily="18" charset="0"/>
                </a:rPr>
                <a:t>CENACE</a:t>
              </a:r>
            </a:p>
          </p:txBody>
        </p:sp>
        <p:sp>
          <p:nvSpPr>
            <p:cNvPr id="16" name="15 CuadroTexto"/>
            <p:cNvSpPr txBox="1"/>
            <p:nvPr userDrawn="1"/>
          </p:nvSpPr>
          <p:spPr>
            <a:xfrm>
              <a:off x="530103" y="857760"/>
              <a:ext cx="1494650" cy="338554"/>
            </a:xfrm>
            <a:prstGeom prst="rect">
              <a:avLst/>
            </a:prstGeom>
            <a:grpFill/>
          </p:spPr>
          <p:txBody>
            <a:bodyPr wrap="square" rtlCol="0" anchor="ctr">
              <a:spAutoFit/>
            </a:bodyPr>
            <a:lstStyle/>
            <a:p>
              <a:pPr algn="ctr"/>
              <a:r>
                <a:rPr lang="es-MX" sz="800" dirty="0">
                  <a:latin typeface="Times New Roman" panose="02020603050405020304" pitchFamily="18" charset="0"/>
                  <a:cs typeface="Times New Roman" panose="02020603050405020304" pitchFamily="18" charset="0"/>
                </a:rPr>
                <a:t>CENTRO</a:t>
              </a:r>
              <a:r>
                <a:rPr lang="es-MX" sz="800" baseline="0" dirty="0">
                  <a:latin typeface="Times New Roman" panose="02020603050405020304" pitchFamily="18" charset="0"/>
                  <a:cs typeface="Times New Roman" panose="02020603050405020304" pitchFamily="18" charset="0"/>
                </a:rPr>
                <a:t> NACIONAL DE CONTROL DE ENERGÍA</a:t>
              </a:r>
              <a:endParaRPr lang="es-MX" sz="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47910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ulo y texto">
    <p:spTree>
      <p:nvGrpSpPr>
        <p:cNvPr id="1" name=""/>
        <p:cNvGrpSpPr/>
        <p:nvPr/>
      </p:nvGrpSpPr>
      <p:grpSpPr>
        <a:xfrm>
          <a:off x="0" y="0"/>
          <a:ext cx="0" cy="0"/>
          <a:chOff x="0" y="0"/>
          <a:chExt cx="0" cy="0"/>
        </a:xfrm>
      </p:grpSpPr>
      <p:sp>
        <p:nvSpPr>
          <p:cNvPr id="9" name="16 Título"/>
          <p:cNvSpPr>
            <a:spLocks noGrp="1"/>
          </p:cNvSpPr>
          <p:nvPr>
            <p:ph type="title"/>
          </p:nvPr>
        </p:nvSpPr>
        <p:spPr>
          <a:xfrm>
            <a:off x="0" y="71414"/>
            <a:ext cx="6357950" cy="714149"/>
          </a:xfrm>
          <a:prstGeom prst="rect">
            <a:avLst/>
          </a:prstGeom>
        </p:spPr>
        <p:txBody>
          <a:bodyPr/>
          <a:lstStyle>
            <a:lvl1pPr>
              <a:defRPr sz="2200" b="1">
                <a:solidFill>
                  <a:schemeClr val="tx1">
                    <a:lumMod val="65000"/>
                    <a:lumOff val="35000"/>
                  </a:schemeClr>
                </a:solidFill>
              </a:defRPr>
            </a:lvl1pPr>
          </a:lstStyle>
          <a:p>
            <a:r>
              <a:rPr lang="es-ES" dirty="0"/>
              <a:t>Haga clic para modificar el estilo de título del patrón</a:t>
            </a:r>
            <a:endParaRPr lang="es-MX" dirty="0"/>
          </a:p>
        </p:txBody>
      </p:sp>
      <p:sp>
        <p:nvSpPr>
          <p:cNvPr id="14" name="5 Marcador de número de diapositiva"/>
          <p:cNvSpPr>
            <a:spLocks noGrp="1"/>
          </p:cNvSpPr>
          <p:nvPr>
            <p:ph type="sldNum" sz="quarter" idx="4"/>
          </p:nvPr>
        </p:nvSpPr>
        <p:spPr>
          <a:xfrm>
            <a:off x="6946932" y="6492900"/>
            <a:ext cx="2133600" cy="365125"/>
          </a:xfrm>
          <a:prstGeom prst="rect">
            <a:avLst/>
          </a:prstGeom>
        </p:spPr>
        <p:txBody>
          <a:bodyPr/>
          <a:lstStyle>
            <a:lvl1pPr algn="r">
              <a:defRPr/>
            </a:lvl1pPr>
          </a:lstStyle>
          <a:p>
            <a:fld id="{D33BD45F-A2FE-4E93-9A4C-A602B648A0B7}"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516116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pic>
        <p:nvPicPr>
          <p:cNvPr id="7"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ángulo 5"/>
          <p:cNvSpPr/>
          <p:nvPr userDrawn="1"/>
        </p:nvSpPr>
        <p:spPr>
          <a:xfrm>
            <a:off x="7745429" y="644699"/>
            <a:ext cx="1219063" cy="384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 Título"/>
          <p:cNvSpPr>
            <a:spLocks noGrp="1"/>
          </p:cNvSpPr>
          <p:nvPr>
            <p:ph type="ctrTitle"/>
          </p:nvPr>
        </p:nvSpPr>
        <p:spPr>
          <a:xfrm>
            <a:off x="685800" y="2130427"/>
            <a:ext cx="7772400" cy="1470025"/>
          </a:xfrm>
          <a:prstGeom prst="rect">
            <a:avLst/>
          </a:prstGeom>
        </p:spPr>
        <p:txBody>
          <a:bodyPr/>
          <a:lstStyle>
            <a:lvl1pPr>
              <a:defRPr sz="3600" b="1">
                <a:solidFill>
                  <a:schemeClr val="tx1"/>
                </a:solidFill>
              </a:defRPr>
            </a:lvl1pPr>
          </a:lstStyle>
          <a:p>
            <a:r>
              <a:rPr lang="es-ES" dirty="0"/>
              <a:t>Haga clic para modificar el estilo de título del patrón</a:t>
            </a:r>
            <a:endParaRPr lang="es-MX" dirty="0"/>
          </a:p>
        </p:txBody>
      </p:sp>
      <p:sp>
        <p:nvSpPr>
          <p:cNvPr id="1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pic>
        <p:nvPicPr>
          <p:cNvPr id="8" name="Imagen 3"/>
          <p:cNvPicPr/>
          <p:nvPr userDrawn="1"/>
        </p:nvPicPr>
        <p:blipFill rotWithShape="1">
          <a:blip r:embed="rId3" cstate="print">
            <a:extLst>
              <a:ext uri="{28A0092B-C50C-407E-A947-70E740481C1C}">
                <a14:useLocalDpi xmlns:a14="http://schemas.microsoft.com/office/drawing/2010/main" val="0"/>
              </a:ext>
            </a:extLst>
          </a:blip>
          <a:srcRect t="-3" b="-3"/>
          <a:stretch/>
        </p:blipFill>
        <p:spPr>
          <a:xfrm>
            <a:off x="2303282" y="390640"/>
            <a:ext cx="4798695" cy="1655445"/>
          </a:xfrm>
          <a:prstGeom prst="rect">
            <a:avLst/>
          </a:prstGeom>
        </p:spPr>
      </p:pic>
    </p:spTree>
    <p:extLst>
      <p:ext uri="{BB962C8B-B14F-4D97-AF65-F5344CB8AC3E}">
        <p14:creationId xmlns:p14="http://schemas.microsoft.com/office/powerpoint/2010/main" val="1983953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sp>
        <p:nvSpPr>
          <p:cNvPr id="9" name="8 Marcador de texto"/>
          <p:cNvSpPr>
            <a:spLocks noGrp="1"/>
          </p:cNvSpPr>
          <p:nvPr>
            <p:ph type="body" sz="quarter" idx="10"/>
          </p:nvPr>
        </p:nvSpPr>
        <p:spPr>
          <a:xfrm>
            <a:off x="761975" y="1857365"/>
            <a:ext cx="7556500" cy="3000375"/>
          </a:xfrm>
          <a:prstGeom prst="rect">
            <a:avLst/>
          </a:prstGeom>
        </p:spPr>
        <p:txBody>
          <a:bodyPr/>
          <a:lstStyle>
            <a:lvl1pPr algn="ctr">
              <a:buNone/>
              <a:defRPr sz="3600" b="1">
                <a:solidFill>
                  <a:schemeClr val="tx1">
                    <a:lumMod val="65000"/>
                    <a:lumOff val="35000"/>
                  </a:schemeClr>
                </a:solidFill>
                <a:latin typeface="Arial" pitchFamily="34" charset="0"/>
                <a:cs typeface="Arial" pitchFamily="34" charset="0"/>
              </a:defRPr>
            </a:lvl1pPr>
            <a:lvl2pPr algn="ctr">
              <a:buNone/>
              <a:defRPr sz="3200" b="1">
                <a:solidFill>
                  <a:schemeClr val="tx1">
                    <a:lumMod val="65000"/>
                    <a:lumOff val="35000"/>
                  </a:schemeClr>
                </a:solidFill>
                <a:latin typeface="Arial" pitchFamily="34" charset="0"/>
                <a:cs typeface="Arial" pitchFamily="34" charset="0"/>
              </a:defRPr>
            </a:lvl2pPr>
            <a:lvl3pPr algn="ctr">
              <a:buNone/>
              <a:defRPr sz="2800" b="1">
                <a:solidFill>
                  <a:schemeClr val="tx1">
                    <a:lumMod val="65000"/>
                    <a:lumOff val="35000"/>
                  </a:schemeClr>
                </a:solidFill>
                <a:latin typeface="Arial" pitchFamily="34" charset="0"/>
                <a:cs typeface="Arial" pitchFamily="34" charset="0"/>
              </a:defRPr>
            </a:lvl3pPr>
            <a:lvl4pPr algn="ctr">
              <a:buNone/>
              <a:defRPr sz="2400" b="1">
                <a:solidFill>
                  <a:schemeClr val="tx1">
                    <a:lumMod val="65000"/>
                    <a:lumOff val="35000"/>
                  </a:schemeClr>
                </a:solidFill>
                <a:latin typeface="Arial" pitchFamily="34" charset="0"/>
                <a:cs typeface="Arial" pitchFamily="34" charset="0"/>
              </a:defRPr>
            </a:lvl4pPr>
            <a:lvl5pPr algn="ctr">
              <a:buNone/>
              <a:defRPr sz="2400" b="1">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Tree>
    <p:extLst>
      <p:ext uri="{BB962C8B-B14F-4D97-AF65-F5344CB8AC3E}">
        <p14:creationId xmlns:p14="http://schemas.microsoft.com/office/powerpoint/2010/main" val="4007337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En Blanco">
    <p:spTree>
      <p:nvGrpSpPr>
        <p:cNvPr id="1" name=""/>
        <p:cNvGrpSpPr/>
        <p:nvPr/>
      </p:nvGrpSpPr>
      <p:grpSpPr>
        <a:xfrm>
          <a:off x="0" y="0"/>
          <a:ext cx="0" cy="0"/>
          <a:chOff x="0" y="0"/>
          <a:chExt cx="0" cy="0"/>
        </a:xfrm>
      </p:grpSpPr>
      <p:sp>
        <p:nvSpPr>
          <p:cNvPr id="15" name="14 Marcador de contenido"/>
          <p:cNvSpPr>
            <a:spLocks noGrp="1"/>
          </p:cNvSpPr>
          <p:nvPr>
            <p:ph sz="quarter" idx="10"/>
          </p:nvPr>
        </p:nvSpPr>
        <p:spPr>
          <a:xfrm>
            <a:off x="277930" y="1000114"/>
            <a:ext cx="4260204" cy="2682887"/>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21" name="14 Marcador de contenido"/>
          <p:cNvSpPr>
            <a:spLocks noGrp="1"/>
          </p:cNvSpPr>
          <p:nvPr>
            <p:ph sz="quarter" idx="11"/>
          </p:nvPr>
        </p:nvSpPr>
        <p:spPr>
          <a:xfrm>
            <a:off x="277930" y="3746512"/>
            <a:ext cx="1373050" cy="2682887"/>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22" name="14 Marcador de contenido"/>
          <p:cNvSpPr>
            <a:spLocks noGrp="1"/>
          </p:cNvSpPr>
          <p:nvPr>
            <p:ph sz="quarter" idx="12"/>
          </p:nvPr>
        </p:nvSpPr>
        <p:spPr>
          <a:xfrm>
            <a:off x="4594578" y="1000109"/>
            <a:ext cx="4260204" cy="2682887"/>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23" name="14 Marcador de contenido"/>
          <p:cNvSpPr>
            <a:spLocks noGrp="1"/>
          </p:cNvSpPr>
          <p:nvPr>
            <p:ph sz="quarter" idx="13"/>
          </p:nvPr>
        </p:nvSpPr>
        <p:spPr>
          <a:xfrm>
            <a:off x="4594578" y="3746506"/>
            <a:ext cx="4260204" cy="2682887"/>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4" name="14 Marcador de contenido"/>
          <p:cNvSpPr>
            <a:spLocks noGrp="1"/>
          </p:cNvSpPr>
          <p:nvPr>
            <p:ph sz="quarter" idx="14"/>
          </p:nvPr>
        </p:nvSpPr>
        <p:spPr>
          <a:xfrm>
            <a:off x="1714480" y="3746512"/>
            <a:ext cx="1373050" cy="2682887"/>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6" name="14 Marcador de contenido"/>
          <p:cNvSpPr>
            <a:spLocks noGrp="1"/>
          </p:cNvSpPr>
          <p:nvPr>
            <p:ph sz="quarter" idx="15"/>
          </p:nvPr>
        </p:nvSpPr>
        <p:spPr>
          <a:xfrm>
            <a:off x="3163703" y="3746512"/>
            <a:ext cx="1373050" cy="2682887"/>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25" name="5 Marcador de número de diapositiva"/>
          <p:cNvSpPr>
            <a:spLocks noGrp="1"/>
          </p:cNvSpPr>
          <p:nvPr>
            <p:ph type="sldNum" sz="quarter" idx="4"/>
          </p:nvPr>
        </p:nvSpPr>
        <p:spPr>
          <a:xfrm>
            <a:off x="6946932" y="6492902"/>
            <a:ext cx="2133600" cy="365125"/>
          </a:xfrm>
          <a:prstGeom prst="rect">
            <a:avLst/>
          </a:prstGeom>
        </p:spPr>
        <p:txBody>
          <a:bodyPr/>
          <a:lstStyle>
            <a:lvl1pPr algn="r">
              <a:defRPr/>
            </a:lvl1pPr>
          </a:lstStyle>
          <a:p>
            <a:fld id="{D33BD45F-A2FE-4E93-9A4C-A602B648A0B7}" type="slidenum">
              <a:rPr lang="es-MX" smtClean="0"/>
              <a:pPr/>
              <a:t>‹Nº›</a:t>
            </a:fld>
            <a:endParaRPr lang="es-MX"/>
          </a:p>
        </p:txBody>
      </p:sp>
      <p:sp>
        <p:nvSpPr>
          <p:cNvPr id="10" name="16 Título"/>
          <p:cNvSpPr>
            <a:spLocks noGrp="1"/>
          </p:cNvSpPr>
          <p:nvPr>
            <p:ph type="title"/>
          </p:nvPr>
        </p:nvSpPr>
        <p:spPr>
          <a:xfrm>
            <a:off x="0" y="71415"/>
            <a:ext cx="6357950" cy="714149"/>
          </a:xfrm>
          <a:prstGeom prst="rect">
            <a:avLst/>
          </a:prstGeom>
        </p:spPr>
        <p:txBody>
          <a:bodyPr/>
          <a:lstStyle>
            <a:lvl1pPr>
              <a:defRPr sz="2200" b="1">
                <a:solidFill>
                  <a:schemeClr val="tx1">
                    <a:lumMod val="65000"/>
                    <a:lumOff val="35000"/>
                  </a:schemeClr>
                </a:solidFill>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342053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s-ES_tradnl"/>
              <a:t>Clic para editar título</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s-ES_tradnl"/>
          </a:p>
        </p:txBody>
      </p:sp>
      <p:sp>
        <p:nvSpPr>
          <p:cNvPr id="5" name="Footer Placeholder 4"/>
          <p:cNvSpPr>
            <a:spLocks noGrp="1"/>
          </p:cNvSpPr>
          <p:nvPr>
            <p:ph type="ftr" sz="quarter" idx="11"/>
          </p:nvPr>
        </p:nvSpPr>
        <p:spPr>
          <a:xfrm>
            <a:off x="3028950" y="6385226"/>
            <a:ext cx="30861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942042" y="6356351"/>
            <a:ext cx="2057400" cy="365125"/>
          </a:xfrm>
          <a:prstGeom prst="rect">
            <a:avLst/>
          </a:prstGeom>
        </p:spPr>
        <p:txBody>
          <a:bodyPr/>
          <a:lstStyle>
            <a:lvl1pPr algn="r">
              <a:defRPr/>
            </a:lvl1pPr>
          </a:lstStyle>
          <a:p>
            <a:fld id="{B3F3C854-90DC-2C4C-B409-8B7CCD508581}" type="slidenum">
              <a:rPr lang="es-ES_tradnl" smtClean="0"/>
              <a:pPr/>
              <a:t>‹Nº›</a:t>
            </a:fld>
            <a:endParaRPr lang="es-ES_tradnl"/>
          </a:p>
        </p:txBody>
      </p:sp>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3431"/>
          </a:xfrm>
          <a:prstGeom prst="rect">
            <a:avLst/>
          </a:prstGeom>
        </p:spPr>
      </p:pic>
      <p:pic>
        <p:nvPicPr>
          <p:cNvPr id="8" name="Imagen 7"/>
          <p:cNvPicPr>
            <a:picLocks noChangeAspect="1"/>
          </p:cNvPicPr>
          <p:nvPr userDrawn="1"/>
        </p:nvPicPr>
        <p:blipFill rotWithShape="1">
          <a:blip r:embed="rId3" cstate="hqprint">
            <a:extLst>
              <a:ext uri="{28A0092B-C50C-407E-A947-70E740481C1C}">
                <a14:useLocalDpi xmlns:a14="http://schemas.microsoft.com/office/drawing/2010/main"/>
              </a:ext>
            </a:extLst>
          </a:blip>
          <a:srcRect t="-3" b="-3"/>
          <a:stretch/>
        </p:blipFill>
        <p:spPr>
          <a:xfrm>
            <a:off x="7219827" y="111592"/>
            <a:ext cx="1872000" cy="645804"/>
          </a:xfrm>
          <a:prstGeom prst="rect">
            <a:avLst/>
          </a:prstGeom>
        </p:spPr>
      </p:pic>
      <p:pic>
        <p:nvPicPr>
          <p:cNvPr id="10" name="Imagen 9" descr="Imagen que contiene botella&#10;&#10;Descripción generada con confianza alta">
            <a:extLst>
              <a:ext uri="{FF2B5EF4-FFF2-40B4-BE49-F238E27FC236}">
                <a16:creationId xmlns:a16="http://schemas.microsoft.com/office/drawing/2014/main" id="{5FAB6912-9946-4B8E-BC79-85DE819BB75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42487" y="172777"/>
            <a:ext cx="1620000" cy="55307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En Blanco">
    <p:spTree>
      <p:nvGrpSpPr>
        <p:cNvPr id="1" name=""/>
        <p:cNvGrpSpPr/>
        <p:nvPr/>
      </p:nvGrpSpPr>
      <p:grpSpPr>
        <a:xfrm>
          <a:off x="0" y="0"/>
          <a:ext cx="0" cy="0"/>
          <a:chOff x="0" y="0"/>
          <a:chExt cx="0" cy="0"/>
        </a:xfrm>
      </p:grpSpPr>
      <p:sp>
        <p:nvSpPr>
          <p:cNvPr id="15" name="14 Marcador de contenido"/>
          <p:cNvSpPr>
            <a:spLocks noGrp="1"/>
          </p:cNvSpPr>
          <p:nvPr>
            <p:ph sz="quarter" idx="10"/>
          </p:nvPr>
        </p:nvSpPr>
        <p:spPr>
          <a:xfrm>
            <a:off x="277931" y="1000114"/>
            <a:ext cx="3278063" cy="1857382"/>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22" name="14 Marcador de contenido"/>
          <p:cNvSpPr>
            <a:spLocks noGrp="1"/>
          </p:cNvSpPr>
          <p:nvPr>
            <p:ph sz="quarter" idx="12"/>
          </p:nvPr>
        </p:nvSpPr>
        <p:spPr>
          <a:xfrm>
            <a:off x="3619493" y="1000110"/>
            <a:ext cx="3215945" cy="1857387"/>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4" name="14 Marcador de contenido"/>
          <p:cNvSpPr>
            <a:spLocks noGrp="1"/>
          </p:cNvSpPr>
          <p:nvPr>
            <p:ph sz="quarter" idx="13"/>
          </p:nvPr>
        </p:nvSpPr>
        <p:spPr>
          <a:xfrm>
            <a:off x="6921516" y="1000110"/>
            <a:ext cx="1945936" cy="1857387"/>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26" name="14 Marcador de contenido"/>
          <p:cNvSpPr>
            <a:spLocks noGrp="1"/>
          </p:cNvSpPr>
          <p:nvPr>
            <p:ph sz="quarter" idx="17"/>
          </p:nvPr>
        </p:nvSpPr>
        <p:spPr>
          <a:xfrm>
            <a:off x="253971" y="4857766"/>
            <a:ext cx="3278063" cy="1857382"/>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27" name="14 Marcador de contenido"/>
          <p:cNvSpPr>
            <a:spLocks noGrp="1"/>
          </p:cNvSpPr>
          <p:nvPr>
            <p:ph sz="quarter" idx="18"/>
          </p:nvPr>
        </p:nvSpPr>
        <p:spPr>
          <a:xfrm>
            <a:off x="3595533" y="4857764"/>
            <a:ext cx="3215945" cy="1857387"/>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28" name="14 Marcador de contenido"/>
          <p:cNvSpPr>
            <a:spLocks noGrp="1"/>
          </p:cNvSpPr>
          <p:nvPr>
            <p:ph sz="quarter" idx="19"/>
          </p:nvPr>
        </p:nvSpPr>
        <p:spPr>
          <a:xfrm>
            <a:off x="6897556" y="4857763"/>
            <a:ext cx="1945936" cy="1857387"/>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29" name="14 Marcador de contenido"/>
          <p:cNvSpPr>
            <a:spLocks noGrp="1"/>
          </p:cNvSpPr>
          <p:nvPr>
            <p:ph sz="quarter" idx="20"/>
          </p:nvPr>
        </p:nvSpPr>
        <p:spPr>
          <a:xfrm>
            <a:off x="287838" y="2928940"/>
            <a:ext cx="3278063" cy="1857382"/>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30" name="14 Marcador de contenido"/>
          <p:cNvSpPr>
            <a:spLocks noGrp="1"/>
          </p:cNvSpPr>
          <p:nvPr>
            <p:ph sz="quarter" idx="21"/>
          </p:nvPr>
        </p:nvSpPr>
        <p:spPr>
          <a:xfrm>
            <a:off x="3629401" y="2928935"/>
            <a:ext cx="3215945" cy="1857387"/>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31" name="14 Marcador de contenido"/>
          <p:cNvSpPr>
            <a:spLocks noGrp="1"/>
          </p:cNvSpPr>
          <p:nvPr>
            <p:ph sz="quarter" idx="22"/>
          </p:nvPr>
        </p:nvSpPr>
        <p:spPr>
          <a:xfrm>
            <a:off x="6931423" y="2928935"/>
            <a:ext cx="1945936" cy="1857387"/>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23" name="5 Marcador de número de diapositiva"/>
          <p:cNvSpPr>
            <a:spLocks noGrp="1"/>
          </p:cNvSpPr>
          <p:nvPr>
            <p:ph type="sldNum" sz="quarter" idx="4"/>
          </p:nvPr>
        </p:nvSpPr>
        <p:spPr>
          <a:xfrm>
            <a:off x="6946932" y="6492902"/>
            <a:ext cx="2133600" cy="365125"/>
          </a:xfrm>
          <a:prstGeom prst="rect">
            <a:avLst/>
          </a:prstGeom>
        </p:spPr>
        <p:txBody>
          <a:bodyPr/>
          <a:lstStyle>
            <a:lvl1pPr algn="r">
              <a:defRPr/>
            </a:lvl1pPr>
          </a:lstStyle>
          <a:p>
            <a:fld id="{D33BD45F-A2FE-4E93-9A4C-A602B648A0B7}" type="slidenum">
              <a:rPr lang="es-MX" smtClean="0"/>
              <a:pPr/>
              <a:t>‹Nº›</a:t>
            </a:fld>
            <a:endParaRPr lang="es-MX"/>
          </a:p>
        </p:txBody>
      </p:sp>
      <p:sp>
        <p:nvSpPr>
          <p:cNvPr id="13" name="16 Título"/>
          <p:cNvSpPr>
            <a:spLocks noGrp="1"/>
          </p:cNvSpPr>
          <p:nvPr>
            <p:ph type="title"/>
          </p:nvPr>
        </p:nvSpPr>
        <p:spPr>
          <a:xfrm>
            <a:off x="0" y="71415"/>
            <a:ext cx="6357950" cy="714149"/>
          </a:xfrm>
          <a:prstGeom prst="rect">
            <a:avLst/>
          </a:prstGeom>
        </p:spPr>
        <p:txBody>
          <a:bodyPr/>
          <a:lstStyle>
            <a:lvl1pPr>
              <a:defRPr sz="2200" b="1">
                <a:solidFill>
                  <a:schemeClr val="tx1">
                    <a:lumMod val="65000"/>
                    <a:lumOff val="35000"/>
                  </a:schemeClr>
                </a:solidFill>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857857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En Blanco">
    <p:spTree>
      <p:nvGrpSpPr>
        <p:cNvPr id="1" name=""/>
        <p:cNvGrpSpPr/>
        <p:nvPr/>
      </p:nvGrpSpPr>
      <p:grpSpPr>
        <a:xfrm>
          <a:off x="0" y="0"/>
          <a:ext cx="0" cy="0"/>
          <a:chOff x="0" y="0"/>
          <a:chExt cx="0" cy="0"/>
        </a:xfrm>
      </p:grpSpPr>
      <p:sp>
        <p:nvSpPr>
          <p:cNvPr id="15" name="14 Marcador de contenido"/>
          <p:cNvSpPr>
            <a:spLocks noGrp="1"/>
          </p:cNvSpPr>
          <p:nvPr>
            <p:ph sz="quarter" idx="10"/>
          </p:nvPr>
        </p:nvSpPr>
        <p:spPr>
          <a:xfrm>
            <a:off x="277930" y="1000114"/>
            <a:ext cx="3341564" cy="3643333"/>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21" name="14 Marcador de contenido"/>
          <p:cNvSpPr>
            <a:spLocks noGrp="1"/>
          </p:cNvSpPr>
          <p:nvPr>
            <p:ph sz="quarter" idx="11"/>
          </p:nvPr>
        </p:nvSpPr>
        <p:spPr>
          <a:xfrm>
            <a:off x="277930" y="4714884"/>
            <a:ext cx="3341564" cy="1714512"/>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22" name="14 Marcador de contenido"/>
          <p:cNvSpPr>
            <a:spLocks noGrp="1"/>
          </p:cNvSpPr>
          <p:nvPr>
            <p:ph sz="quarter" idx="12"/>
          </p:nvPr>
        </p:nvSpPr>
        <p:spPr>
          <a:xfrm>
            <a:off x="3682994" y="1000108"/>
            <a:ext cx="5171788" cy="4214842"/>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23" name="14 Marcador de contenido"/>
          <p:cNvSpPr>
            <a:spLocks noGrp="1"/>
          </p:cNvSpPr>
          <p:nvPr>
            <p:ph sz="quarter" idx="13"/>
          </p:nvPr>
        </p:nvSpPr>
        <p:spPr>
          <a:xfrm>
            <a:off x="3682994" y="5286391"/>
            <a:ext cx="5171788" cy="1143003"/>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defRPr sz="1600">
                <a:solidFill>
                  <a:schemeClr val="tx1">
                    <a:lumMod val="65000"/>
                    <a:lumOff val="35000"/>
                  </a:schemeClr>
                </a:solidFill>
                <a:latin typeface="Arial" pitchFamily="34" charset="0"/>
                <a:cs typeface="Arial" pitchFamily="34" charset="0"/>
              </a:defRPr>
            </a:lvl2pPr>
            <a:lvl3pPr>
              <a:defRPr sz="1400">
                <a:solidFill>
                  <a:schemeClr val="tx1">
                    <a:lumMod val="65000"/>
                    <a:lumOff val="35000"/>
                  </a:schemeClr>
                </a:solidFill>
                <a:latin typeface="Arial" pitchFamily="34" charset="0"/>
                <a:cs typeface="Arial" pitchFamily="34" charset="0"/>
              </a:defRPr>
            </a:lvl3pPr>
            <a:lvl4pPr>
              <a:defRPr sz="1200">
                <a:solidFill>
                  <a:schemeClr val="tx1">
                    <a:lumMod val="65000"/>
                    <a:lumOff val="35000"/>
                  </a:schemeClr>
                </a:solidFill>
                <a:latin typeface="Arial" pitchFamily="34" charset="0"/>
                <a:cs typeface="Arial" pitchFamily="34" charset="0"/>
              </a:defRPr>
            </a:lvl4pPr>
            <a:lvl5pPr>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6" name="5 Marcador de número de diapositiva"/>
          <p:cNvSpPr>
            <a:spLocks noGrp="1"/>
          </p:cNvSpPr>
          <p:nvPr>
            <p:ph type="sldNum" sz="quarter" idx="4"/>
          </p:nvPr>
        </p:nvSpPr>
        <p:spPr>
          <a:xfrm>
            <a:off x="6946932" y="6492902"/>
            <a:ext cx="2133600" cy="365125"/>
          </a:xfrm>
          <a:prstGeom prst="rect">
            <a:avLst/>
          </a:prstGeom>
        </p:spPr>
        <p:txBody>
          <a:bodyPr/>
          <a:lstStyle>
            <a:lvl1pPr algn="r">
              <a:defRPr/>
            </a:lvl1pPr>
          </a:lstStyle>
          <a:p>
            <a:fld id="{D33BD45F-A2FE-4E93-9A4C-A602B648A0B7}" type="slidenum">
              <a:rPr lang="es-MX" smtClean="0"/>
              <a:pPr/>
              <a:t>‹Nº›</a:t>
            </a:fld>
            <a:endParaRPr lang="es-MX"/>
          </a:p>
        </p:txBody>
      </p:sp>
      <p:sp>
        <p:nvSpPr>
          <p:cNvPr id="8" name="16 Título"/>
          <p:cNvSpPr>
            <a:spLocks noGrp="1"/>
          </p:cNvSpPr>
          <p:nvPr>
            <p:ph type="title"/>
          </p:nvPr>
        </p:nvSpPr>
        <p:spPr>
          <a:xfrm>
            <a:off x="0" y="71415"/>
            <a:ext cx="6357950" cy="714149"/>
          </a:xfrm>
          <a:prstGeom prst="rect">
            <a:avLst/>
          </a:prstGeom>
        </p:spPr>
        <p:txBody>
          <a:bodyPr/>
          <a:lstStyle>
            <a:lvl1pPr>
              <a:defRPr sz="2200" b="1">
                <a:solidFill>
                  <a:schemeClr val="tx1">
                    <a:lumMod val="65000"/>
                    <a:lumOff val="35000"/>
                  </a:schemeClr>
                </a:solidFill>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3553228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En Blanco">
    <p:spTree>
      <p:nvGrpSpPr>
        <p:cNvPr id="1" name=""/>
        <p:cNvGrpSpPr/>
        <p:nvPr/>
      </p:nvGrpSpPr>
      <p:grpSpPr>
        <a:xfrm>
          <a:off x="0" y="0"/>
          <a:ext cx="0" cy="0"/>
          <a:chOff x="0" y="0"/>
          <a:chExt cx="0" cy="0"/>
        </a:xfrm>
      </p:grpSpPr>
      <p:sp>
        <p:nvSpPr>
          <p:cNvPr id="15" name="14 Marcador de contenido"/>
          <p:cNvSpPr>
            <a:spLocks noGrp="1"/>
          </p:cNvSpPr>
          <p:nvPr>
            <p:ph sz="quarter" idx="10"/>
          </p:nvPr>
        </p:nvSpPr>
        <p:spPr>
          <a:xfrm>
            <a:off x="280706" y="1000109"/>
            <a:ext cx="8588182" cy="1996844"/>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2" name="14 Marcador de contenido"/>
          <p:cNvSpPr>
            <a:spLocks noGrp="1"/>
          </p:cNvSpPr>
          <p:nvPr>
            <p:ph sz="quarter" idx="11"/>
          </p:nvPr>
        </p:nvSpPr>
        <p:spPr>
          <a:xfrm>
            <a:off x="283523" y="2996959"/>
            <a:ext cx="8588182" cy="3486975"/>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6" name="5 Marcador de número de diapositiva"/>
          <p:cNvSpPr>
            <a:spLocks noGrp="1"/>
          </p:cNvSpPr>
          <p:nvPr>
            <p:ph type="sldNum" sz="quarter" idx="4"/>
          </p:nvPr>
        </p:nvSpPr>
        <p:spPr>
          <a:xfrm>
            <a:off x="6946932" y="6492902"/>
            <a:ext cx="2133600" cy="365125"/>
          </a:xfrm>
          <a:prstGeom prst="rect">
            <a:avLst/>
          </a:prstGeom>
        </p:spPr>
        <p:txBody>
          <a:bodyPr/>
          <a:lstStyle>
            <a:lvl1pPr algn="r">
              <a:defRPr/>
            </a:lvl1pPr>
          </a:lstStyle>
          <a:p>
            <a:fld id="{D33BD45F-A2FE-4E93-9A4C-A602B648A0B7}" type="slidenum">
              <a:rPr lang="es-MX" smtClean="0"/>
              <a:pPr/>
              <a:t>‹Nº›</a:t>
            </a:fld>
            <a:endParaRPr lang="es-MX"/>
          </a:p>
        </p:txBody>
      </p:sp>
      <p:sp>
        <p:nvSpPr>
          <p:cNvPr id="6" name="16 Título"/>
          <p:cNvSpPr>
            <a:spLocks noGrp="1"/>
          </p:cNvSpPr>
          <p:nvPr>
            <p:ph type="title"/>
          </p:nvPr>
        </p:nvSpPr>
        <p:spPr>
          <a:xfrm>
            <a:off x="0" y="71415"/>
            <a:ext cx="6357950" cy="714149"/>
          </a:xfrm>
          <a:prstGeom prst="rect">
            <a:avLst/>
          </a:prstGeom>
        </p:spPr>
        <p:txBody>
          <a:bodyPr/>
          <a:lstStyle>
            <a:lvl1pPr>
              <a:defRPr sz="2200" b="1">
                <a:solidFill>
                  <a:schemeClr val="tx1">
                    <a:lumMod val="65000"/>
                    <a:lumOff val="35000"/>
                  </a:schemeClr>
                </a:solidFill>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41641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En Blanco">
    <p:spTree>
      <p:nvGrpSpPr>
        <p:cNvPr id="1" name=""/>
        <p:cNvGrpSpPr/>
        <p:nvPr/>
      </p:nvGrpSpPr>
      <p:grpSpPr>
        <a:xfrm>
          <a:off x="0" y="0"/>
          <a:ext cx="0" cy="0"/>
          <a:chOff x="0" y="0"/>
          <a:chExt cx="0" cy="0"/>
        </a:xfrm>
      </p:grpSpPr>
      <p:sp>
        <p:nvSpPr>
          <p:cNvPr id="12" name="14 Marcador de contenido"/>
          <p:cNvSpPr>
            <a:spLocks noGrp="1"/>
          </p:cNvSpPr>
          <p:nvPr>
            <p:ph sz="quarter" idx="11"/>
          </p:nvPr>
        </p:nvSpPr>
        <p:spPr>
          <a:xfrm>
            <a:off x="283523" y="1000111"/>
            <a:ext cx="8588182" cy="5483823"/>
          </a:xfrm>
          <a:prstGeom prst="rect">
            <a:avLst/>
          </a:prstGeom>
        </p:spPr>
        <p:txBody>
          <a:bodyPr anchor="ct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5" name="5 Marcador de número de diapositiva"/>
          <p:cNvSpPr>
            <a:spLocks noGrp="1"/>
          </p:cNvSpPr>
          <p:nvPr>
            <p:ph type="sldNum" sz="quarter" idx="4"/>
          </p:nvPr>
        </p:nvSpPr>
        <p:spPr>
          <a:xfrm>
            <a:off x="6946932" y="6492902"/>
            <a:ext cx="2133600" cy="365125"/>
          </a:xfrm>
          <a:prstGeom prst="rect">
            <a:avLst/>
          </a:prstGeom>
        </p:spPr>
        <p:txBody>
          <a:bodyPr/>
          <a:lstStyle>
            <a:lvl1pPr algn="r">
              <a:defRPr/>
            </a:lvl1pPr>
          </a:lstStyle>
          <a:p>
            <a:fld id="{D33BD45F-A2FE-4E93-9A4C-A602B648A0B7}" type="slidenum">
              <a:rPr lang="es-MX" smtClean="0"/>
              <a:pPr/>
              <a:t>‹Nº›</a:t>
            </a:fld>
            <a:endParaRPr lang="es-MX"/>
          </a:p>
        </p:txBody>
      </p:sp>
      <p:sp>
        <p:nvSpPr>
          <p:cNvPr id="5" name="16 Título"/>
          <p:cNvSpPr>
            <a:spLocks noGrp="1"/>
          </p:cNvSpPr>
          <p:nvPr>
            <p:ph type="title"/>
          </p:nvPr>
        </p:nvSpPr>
        <p:spPr>
          <a:xfrm>
            <a:off x="0" y="71415"/>
            <a:ext cx="6357950" cy="714149"/>
          </a:xfrm>
          <a:prstGeom prst="rect">
            <a:avLst/>
          </a:prstGeom>
        </p:spPr>
        <p:txBody>
          <a:bodyPr/>
          <a:lstStyle>
            <a:lvl1pPr>
              <a:defRPr sz="2200" b="1">
                <a:solidFill>
                  <a:schemeClr val="tx1">
                    <a:lumMod val="65000"/>
                    <a:lumOff val="35000"/>
                  </a:schemeClr>
                </a:solidFill>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1165173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En Blanco">
    <p:spTree>
      <p:nvGrpSpPr>
        <p:cNvPr id="1" name=""/>
        <p:cNvGrpSpPr/>
        <p:nvPr/>
      </p:nvGrpSpPr>
      <p:grpSpPr>
        <a:xfrm>
          <a:off x="0" y="0"/>
          <a:ext cx="0" cy="0"/>
          <a:chOff x="0" y="0"/>
          <a:chExt cx="0" cy="0"/>
        </a:xfrm>
      </p:grpSpPr>
      <p:sp>
        <p:nvSpPr>
          <p:cNvPr id="12" name="14 Marcador de contenido"/>
          <p:cNvSpPr>
            <a:spLocks noGrp="1"/>
          </p:cNvSpPr>
          <p:nvPr>
            <p:ph sz="quarter" idx="11"/>
          </p:nvPr>
        </p:nvSpPr>
        <p:spPr>
          <a:xfrm>
            <a:off x="283523" y="1000109"/>
            <a:ext cx="8588182" cy="5286411"/>
          </a:xfrm>
          <a:prstGeom prst="rect">
            <a:avLst/>
          </a:prstGeom>
        </p:spPr>
        <p:txBody>
          <a:bodyPr anchor="t"/>
          <a:lstStyle>
            <a:lvl1pPr algn="just">
              <a:spcAft>
                <a:spcPts val="600"/>
              </a:spcAft>
              <a:buFont typeface="Wingdings" pitchFamily="2" charset="2"/>
              <a:buChar char="q"/>
              <a:defRPr sz="2400">
                <a:solidFill>
                  <a:schemeClr val="tx1">
                    <a:lumMod val="65000"/>
                    <a:lumOff val="35000"/>
                  </a:schemeClr>
                </a:solidFill>
                <a:latin typeface="Arial" pitchFamily="34" charset="0"/>
                <a:cs typeface="Arial" pitchFamily="34" charset="0"/>
              </a:defRPr>
            </a:lvl1pPr>
            <a:lvl2pPr algn="just">
              <a:buFont typeface="Wingdings" pitchFamily="2" charset="2"/>
              <a:buChar char="§"/>
              <a:defRPr sz="2000">
                <a:solidFill>
                  <a:schemeClr val="tx1">
                    <a:lumMod val="65000"/>
                    <a:lumOff val="35000"/>
                  </a:schemeClr>
                </a:solidFill>
                <a:latin typeface="Arial" pitchFamily="34" charset="0"/>
                <a:cs typeface="Arial" pitchFamily="34" charset="0"/>
              </a:defRPr>
            </a:lvl2pPr>
            <a:lvl3pPr algn="just">
              <a:buFont typeface="Arial" pitchFamily="34" charset="0"/>
              <a:buChar char="•"/>
              <a:defRPr sz="1800">
                <a:solidFill>
                  <a:schemeClr val="tx1">
                    <a:lumMod val="65000"/>
                    <a:lumOff val="35000"/>
                  </a:schemeClr>
                </a:solidFill>
                <a:latin typeface="Arial" pitchFamily="34" charset="0"/>
                <a:cs typeface="Arial" pitchFamily="34" charset="0"/>
              </a:defRPr>
            </a:lvl3pPr>
            <a:lvl4pPr algn="just">
              <a:buFont typeface="Arial" pitchFamily="34" charset="0"/>
              <a:buChar char="•"/>
              <a:defRPr sz="1600">
                <a:solidFill>
                  <a:schemeClr val="tx1">
                    <a:lumMod val="65000"/>
                    <a:lumOff val="35000"/>
                  </a:schemeClr>
                </a:solidFill>
                <a:latin typeface="Arial" pitchFamily="34" charset="0"/>
                <a:cs typeface="Arial" pitchFamily="34" charset="0"/>
              </a:defRPr>
            </a:lvl4pPr>
            <a:lvl5pPr algn="just">
              <a:buFont typeface="Arial" pitchFamily="34" charset="0"/>
              <a:buChar char="•"/>
              <a:defRPr sz="16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5" name="5 Marcador de número de diapositiva"/>
          <p:cNvSpPr>
            <a:spLocks noGrp="1"/>
          </p:cNvSpPr>
          <p:nvPr>
            <p:ph type="sldNum" sz="quarter" idx="4"/>
          </p:nvPr>
        </p:nvSpPr>
        <p:spPr>
          <a:xfrm>
            <a:off x="6946932" y="6492902"/>
            <a:ext cx="2133600" cy="365125"/>
          </a:xfrm>
          <a:prstGeom prst="rect">
            <a:avLst/>
          </a:prstGeom>
        </p:spPr>
        <p:txBody>
          <a:bodyPr/>
          <a:lstStyle>
            <a:lvl1pPr algn="r">
              <a:defRPr/>
            </a:lvl1pPr>
          </a:lstStyle>
          <a:p>
            <a:fld id="{D33BD45F-A2FE-4E93-9A4C-A602B648A0B7}" type="slidenum">
              <a:rPr lang="es-MX" smtClean="0"/>
              <a:pPr/>
              <a:t>‹Nº›</a:t>
            </a:fld>
            <a:endParaRPr lang="es-MX"/>
          </a:p>
        </p:txBody>
      </p:sp>
      <p:sp>
        <p:nvSpPr>
          <p:cNvPr id="5" name="16 Título"/>
          <p:cNvSpPr>
            <a:spLocks noGrp="1"/>
          </p:cNvSpPr>
          <p:nvPr>
            <p:ph type="title"/>
          </p:nvPr>
        </p:nvSpPr>
        <p:spPr>
          <a:xfrm>
            <a:off x="0" y="71415"/>
            <a:ext cx="6357950" cy="714149"/>
          </a:xfrm>
          <a:prstGeom prst="rect">
            <a:avLst/>
          </a:prstGeom>
        </p:spPr>
        <p:txBody>
          <a:bodyPr/>
          <a:lstStyle>
            <a:lvl1pPr>
              <a:defRPr sz="2200" b="1">
                <a:solidFill>
                  <a:schemeClr val="tx1">
                    <a:lumMod val="65000"/>
                    <a:lumOff val="35000"/>
                  </a:schemeClr>
                </a:solidFill>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1664302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En Blanco">
    <p:spTree>
      <p:nvGrpSpPr>
        <p:cNvPr id="1" name=""/>
        <p:cNvGrpSpPr/>
        <p:nvPr/>
      </p:nvGrpSpPr>
      <p:grpSpPr>
        <a:xfrm>
          <a:off x="0" y="0"/>
          <a:ext cx="0" cy="0"/>
          <a:chOff x="0" y="0"/>
          <a:chExt cx="0" cy="0"/>
        </a:xfrm>
      </p:grpSpPr>
      <p:sp>
        <p:nvSpPr>
          <p:cNvPr id="15" name="14 Marcador de contenido"/>
          <p:cNvSpPr>
            <a:spLocks noGrp="1"/>
          </p:cNvSpPr>
          <p:nvPr>
            <p:ph sz="quarter" idx="10"/>
          </p:nvPr>
        </p:nvSpPr>
        <p:spPr>
          <a:xfrm>
            <a:off x="280706" y="1000112"/>
            <a:ext cx="8588182" cy="3220979"/>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2" name="14 Marcador de contenido"/>
          <p:cNvSpPr>
            <a:spLocks noGrp="1"/>
          </p:cNvSpPr>
          <p:nvPr>
            <p:ph sz="quarter" idx="11"/>
          </p:nvPr>
        </p:nvSpPr>
        <p:spPr>
          <a:xfrm>
            <a:off x="283523" y="4221095"/>
            <a:ext cx="8588182" cy="2262839"/>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6" name="5 Marcador de número de diapositiva"/>
          <p:cNvSpPr>
            <a:spLocks noGrp="1"/>
          </p:cNvSpPr>
          <p:nvPr>
            <p:ph type="sldNum" sz="quarter" idx="4"/>
          </p:nvPr>
        </p:nvSpPr>
        <p:spPr>
          <a:xfrm>
            <a:off x="6946932" y="6492902"/>
            <a:ext cx="2133600" cy="365125"/>
          </a:xfrm>
          <a:prstGeom prst="rect">
            <a:avLst/>
          </a:prstGeom>
        </p:spPr>
        <p:txBody>
          <a:bodyPr/>
          <a:lstStyle>
            <a:lvl1pPr algn="r">
              <a:defRPr/>
            </a:lvl1pPr>
          </a:lstStyle>
          <a:p>
            <a:fld id="{D33BD45F-A2FE-4E93-9A4C-A602B648A0B7}" type="slidenum">
              <a:rPr lang="es-MX" smtClean="0"/>
              <a:pPr/>
              <a:t>‹Nº›</a:t>
            </a:fld>
            <a:endParaRPr lang="es-MX"/>
          </a:p>
        </p:txBody>
      </p:sp>
      <p:sp>
        <p:nvSpPr>
          <p:cNvPr id="6" name="16 Título"/>
          <p:cNvSpPr>
            <a:spLocks noGrp="1"/>
          </p:cNvSpPr>
          <p:nvPr>
            <p:ph type="title"/>
          </p:nvPr>
        </p:nvSpPr>
        <p:spPr>
          <a:xfrm>
            <a:off x="0" y="71415"/>
            <a:ext cx="6357950" cy="714149"/>
          </a:xfrm>
          <a:prstGeom prst="rect">
            <a:avLst/>
          </a:prstGeom>
        </p:spPr>
        <p:txBody>
          <a:bodyPr/>
          <a:lstStyle>
            <a:lvl1pPr>
              <a:defRPr sz="2200" b="1">
                <a:solidFill>
                  <a:schemeClr val="tx1">
                    <a:lumMod val="65000"/>
                    <a:lumOff val="35000"/>
                  </a:schemeClr>
                </a:solidFill>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1714090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En Blanco">
    <p:spTree>
      <p:nvGrpSpPr>
        <p:cNvPr id="1" name=""/>
        <p:cNvGrpSpPr/>
        <p:nvPr/>
      </p:nvGrpSpPr>
      <p:grpSpPr>
        <a:xfrm>
          <a:off x="0" y="0"/>
          <a:ext cx="0" cy="0"/>
          <a:chOff x="0" y="0"/>
          <a:chExt cx="0" cy="0"/>
        </a:xfrm>
      </p:grpSpPr>
      <p:sp>
        <p:nvSpPr>
          <p:cNvPr id="15" name="14 Marcador de contenido"/>
          <p:cNvSpPr>
            <a:spLocks noGrp="1"/>
          </p:cNvSpPr>
          <p:nvPr>
            <p:ph sz="quarter" idx="10"/>
          </p:nvPr>
        </p:nvSpPr>
        <p:spPr>
          <a:xfrm>
            <a:off x="280706" y="1000112"/>
            <a:ext cx="8588182" cy="3220979"/>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2" name="14 Marcador de contenido"/>
          <p:cNvSpPr>
            <a:spLocks noGrp="1"/>
          </p:cNvSpPr>
          <p:nvPr>
            <p:ph sz="quarter" idx="11"/>
          </p:nvPr>
        </p:nvSpPr>
        <p:spPr>
          <a:xfrm>
            <a:off x="283524" y="4221095"/>
            <a:ext cx="4288477" cy="2262839"/>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4" name="14 Marcador de contenido"/>
          <p:cNvSpPr>
            <a:spLocks noGrp="1"/>
          </p:cNvSpPr>
          <p:nvPr>
            <p:ph sz="quarter" idx="12"/>
          </p:nvPr>
        </p:nvSpPr>
        <p:spPr>
          <a:xfrm>
            <a:off x="4590347" y="4214821"/>
            <a:ext cx="4288477" cy="2262839"/>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21" name="5 Marcador de número de diapositiva"/>
          <p:cNvSpPr>
            <a:spLocks noGrp="1"/>
          </p:cNvSpPr>
          <p:nvPr>
            <p:ph type="sldNum" sz="quarter" idx="4"/>
          </p:nvPr>
        </p:nvSpPr>
        <p:spPr>
          <a:xfrm>
            <a:off x="6946932" y="6492902"/>
            <a:ext cx="2133600" cy="365125"/>
          </a:xfrm>
          <a:prstGeom prst="rect">
            <a:avLst/>
          </a:prstGeom>
        </p:spPr>
        <p:txBody>
          <a:bodyPr/>
          <a:lstStyle>
            <a:lvl1pPr algn="r">
              <a:defRPr/>
            </a:lvl1pPr>
          </a:lstStyle>
          <a:p>
            <a:fld id="{D33BD45F-A2FE-4E93-9A4C-A602B648A0B7}" type="slidenum">
              <a:rPr lang="es-MX" smtClean="0"/>
              <a:pPr/>
              <a:t>‹Nº›</a:t>
            </a:fld>
            <a:endParaRPr lang="es-MX"/>
          </a:p>
        </p:txBody>
      </p:sp>
      <p:sp>
        <p:nvSpPr>
          <p:cNvPr id="7" name="16 Título"/>
          <p:cNvSpPr>
            <a:spLocks noGrp="1"/>
          </p:cNvSpPr>
          <p:nvPr>
            <p:ph type="title"/>
          </p:nvPr>
        </p:nvSpPr>
        <p:spPr>
          <a:xfrm>
            <a:off x="0" y="71415"/>
            <a:ext cx="6357950" cy="714149"/>
          </a:xfrm>
          <a:prstGeom prst="rect">
            <a:avLst/>
          </a:prstGeom>
        </p:spPr>
        <p:txBody>
          <a:bodyPr/>
          <a:lstStyle>
            <a:lvl1pPr>
              <a:defRPr sz="2200" b="1">
                <a:solidFill>
                  <a:schemeClr val="tx1">
                    <a:lumMod val="65000"/>
                    <a:lumOff val="35000"/>
                  </a:schemeClr>
                </a:solidFill>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2295800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En Blanco">
    <p:spTree>
      <p:nvGrpSpPr>
        <p:cNvPr id="1" name=""/>
        <p:cNvGrpSpPr/>
        <p:nvPr/>
      </p:nvGrpSpPr>
      <p:grpSpPr>
        <a:xfrm>
          <a:off x="0" y="0"/>
          <a:ext cx="0" cy="0"/>
          <a:chOff x="0" y="0"/>
          <a:chExt cx="0" cy="0"/>
        </a:xfrm>
      </p:grpSpPr>
      <p:sp>
        <p:nvSpPr>
          <p:cNvPr id="15" name="14 Marcador de contenido"/>
          <p:cNvSpPr>
            <a:spLocks noGrp="1"/>
          </p:cNvSpPr>
          <p:nvPr>
            <p:ph sz="quarter" idx="10"/>
          </p:nvPr>
        </p:nvSpPr>
        <p:spPr>
          <a:xfrm>
            <a:off x="280706" y="928673"/>
            <a:ext cx="8588182" cy="2643207"/>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2" name="14 Marcador de contenido"/>
          <p:cNvSpPr>
            <a:spLocks noGrp="1"/>
          </p:cNvSpPr>
          <p:nvPr>
            <p:ph sz="quarter" idx="11"/>
          </p:nvPr>
        </p:nvSpPr>
        <p:spPr>
          <a:xfrm>
            <a:off x="283523" y="3571879"/>
            <a:ext cx="8588182" cy="2912055"/>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6" name="5 Marcador de número de diapositiva"/>
          <p:cNvSpPr>
            <a:spLocks noGrp="1"/>
          </p:cNvSpPr>
          <p:nvPr>
            <p:ph type="sldNum" sz="quarter" idx="4"/>
          </p:nvPr>
        </p:nvSpPr>
        <p:spPr>
          <a:xfrm>
            <a:off x="6946932" y="6492902"/>
            <a:ext cx="2133600" cy="365125"/>
          </a:xfrm>
          <a:prstGeom prst="rect">
            <a:avLst/>
          </a:prstGeom>
        </p:spPr>
        <p:txBody>
          <a:bodyPr/>
          <a:lstStyle>
            <a:lvl1pPr algn="r">
              <a:defRPr/>
            </a:lvl1pPr>
          </a:lstStyle>
          <a:p>
            <a:fld id="{D33BD45F-A2FE-4E93-9A4C-A602B648A0B7}" type="slidenum">
              <a:rPr lang="es-MX" smtClean="0"/>
              <a:pPr/>
              <a:t>‹Nº›</a:t>
            </a:fld>
            <a:endParaRPr lang="es-MX"/>
          </a:p>
        </p:txBody>
      </p:sp>
      <p:sp>
        <p:nvSpPr>
          <p:cNvPr id="6" name="16 Título"/>
          <p:cNvSpPr>
            <a:spLocks noGrp="1"/>
          </p:cNvSpPr>
          <p:nvPr>
            <p:ph type="title"/>
          </p:nvPr>
        </p:nvSpPr>
        <p:spPr>
          <a:xfrm>
            <a:off x="0" y="71415"/>
            <a:ext cx="6357950" cy="714149"/>
          </a:xfrm>
          <a:prstGeom prst="rect">
            <a:avLst/>
          </a:prstGeom>
        </p:spPr>
        <p:txBody>
          <a:bodyPr/>
          <a:lstStyle>
            <a:lvl1pPr>
              <a:defRPr sz="2200" b="1">
                <a:solidFill>
                  <a:schemeClr val="tx1">
                    <a:lumMod val="65000"/>
                    <a:lumOff val="35000"/>
                  </a:schemeClr>
                </a:solidFill>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513291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En Blanco">
    <p:spTree>
      <p:nvGrpSpPr>
        <p:cNvPr id="1" name=""/>
        <p:cNvGrpSpPr/>
        <p:nvPr/>
      </p:nvGrpSpPr>
      <p:grpSpPr>
        <a:xfrm>
          <a:off x="0" y="0"/>
          <a:ext cx="0" cy="0"/>
          <a:chOff x="0" y="0"/>
          <a:chExt cx="0" cy="0"/>
        </a:xfrm>
      </p:grpSpPr>
      <p:sp>
        <p:nvSpPr>
          <p:cNvPr id="15" name="14 Marcador de contenido"/>
          <p:cNvSpPr>
            <a:spLocks noGrp="1"/>
          </p:cNvSpPr>
          <p:nvPr>
            <p:ph sz="quarter" idx="10"/>
          </p:nvPr>
        </p:nvSpPr>
        <p:spPr>
          <a:xfrm>
            <a:off x="280708" y="928670"/>
            <a:ext cx="3275287" cy="5572164"/>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2" name="14 Marcador de contenido"/>
          <p:cNvSpPr>
            <a:spLocks noGrp="1"/>
          </p:cNvSpPr>
          <p:nvPr>
            <p:ph sz="quarter" idx="11"/>
          </p:nvPr>
        </p:nvSpPr>
        <p:spPr>
          <a:xfrm>
            <a:off x="3555993" y="928673"/>
            <a:ext cx="5315712" cy="5555261"/>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6" name="5 Marcador de número de diapositiva"/>
          <p:cNvSpPr>
            <a:spLocks noGrp="1"/>
          </p:cNvSpPr>
          <p:nvPr>
            <p:ph type="sldNum" sz="quarter" idx="4"/>
          </p:nvPr>
        </p:nvSpPr>
        <p:spPr>
          <a:xfrm>
            <a:off x="6946932" y="6492902"/>
            <a:ext cx="2133600" cy="365125"/>
          </a:xfrm>
          <a:prstGeom prst="rect">
            <a:avLst/>
          </a:prstGeom>
        </p:spPr>
        <p:txBody>
          <a:bodyPr/>
          <a:lstStyle>
            <a:lvl1pPr algn="r">
              <a:defRPr/>
            </a:lvl1pPr>
          </a:lstStyle>
          <a:p>
            <a:fld id="{D33BD45F-A2FE-4E93-9A4C-A602B648A0B7}" type="slidenum">
              <a:rPr lang="es-MX" smtClean="0"/>
              <a:pPr/>
              <a:t>‹Nº›</a:t>
            </a:fld>
            <a:endParaRPr lang="es-MX"/>
          </a:p>
        </p:txBody>
      </p:sp>
      <p:sp>
        <p:nvSpPr>
          <p:cNvPr id="6" name="16 Título"/>
          <p:cNvSpPr>
            <a:spLocks noGrp="1"/>
          </p:cNvSpPr>
          <p:nvPr>
            <p:ph type="title"/>
          </p:nvPr>
        </p:nvSpPr>
        <p:spPr>
          <a:xfrm>
            <a:off x="0" y="71415"/>
            <a:ext cx="6357950" cy="714149"/>
          </a:xfrm>
          <a:prstGeom prst="rect">
            <a:avLst/>
          </a:prstGeom>
        </p:spPr>
        <p:txBody>
          <a:bodyPr/>
          <a:lstStyle>
            <a:lvl1pPr>
              <a:defRPr sz="2200" b="1">
                <a:solidFill>
                  <a:schemeClr val="tx1">
                    <a:lumMod val="65000"/>
                    <a:lumOff val="35000"/>
                  </a:schemeClr>
                </a:solidFill>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2002516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En Blanco">
    <p:spTree>
      <p:nvGrpSpPr>
        <p:cNvPr id="1" name=""/>
        <p:cNvGrpSpPr/>
        <p:nvPr/>
      </p:nvGrpSpPr>
      <p:grpSpPr>
        <a:xfrm>
          <a:off x="0" y="0"/>
          <a:ext cx="0" cy="0"/>
          <a:chOff x="0" y="0"/>
          <a:chExt cx="0" cy="0"/>
        </a:xfrm>
      </p:grpSpPr>
      <p:sp>
        <p:nvSpPr>
          <p:cNvPr id="15" name="14 Marcador de contenido"/>
          <p:cNvSpPr>
            <a:spLocks noGrp="1"/>
          </p:cNvSpPr>
          <p:nvPr>
            <p:ph sz="quarter" idx="10"/>
          </p:nvPr>
        </p:nvSpPr>
        <p:spPr>
          <a:xfrm>
            <a:off x="142845" y="1132985"/>
            <a:ext cx="4352704" cy="5153535"/>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6" name="5 Marcador de número de diapositiva"/>
          <p:cNvSpPr>
            <a:spLocks noGrp="1"/>
          </p:cNvSpPr>
          <p:nvPr>
            <p:ph type="sldNum" sz="quarter" idx="4"/>
          </p:nvPr>
        </p:nvSpPr>
        <p:spPr>
          <a:xfrm>
            <a:off x="6946932" y="6492902"/>
            <a:ext cx="2133600" cy="365125"/>
          </a:xfrm>
          <a:prstGeom prst="rect">
            <a:avLst/>
          </a:prstGeom>
        </p:spPr>
        <p:txBody>
          <a:bodyPr/>
          <a:lstStyle>
            <a:lvl1pPr algn="r">
              <a:defRPr/>
            </a:lvl1pPr>
          </a:lstStyle>
          <a:p>
            <a:fld id="{D33BD45F-A2FE-4E93-9A4C-A602B648A0B7}" type="slidenum">
              <a:rPr lang="es-MX" smtClean="0"/>
              <a:pPr/>
              <a:t>‹Nº›</a:t>
            </a:fld>
            <a:endParaRPr lang="es-MX"/>
          </a:p>
        </p:txBody>
      </p:sp>
      <p:sp>
        <p:nvSpPr>
          <p:cNvPr id="18" name="14 Marcador de contenido"/>
          <p:cNvSpPr>
            <a:spLocks noGrp="1"/>
          </p:cNvSpPr>
          <p:nvPr>
            <p:ph sz="quarter" idx="16"/>
          </p:nvPr>
        </p:nvSpPr>
        <p:spPr>
          <a:xfrm>
            <a:off x="4559049" y="1132985"/>
            <a:ext cx="4442107" cy="5153535"/>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2" name="16 Título"/>
          <p:cNvSpPr>
            <a:spLocks noGrp="1"/>
          </p:cNvSpPr>
          <p:nvPr>
            <p:ph type="title"/>
          </p:nvPr>
        </p:nvSpPr>
        <p:spPr>
          <a:xfrm>
            <a:off x="0" y="71415"/>
            <a:ext cx="6357950" cy="714149"/>
          </a:xfrm>
          <a:prstGeom prst="rect">
            <a:avLst/>
          </a:prstGeom>
        </p:spPr>
        <p:txBody>
          <a:bodyPr/>
          <a:lstStyle>
            <a:lvl1pPr algn="just">
              <a:defRPr sz="1600" b="1">
                <a:solidFill>
                  <a:schemeClr val="tx1">
                    <a:lumMod val="65000"/>
                    <a:lumOff val="35000"/>
                  </a:schemeClr>
                </a:solidFill>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131483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apositiva">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569"/>
            <a:ext cx="9144000" cy="6853431"/>
          </a:xfrm>
          <a:prstGeom prst="rect">
            <a:avLst/>
          </a:prstGeom>
        </p:spPr>
      </p:pic>
      <p:pic>
        <p:nvPicPr>
          <p:cNvPr id="4" name="Imagen 3">
            <a:extLst>
              <a:ext uri="{FF2B5EF4-FFF2-40B4-BE49-F238E27FC236}">
                <a16:creationId xmlns:a16="http://schemas.microsoft.com/office/drawing/2014/main" id="{EEE014FE-993B-47BE-A60C-8C021806939E}"/>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3" b="-3"/>
          <a:stretch/>
        </p:blipFill>
        <p:spPr>
          <a:xfrm>
            <a:off x="7219827" y="111592"/>
            <a:ext cx="1872000" cy="645804"/>
          </a:xfrm>
          <a:prstGeom prst="rect">
            <a:avLst/>
          </a:prstGeom>
        </p:spPr>
      </p:pic>
      <p:pic>
        <p:nvPicPr>
          <p:cNvPr id="5" name="Imagen 4" descr="Imagen que contiene botella&#10;&#10;Descripción generada con confianza alta">
            <a:extLst>
              <a:ext uri="{FF2B5EF4-FFF2-40B4-BE49-F238E27FC236}">
                <a16:creationId xmlns:a16="http://schemas.microsoft.com/office/drawing/2014/main" id="{76001A83-A2CF-477F-86BA-27E44CC5CD81}"/>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42487" y="172777"/>
            <a:ext cx="1620000" cy="553079"/>
          </a:xfrm>
          <a:prstGeom prst="rect">
            <a:avLst/>
          </a:prstGeom>
        </p:spPr>
      </p:pic>
    </p:spTree>
    <p:extLst>
      <p:ext uri="{BB962C8B-B14F-4D97-AF65-F5344CB8AC3E}">
        <p14:creationId xmlns:p14="http://schemas.microsoft.com/office/powerpoint/2010/main" val="2509495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En Blanco">
    <p:spTree>
      <p:nvGrpSpPr>
        <p:cNvPr id="1" name=""/>
        <p:cNvGrpSpPr/>
        <p:nvPr/>
      </p:nvGrpSpPr>
      <p:grpSpPr>
        <a:xfrm>
          <a:off x="0" y="0"/>
          <a:ext cx="0" cy="0"/>
          <a:chOff x="0" y="0"/>
          <a:chExt cx="0" cy="0"/>
        </a:xfrm>
      </p:grpSpPr>
      <p:sp>
        <p:nvSpPr>
          <p:cNvPr id="15" name="14 Marcador de contenido"/>
          <p:cNvSpPr>
            <a:spLocks noGrp="1"/>
          </p:cNvSpPr>
          <p:nvPr>
            <p:ph sz="quarter" idx="10"/>
          </p:nvPr>
        </p:nvSpPr>
        <p:spPr>
          <a:xfrm>
            <a:off x="280241" y="1493463"/>
            <a:ext cx="4227793" cy="3296147"/>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6" name="5 Marcador de número de diapositiva"/>
          <p:cNvSpPr>
            <a:spLocks noGrp="1"/>
          </p:cNvSpPr>
          <p:nvPr>
            <p:ph type="sldNum" sz="quarter" idx="4"/>
          </p:nvPr>
        </p:nvSpPr>
        <p:spPr>
          <a:xfrm>
            <a:off x="6946932" y="6492902"/>
            <a:ext cx="2133600" cy="365125"/>
          </a:xfrm>
          <a:prstGeom prst="rect">
            <a:avLst/>
          </a:prstGeom>
        </p:spPr>
        <p:txBody>
          <a:bodyPr/>
          <a:lstStyle>
            <a:lvl1pPr algn="r">
              <a:defRPr/>
            </a:lvl1pPr>
          </a:lstStyle>
          <a:p>
            <a:fld id="{D33BD45F-A2FE-4E93-9A4C-A602B648A0B7}" type="slidenum">
              <a:rPr lang="es-MX" smtClean="0"/>
              <a:pPr/>
              <a:t>‹Nº›</a:t>
            </a:fld>
            <a:endParaRPr lang="es-MX"/>
          </a:p>
        </p:txBody>
      </p:sp>
      <p:sp>
        <p:nvSpPr>
          <p:cNvPr id="8" name="14 Marcador de contenido"/>
          <p:cNvSpPr>
            <a:spLocks noGrp="1"/>
          </p:cNvSpPr>
          <p:nvPr>
            <p:ph sz="quarter" idx="12"/>
          </p:nvPr>
        </p:nvSpPr>
        <p:spPr>
          <a:xfrm>
            <a:off x="280241" y="4817049"/>
            <a:ext cx="4227793" cy="1610653"/>
          </a:xfrm>
          <a:prstGeom prst="rect">
            <a:avLst/>
          </a:prstGeom>
        </p:spPr>
        <p:txBody>
          <a:bodyPr/>
          <a:lstStyle>
            <a:lvl1pPr algn="just">
              <a:spcAft>
                <a:spcPts val="600"/>
              </a:spcAft>
              <a:defRPr sz="1400">
                <a:solidFill>
                  <a:schemeClr val="tx1">
                    <a:lumMod val="65000"/>
                    <a:lumOff val="35000"/>
                  </a:schemeClr>
                </a:solidFill>
                <a:latin typeface="Arial" pitchFamily="34" charset="0"/>
                <a:cs typeface="Arial" pitchFamily="34" charset="0"/>
              </a:defRPr>
            </a:lvl1pPr>
            <a:lvl2pPr algn="just">
              <a:defRPr sz="1200">
                <a:solidFill>
                  <a:schemeClr val="tx1">
                    <a:lumMod val="65000"/>
                    <a:lumOff val="35000"/>
                  </a:schemeClr>
                </a:solidFill>
                <a:latin typeface="Arial" pitchFamily="34" charset="0"/>
                <a:cs typeface="Arial" pitchFamily="34" charset="0"/>
              </a:defRPr>
            </a:lvl2pPr>
            <a:lvl3pPr algn="just">
              <a:defRPr sz="1100">
                <a:solidFill>
                  <a:schemeClr val="tx1">
                    <a:lumMod val="65000"/>
                    <a:lumOff val="35000"/>
                  </a:schemeClr>
                </a:solidFill>
                <a:latin typeface="Arial" pitchFamily="34" charset="0"/>
                <a:cs typeface="Arial" pitchFamily="34" charset="0"/>
              </a:defRPr>
            </a:lvl3pPr>
            <a:lvl4pPr algn="just">
              <a:defRPr sz="1050">
                <a:solidFill>
                  <a:schemeClr val="tx1">
                    <a:lumMod val="65000"/>
                    <a:lumOff val="35000"/>
                  </a:schemeClr>
                </a:solidFill>
                <a:latin typeface="Arial" pitchFamily="34" charset="0"/>
                <a:cs typeface="Arial" pitchFamily="34" charset="0"/>
              </a:defRPr>
            </a:lvl4pPr>
            <a:lvl5pPr algn="just">
              <a:defRPr sz="105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0" name="14 Marcador de contenido"/>
          <p:cNvSpPr>
            <a:spLocks noGrp="1"/>
          </p:cNvSpPr>
          <p:nvPr>
            <p:ph sz="quarter" idx="14"/>
          </p:nvPr>
        </p:nvSpPr>
        <p:spPr>
          <a:xfrm>
            <a:off x="280241" y="1000108"/>
            <a:ext cx="4227793" cy="428628"/>
          </a:xfrm>
          <a:prstGeom prst="rect">
            <a:avLst/>
          </a:prstGeom>
        </p:spPr>
        <p:txBody>
          <a:bodyPr anchor="ctr"/>
          <a:lstStyle>
            <a:lvl1pPr algn="ctr">
              <a:spcAft>
                <a:spcPts val="600"/>
              </a:spcAft>
              <a:buNone/>
              <a:defRPr sz="1400" b="1">
                <a:solidFill>
                  <a:schemeClr val="tx1">
                    <a:lumMod val="65000"/>
                    <a:lumOff val="35000"/>
                  </a:schemeClr>
                </a:solidFill>
                <a:latin typeface="Arial" pitchFamily="34" charset="0"/>
                <a:cs typeface="Arial" pitchFamily="34" charset="0"/>
              </a:defRPr>
            </a:lvl1pPr>
            <a:lvl2pPr algn="ctr">
              <a:buNone/>
              <a:defRPr sz="1200" b="1">
                <a:solidFill>
                  <a:schemeClr val="tx1">
                    <a:lumMod val="65000"/>
                    <a:lumOff val="35000"/>
                  </a:schemeClr>
                </a:solidFill>
                <a:latin typeface="Arial" pitchFamily="34" charset="0"/>
                <a:cs typeface="Arial" pitchFamily="34" charset="0"/>
              </a:defRPr>
            </a:lvl2pPr>
            <a:lvl3pPr algn="ctr">
              <a:buNone/>
              <a:defRPr sz="1100" b="1">
                <a:solidFill>
                  <a:schemeClr val="tx1">
                    <a:lumMod val="65000"/>
                    <a:lumOff val="35000"/>
                  </a:schemeClr>
                </a:solidFill>
                <a:latin typeface="Arial" pitchFamily="34" charset="0"/>
                <a:cs typeface="Arial" pitchFamily="34" charset="0"/>
              </a:defRPr>
            </a:lvl3pPr>
            <a:lvl4pPr algn="ctr">
              <a:buNone/>
              <a:defRPr sz="1050" b="1">
                <a:solidFill>
                  <a:schemeClr val="tx1">
                    <a:lumMod val="65000"/>
                    <a:lumOff val="35000"/>
                  </a:schemeClr>
                </a:solidFill>
                <a:latin typeface="Arial" pitchFamily="34" charset="0"/>
                <a:cs typeface="Arial" pitchFamily="34" charset="0"/>
              </a:defRPr>
            </a:lvl4pPr>
            <a:lvl5pPr algn="ctr">
              <a:buNone/>
              <a:defRPr sz="1050" b="1">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1" name="14 Marcador de contenido"/>
          <p:cNvSpPr>
            <a:spLocks noGrp="1"/>
          </p:cNvSpPr>
          <p:nvPr>
            <p:ph sz="quarter" idx="15"/>
          </p:nvPr>
        </p:nvSpPr>
        <p:spPr>
          <a:xfrm>
            <a:off x="4571535" y="1000108"/>
            <a:ext cx="4227793" cy="428628"/>
          </a:xfrm>
          <a:prstGeom prst="rect">
            <a:avLst/>
          </a:prstGeom>
        </p:spPr>
        <p:txBody>
          <a:bodyPr anchor="ctr"/>
          <a:lstStyle>
            <a:lvl1pPr algn="ctr">
              <a:spcAft>
                <a:spcPts val="600"/>
              </a:spcAft>
              <a:buNone/>
              <a:defRPr sz="1400" b="1">
                <a:solidFill>
                  <a:schemeClr val="tx1">
                    <a:lumMod val="65000"/>
                    <a:lumOff val="35000"/>
                  </a:schemeClr>
                </a:solidFill>
                <a:latin typeface="Arial" pitchFamily="34" charset="0"/>
                <a:cs typeface="Arial" pitchFamily="34" charset="0"/>
              </a:defRPr>
            </a:lvl1pPr>
            <a:lvl2pPr algn="ctr">
              <a:buNone/>
              <a:defRPr sz="1200" b="1">
                <a:solidFill>
                  <a:schemeClr val="tx1">
                    <a:lumMod val="65000"/>
                    <a:lumOff val="35000"/>
                  </a:schemeClr>
                </a:solidFill>
                <a:latin typeface="Arial" pitchFamily="34" charset="0"/>
                <a:cs typeface="Arial" pitchFamily="34" charset="0"/>
              </a:defRPr>
            </a:lvl2pPr>
            <a:lvl3pPr algn="ctr">
              <a:buNone/>
              <a:defRPr sz="1100" b="1">
                <a:solidFill>
                  <a:schemeClr val="tx1">
                    <a:lumMod val="65000"/>
                    <a:lumOff val="35000"/>
                  </a:schemeClr>
                </a:solidFill>
                <a:latin typeface="Arial" pitchFamily="34" charset="0"/>
                <a:cs typeface="Arial" pitchFamily="34" charset="0"/>
              </a:defRPr>
            </a:lvl3pPr>
            <a:lvl4pPr algn="ctr">
              <a:buNone/>
              <a:defRPr sz="1050" b="1">
                <a:solidFill>
                  <a:schemeClr val="tx1">
                    <a:lumMod val="65000"/>
                    <a:lumOff val="35000"/>
                  </a:schemeClr>
                </a:solidFill>
                <a:latin typeface="Arial" pitchFamily="34" charset="0"/>
                <a:cs typeface="Arial" pitchFamily="34" charset="0"/>
              </a:defRPr>
            </a:lvl4pPr>
            <a:lvl5pPr algn="ctr">
              <a:buNone/>
              <a:defRPr sz="1050" b="1">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8" name="14 Marcador de contenido"/>
          <p:cNvSpPr>
            <a:spLocks noGrp="1"/>
          </p:cNvSpPr>
          <p:nvPr>
            <p:ph sz="quarter" idx="16"/>
          </p:nvPr>
        </p:nvSpPr>
        <p:spPr>
          <a:xfrm>
            <a:off x="4571535" y="1493463"/>
            <a:ext cx="4227793" cy="3296147"/>
          </a:xfrm>
          <a:prstGeom prst="rect">
            <a:avLst/>
          </a:prstGeom>
        </p:spPr>
        <p:txBody>
          <a:bodyPr/>
          <a:lstStyle>
            <a:lvl1pPr algn="just">
              <a:spcAft>
                <a:spcPts val="600"/>
              </a:spcAft>
              <a:defRPr sz="1800">
                <a:solidFill>
                  <a:schemeClr val="tx1">
                    <a:lumMod val="65000"/>
                    <a:lumOff val="35000"/>
                  </a:schemeClr>
                </a:solidFill>
                <a:latin typeface="Arial" pitchFamily="34" charset="0"/>
                <a:cs typeface="Arial" pitchFamily="34" charset="0"/>
              </a:defRPr>
            </a:lvl1pPr>
            <a:lvl2pPr algn="just">
              <a:defRPr sz="1600">
                <a:solidFill>
                  <a:schemeClr val="tx1">
                    <a:lumMod val="65000"/>
                    <a:lumOff val="35000"/>
                  </a:schemeClr>
                </a:solidFill>
                <a:latin typeface="Arial" pitchFamily="34" charset="0"/>
                <a:cs typeface="Arial" pitchFamily="34" charset="0"/>
              </a:defRPr>
            </a:lvl2pPr>
            <a:lvl3pPr algn="just">
              <a:defRPr sz="1400">
                <a:solidFill>
                  <a:schemeClr val="tx1">
                    <a:lumMod val="65000"/>
                    <a:lumOff val="35000"/>
                  </a:schemeClr>
                </a:solidFill>
                <a:latin typeface="Arial" pitchFamily="34" charset="0"/>
                <a:cs typeface="Arial" pitchFamily="34" charset="0"/>
              </a:defRPr>
            </a:lvl3pPr>
            <a:lvl4pPr algn="just">
              <a:defRPr sz="1200">
                <a:solidFill>
                  <a:schemeClr val="tx1">
                    <a:lumMod val="65000"/>
                    <a:lumOff val="35000"/>
                  </a:schemeClr>
                </a:solidFill>
                <a:latin typeface="Arial" pitchFamily="34" charset="0"/>
                <a:cs typeface="Arial" pitchFamily="34" charset="0"/>
              </a:defRPr>
            </a:lvl4pPr>
            <a:lvl5pPr algn="just">
              <a:defRPr sz="12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9" name="14 Marcador de contenido"/>
          <p:cNvSpPr>
            <a:spLocks noGrp="1"/>
          </p:cNvSpPr>
          <p:nvPr>
            <p:ph sz="quarter" idx="17"/>
          </p:nvPr>
        </p:nvSpPr>
        <p:spPr>
          <a:xfrm>
            <a:off x="4571535" y="4817049"/>
            <a:ext cx="4227793" cy="1610653"/>
          </a:xfrm>
          <a:prstGeom prst="rect">
            <a:avLst/>
          </a:prstGeom>
        </p:spPr>
        <p:txBody>
          <a:bodyPr/>
          <a:lstStyle>
            <a:lvl1pPr algn="just">
              <a:spcAft>
                <a:spcPts val="600"/>
              </a:spcAft>
              <a:defRPr sz="1400">
                <a:solidFill>
                  <a:schemeClr val="tx1">
                    <a:lumMod val="65000"/>
                    <a:lumOff val="35000"/>
                  </a:schemeClr>
                </a:solidFill>
                <a:latin typeface="Arial" pitchFamily="34" charset="0"/>
                <a:cs typeface="Arial" pitchFamily="34" charset="0"/>
              </a:defRPr>
            </a:lvl1pPr>
            <a:lvl2pPr algn="just">
              <a:defRPr sz="1200">
                <a:solidFill>
                  <a:schemeClr val="tx1">
                    <a:lumMod val="65000"/>
                    <a:lumOff val="35000"/>
                  </a:schemeClr>
                </a:solidFill>
                <a:latin typeface="Arial" pitchFamily="34" charset="0"/>
                <a:cs typeface="Arial" pitchFamily="34" charset="0"/>
              </a:defRPr>
            </a:lvl2pPr>
            <a:lvl3pPr algn="just">
              <a:defRPr sz="1100">
                <a:solidFill>
                  <a:schemeClr val="tx1">
                    <a:lumMod val="65000"/>
                    <a:lumOff val="35000"/>
                  </a:schemeClr>
                </a:solidFill>
                <a:latin typeface="Arial" pitchFamily="34" charset="0"/>
                <a:cs typeface="Arial" pitchFamily="34" charset="0"/>
              </a:defRPr>
            </a:lvl3pPr>
            <a:lvl4pPr algn="just">
              <a:defRPr sz="1050">
                <a:solidFill>
                  <a:schemeClr val="tx1">
                    <a:lumMod val="65000"/>
                    <a:lumOff val="35000"/>
                  </a:schemeClr>
                </a:solidFill>
                <a:latin typeface="Arial" pitchFamily="34" charset="0"/>
                <a:cs typeface="Arial" pitchFamily="34" charset="0"/>
              </a:defRPr>
            </a:lvl4pPr>
            <a:lvl5pPr algn="just">
              <a:defRPr sz="105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2" name="16 Título"/>
          <p:cNvSpPr>
            <a:spLocks noGrp="1"/>
          </p:cNvSpPr>
          <p:nvPr>
            <p:ph type="title"/>
          </p:nvPr>
        </p:nvSpPr>
        <p:spPr>
          <a:xfrm>
            <a:off x="0" y="71415"/>
            <a:ext cx="6357950" cy="714149"/>
          </a:xfrm>
          <a:prstGeom prst="rect">
            <a:avLst/>
          </a:prstGeom>
        </p:spPr>
        <p:txBody>
          <a:bodyPr/>
          <a:lstStyle>
            <a:lvl1pPr>
              <a:defRPr sz="2200" b="1">
                <a:solidFill>
                  <a:schemeClr val="tx1">
                    <a:lumMod val="65000"/>
                    <a:lumOff val="35000"/>
                  </a:schemeClr>
                </a:solidFill>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250160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grpSp>
        <p:nvGrpSpPr>
          <p:cNvPr id="3" name="Agrupar 7"/>
          <p:cNvGrpSpPr>
            <a:grpSpLocks/>
          </p:cNvGrpSpPr>
          <p:nvPr userDrawn="1"/>
        </p:nvGrpSpPr>
        <p:grpSpPr bwMode="auto">
          <a:xfrm>
            <a:off x="466730" y="2678125"/>
            <a:ext cx="8216900" cy="41275"/>
            <a:chOff x="466889" y="3632697"/>
            <a:chExt cx="8217228" cy="37352"/>
          </a:xfrm>
        </p:grpSpPr>
        <p:cxnSp>
          <p:nvCxnSpPr>
            <p:cNvPr id="4" name="Conector recto 2"/>
            <p:cNvCxnSpPr/>
            <p:nvPr/>
          </p:nvCxnSpPr>
          <p:spPr>
            <a:xfrm>
              <a:off x="466889" y="3632697"/>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Conector recto 6"/>
            <p:cNvCxnSpPr/>
            <p:nvPr/>
          </p:nvCxnSpPr>
          <p:spPr>
            <a:xfrm>
              <a:off x="466889" y="3670049"/>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6" name="1 Título"/>
          <p:cNvSpPr>
            <a:spLocks noGrp="1"/>
          </p:cNvSpPr>
          <p:nvPr>
            <p:ph type="ctrTitle"/>
          </p:nvPr>
        </p:nvSpPr>
        <p:spPr>
          <a:xfrm>
            <a:off x="444471" y="1101719"/>
            <a:ext cx="8255058" cy="1470025"/>
          </a:xfrm>
          <a:prstGeom prst="rect">
            <a:avLst/>
          </a:prstGeom>
        </p:spPr>
        <p:txBody>
          <a:bodyPr vert="horz" lIns="91440" tIns="45720" rIns="91440" bIns="45720" rtlCol="0" anchor="ctr">
            <a:normAutofit/>
          </a:bodyPr>
          <a:lstStyle>
            <a:lvl1pPr>
              <a:defRPr lang="es-MX" sz="2800" b="1" dirty="0">
                <a:solidFill>
                  <a:schemeClr val="tx1">
                    <a:lumMod val="65000"/>
                    <a:lumOff val="35000"/>
                  </a:schemeClr>
                </a:solidFill>
                <a:latin typeface="Arial" pitchFamily="34" charset="0"/>
                <a:cs typeface="Arial" pitchFamily="34" charset="0"/>
              </a:defRPr>
            </a:lvl1pPr>
          </a:lstStyle>
          <a:p>
            <a:pPr marL="0" lvl="0"/>
            <a:r>
              <a:rPr lang="es-ES" dirty="0"/>
              <a:t>Haga clic para modificar el estilo de título del patrón</a:t>
            </a:r>
            <a:endParaRPr lang="es-MX" dirty="0"/>
          </a:p>
        </p:txBody>
      </p:sp>
    </p:spTree>
    <p:extLst>
      <p:ext uri="{BB962C8B-B14F-4D97-AF65-F5344CB8AC3E}">
        <p14:creationId xmlns:p14="http://schemas.microsoft.com/office/powerpoint/2010/main" val="3071407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diapositiva">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69"/>
            <a:ext cx="9144000" cy="6853431"/>
          </a:xfrm>
          <a:prstGeom prst="rect">
            <a:avLst/>
          </a:prstGeom>
        </p:spPr>
      </p:pic>
      <p:pic>
        <p:nvPicPr>
          <p:cNvPr id="8" name="Imagen 7"/>
          <p:cNvPicPr/>
          <p:nvPr userDrawn="1"/>
        </p:nvPicPr>
        <p:blipFill rotWithShape="1">
          <a:blip r:embed="rId3">
            <a:extLst>
              <a:ext uri="{28A0092B-C50C-407E-A947-70E740481C1C}">
                <a14:useLocalDpi xmlns:a14="http://schemas.microsoft.com/office/drawing/2010/main" val="0"/>
              </a:ext>
            </a:extLst>
          </a:blip>
          <a:srcRect t="-3" b="-3"/>
          <a:stretch/>
        </p:blipFill>
        <p:spPr>
          <a:xfrm>
            <a:off x="6370655" y="0"/>
            <a:ext cx="2572379" cy="887415"/>
          </a:xfrm>
          <a:prstGeom prst="rect">
            <a:avLst/>
          </a:prstGeom>
        </p:spPr>
      </p:pic>
    </p:spTree>
    <p:extLst>
      <p:ext uri="{BB962C8B-B14F-4D97-AF65-F5344CB8AC3E}">
        <p14:creationId xmlns:p14="http://schemas.microsoft.com/office/powerpoint/2010/main" val="2272178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ulo diapositiva">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s-ES_tradnl"/>
          </a:p>
        </p:txBody>
      </p:sp>
      <p:sp>
        <p:nvSpPr>
          <p:cNvPr id="3" name="Marcador de fecha 2"/>
          <p:cNvSpPr>
            <a:spLocks noGrp="1"/>
          </p:cNvSpPr>
          <p:nvPr>
            <p:ph type="dt" sz="half" idx="10"/>
          </p:nvPr>
        </p:nvSpPr>
        <p:spPr>
          <a:xfrm>
            <a:off x="628650" y="6356351"/>
            <a:ext cx="2057400" cy="365125"/>
          </a:xfrm>
          <a:prstGeom prst="rect">
            <a:avLst/>
          </a:prstGeom>
        </p:spPr>
        <p:txBody>
          <a:bodyPr/>
          <a:lstStyle/>
          <a:p>
            <a:fld id="{E9D4977E-474F-404A-8141-93E5A305C923}" type="datetime1">
              <a:rPr lang="es-ES_tradnl" smtClean="0"/>
              <a:t>21/9/18</a:t>
            </a:fld>
            <a:endParaRPr lang="es-ES_tradnl"/>
          </a:p>
        </p:txBody>
      </p:sp>
      <p:sp>
        <p:nvSpPr>
          <p:cNvPr id="4" name="Marcador de pie de página 3"/>
          <p:cNvSpPr>
            <a:spLocks noGrp="1"/>
          </p:cNvSpPr>
          <p:nvPr>
            <p:ph type="ftr" sz="quarter" idx="11"/>
          </p:nvPr>
        </p:nvSpPr>
        <p:spPr>
          <a:xfrm>
            <a:off x="3028950" y="6385226"/>
            <a:ext cx="3086100" cy="365125"/>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6457950" y="6356351"/>
            <a:ext cx="2057400" cy="365125"/>
          </a:xfrm>
          <a:prstGeom prst="rect">
            <a:avLst/>
          </a:prstGeom>
        </p:spPr>
        <p:txBody>
          <a:bodyPr/>
          <a:lstStyle/>
          <a:p>
            <a:fld id="{B3F3C854-90DC-2C4C-B409-8B7CCD508581}" type="slidenum">
              <a:rPr lang="es-ES_tradnl" smtClean="0"/>
              <a:t>‹Nº›</a:t>
            </a:fld>
            <a:endParaRPr lang="es-ES_tradnl"/>
          </a:p>
        </p:txBody>
      </p:sp>
      <p:pic>
        <p:nvPicPr>
          <p:cNvPr id="6" name="Imagen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7898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diapositiv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s-ES_tradnl"/>
              <a:t>Clic para editar título</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s-ES_tradnl"/>
          </a:p>
        </p:txBody>
      </p:sp>
      <p:sp>
        <p:nvSpPr>
          <p:cNvPr id="5" name="Footer Placeholder 4"/>
          <p:cNvSpPr>
            <a:spLocks noGrp="1"/>
          </p:cNvSpPr>
          <p:nvPr>
            <p:ph type="ftr" sz="quarter" idx="11"/>
          </p:nvPr>
        </p:nvSpPr>
        <p:spPr>
          <a:xfrm>
            <a:off x="3028950" y="6385226"/>
            <a:ext cx="30861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942042" y="6356351"/>
            <a:ext cx="2057400" cy="365125"/>
          </a:xfrm>
          <a:prstGeom prst="rect">
            <a:avLst/>
          </a:prstGeom>
        </p:spPr>
        <p:txBody>
          <a:bodyPr/>
          <a:lstStyle>
            <a:lvl1pPr algn="r">
              <a:defRPr/>
            </a:lvl1pPr>
          </a:lstStyle>
          <a:p>
            <a:fld id="{B3F3C854-90DC-2C4C-B409-8B7CCD508581}" type="slidenum">
              <a:rPr lang="es-ES_tradnl" smtClean="0"/>
              <a:pPr/>
              <a:t>‹Nº›</a:t>
            </a:fld>
            <a:endParaRPr lang="es-ES_tradnl"/>
          </a:p>
        </p:txBody>
      </p:sp>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3431"/>
          </a:xfrm>
          <a:prstGeom prst="rect">
            <a:avLst/>
          </a:prstGeom>
        </p:spPr>
      </p:pic>
      <p:pic>
        <p:nvPicPr>
          <p:cNvPr id="9" name="Imagen 8">
            <a:extLst>
              <a:ext uri="{FF2B5EF4-FFF2-40B4-BE49-F238E27FC236}">
                <a16:creationId xmlns:a16="http://schemas.microsoft.com/office/drawing/2014/main" id="{0300D273-CA54-40ED-AD0A-B15ABAD026C6}"/>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3" b="-3"/>
          <a:stretch/>
        </p:blipFill>
        <p:spPr>
          <a:xfrm>
            <a:off x="7219827" y="111592"/>
            <a:ext cx="1872000" cy="645804"/>
          </a:xfrm>
          <a:prstGeom prst="rect">
            <a:avLst/>
          </a:prstGeom>
        </p:spPr>
      </p:pic>
      <p:pic>
        <p:nvPicPr>
          <p:cNvPr id="10" name="Imagen 9" descr="Imagen que contiene botella&#10;&#10;Descripción generada con confianza alta">
            <a:extLst>
              <a:ext uri="{FF2B5EF4-FFF2-40B4-BE49-F238E27FC236}">
                <a16:creationId xmlns:a16="http://schemas.microsoft.com/office/drawing/2014/main" id="{7DCA609B-7A54-48DB-8121-F23ECA8F28AA}"/>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42487" y="172777"/>
            <a:ext cx="1620000" cy="553079"/>
          </a:xfrm>
          <a:prstGeom prst="rect">
            <a:avLst/>
          </a:prstGeom>
        </p:spPr>
      </p:pic>
    </p:spTree>
    <p:extLst>
      <p:ext uri="{BB962C8B-B14F-4D97-AF65-F5344CB8AC3E}">
        <p14:creationId xmlns:p14="http://schemas.microsoft.com/office/powerpoint/2010/main" val="267364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ulo y texto">
    <p:spTree>
      <p:nvGrpSpPr>
        <p:cNvPr id="1" name=""/>
        <p:cNvGrpSpPr/>
        <p:nvPr/>
      </p:nvGrpSpPr>
      <p:grpSpPr>
        <a:xfrm>
          <a:off x="0" y="0"/>
          <a:ext cx="0" cy="0"/>
          <a:chOff x="0" y="0"/>
          <a:chExt cx="0" cy="0"/>
        </a:xfrm>
      </p:grpSpPr>
      <p:sp>
        <p:nvSpPr>
          <p:cNvPr id="9" name="16 Título"/>
          <p:cNvSpPr>
            <a:spLocks noGrp="1"/>
          </p:cNvSpPr>
          <p:nvPr>
            <p:ph type="title"/>
          </p:nvPr>
        </p:nvSpPr>
        <p:spPr>
          <a:xfrm>
            <a:off x="0" y="71414"/>
            <a:ext cx="6357950" cy="714149"/>
          </a:xfrm>
          <a:prstGeom prst="rect">
            <a:avLst/>
          </a:prstGeom>
        </p:spPr>
        <p:txBody>
          <a:bodyPr/>
          <a:lstStyle>
            <a:lvl1pPr>
              <a:defRPr sz="2200" b="1">
                <a:solidFill>
                  <a:schemeClr val="tx1">
                    <a:lumMod val="65000"/>
                    <a:lumOff val="35000"/>
                  </a:schemeClr>
                </a:solidFill>
              </a:defRPr>
            </a:lvl1pPr>
          </a:lstStyle>
          <a:p>
            <a:r>
              <a:rPr lang="es-ES" dirty="0"/>
              <a:t>Haga clic para modificar el estilo de título del patrón</a:t>
            </a:r>
            <a:endParaRPr lang="es-MX" dirty="0"/>
          </a:p>
        </p:txBody>
      </p:sp>
      <p:sp>
        <p:nvSpPr>
          <p:cNvPr id="14" name="5 Marcador de número de diapositiva"/>
          <p:cNvSpPr>
            <a:spLocks noGrp="1"/>
          </p:cNvSpPr>
          <p:nvPr>
            <p:ph type="sldNum" sz="quarter" idx="4"/>
          </p:nvPr>
        </p:nvSpPr>
        <p:spPr>
          <a:xfrm>
            <a:off x="6946932" y="6492900"/>
            <a:ext cx="2133600" cy="365125"/>
          </a:xfrm>
          <a:prstGeom prst="rect">
            <a:avLst/>
          </a:prstGeom>
        </p:spPr>
        <p:txBody>
          <a:bodyPr/>
          <a:lstStyle>
            <a:lvl1pPr algn="r">
              <a:defRPr/>
            </a:lvl1pPr>
          </a:lstStyle>
          <a:p>
            <a:fld id="{D33BD45F-A2FE-4E93-9A4C-A602B648A0B7}" type="slidenum">
              <a:rPr lang="es-MX" smtClean="0">
                <a:solidFill>
                  <a:prstClr val="black"/>
                </a:solidFill>
              </a:rPr>
              <a:pPr/>
              <a:t>‹Nº›</a:t>
            </a:fld>
            <a:endParaRPr lang="es-MX" dirty="0">
              <a:solidFill>
                <a:prstClr val="black"/>
              </a:solidFill>
            </a:endParaRPr>
          </a:p>
        </p:txBody>
      </p:sp>
    </p:spTree>
    <p:extLst>
      <p:ext uri="{BB962C8B-B14F-4D97-AF65-F5344CB8AC3E}">
        <p14:creationId xmlns:p14="http://schemas.microsoft.com/office/powerpoint/2010/main" val="2068284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 name="Rectángulo 7"/>
          <p:cNvSpPr/>
          <p:nvPr userDrawn="1"/>
        </p:nvSpPr>
        <p:spPr>
          <a:xfrm>
            <a:off x="659331" y="0"/>
            <a:ext cx="8392201"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 name="Rectángulo 8"/>
          <p:cNvSpPr/>
          <p:nvPr userDrawn="1"/>
        </p:nvSpPr>
        <p:spPr>
          <a:xfrm>
            <a:off x="315973" y="5674621"/>
            <a:ext cx="698643" cy="513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0" name="Rectángulo 19"/>
          <p:cNvSpPr/>
          <p:nvPr userDrawn="1"/>
        </p:nvSpPr>
        <p:spPr>
          <a:xfrm rot="21106254">
            <a:off x="-2527" y="3279394"/>
            <a:ext cx="698643" cy="1563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2" name="Rectángulo 21"/>
          <p:cNvSpPr/>
          <p:nvPr userDrawn="1"/>
        </p:nvSpPr>
        <p:spPr>
          <a:xfrm>
            <a:off x="-9071" y="-8467"/>
            <a:ext cx="1717018" cy="3433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cxnSp>
        <p:nvCxnSpPr>
          <p:cNvPr id="12" name="Conector recto 11"/>
          <p:cNvCxnSpPr/>
          <p:nvPr userDrawn="1"/>
        </p:nvCxnSpPr>
        <p:spPr>
          <a:xfrm flipH="1">
            <a:off x="-205483" y="883578"/>
            <a:ext cx="21643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riángulo isósceles 12"/>
          <p:cNvSpPr/>
          <p:nvPr userDrawn="1"/>
        </p:nvSpPr>
        <p:spPr>
          <a:xfrm rot="16200000">
            <a:off x="4429040" y="2600126"/>
            <a:ext cx="604419" cy="84967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3" name="Imagen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465466"/>
            <a:ext cx="1911298" cy="1911298"/>
          </a:xfrm>
          <a:prstGeom prst="rect">
            <a:avLst/>
          </a:prstGeom>
        </p:spPr>
      </p:pic>
      <p:sp>
        <p:nvSpPr>
          <p:cNvPr id="5" name="Marcador de número de diapositiva 4"/>
          <p:cNvSpPr>
            <a:spLocks noGrp="1"/>
          </p:cNvSpPr>
          <p:nvPr>
            <p:ph type="sldNum" sz="quarter" idx="12"/>
          </p:nvPr>
        </p:nvSpPr>
        <p:spPr>
          <a:xfrm>
            <a:off x="8401581" y="6460813"/>
            <a:ext cx="512504" cy="365125"/>
          </a:xfrm>
          <a:prstGeom prst="rect">
            <a:avLst/>
          </a:prstGeom>
        </p:spPr>
        <p:txBody>
          <a:bodyPr/>
          <a:lstStyle/>
          <a:p>
            <a:pPr defTabSz="342900" fontAlgn="auto">
              <a:spcBef>
                <a:spcPts val="0"/>
              </a:spcBef>
              <a:spcAft>
                <a:spcPts val="0"/>
              </a:spcAft>
            </a:pPr>
            <a:fld id="{D57F1E4F-1CFF-5643-939E-217C01CDF565}" type="slidenum">
              <a:rPr lang="en-US" smtClean="0">
                <a:solidFill>
                  <a:srgbClr val="90C226"/>
                </a:solidFill>
                <a:latin typeface="Trebuchet MS" panose="020B0603020202020204"/>
                <a:ea typeface="+mn-ea"/>
                <a:cs typeface="+mn-cs"/>
              </a:rPr>
              <a:pPr defTabSz="342900" fontAlgn="auto">
                <a:spcBef>
                  <a:spcPts val="0"/>
                </a:spcBef>
                <a:spcAft>
                  <a:spcPts val="0"/>
                </a:spcAft>
              </a:pPr>
              <a:t>‹Nº›</a:t>
            </a:fld>
            <a:endParaRPr lang="en-US" dirty="0">
              <a:solidFill>
                <a:srgbClr val="90C226"/>
              </a:solidFill>
              <a:latin typeface="Trebuchet MS" panose="020B0603020202020204"/>
              <a:ea typeface="+mn-ea"/>
              <a:cs typeface="+mn-cs"/>
            </a:endParaRPr>
          </a:p>
        </p:txBody>
      </p:sp>
      <p:sp>
        <p:nvSpPr>
          <p:cNvPr id="23" name="2 Marcador de número de diapositiva"/>
          <p:cNvSpPr txBox="1">
            <a:spLocks/>
          </p:cNvSpPr>
          <p:nvPr userDrawn="1"/>
        </p:nvSpPr>
        <p:spPr>
          <a:xfrm>
            <a:off x="6888316" y="6551348"/>
            <a:ext cx="2133600" cy="296862"/>
          </a:xfrm>
          <a:prstGeom prst="rect">
            <a:avLst/>
          </a:prstGeom>
        </p:spPr>
        <p:txBody>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2B5092C8-A0E3-4E8B-BAFD-6DE2FB8B10E5}" type="slidenum">
              <a:rPr lang="es-MX" altLang="en-US" sz="1200" b="1" smtClean="0">
                <a:solidFill>
                  <a:prstClr val="black"/>
                </a:solidFill>
                <a:latin typeface="Helvetica" panose="020B0604020202020204" pitchFamily="34" charset="0"/>
                <a:cs typeface="Helvetica" panose="020B0604020202020204" pitchFamily="34" charset="0"/>
              </a:rPr>
              <a:t>‹Nº›</a:t>
            </a:fld>
            <a:endParaRPr lang="es-MX" altLang="en-US" sz="1200" b="1" dirty="0">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4671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En Blanco">
    <p:spTree>
      <p:nvGrpSpPr>
        <p:cNvPr id="1" name=""/>
        <p:cNvGrpSpPr/>
        <p:nvPr/>
      </p:nvGrpSpPr>
      <p:grpSpPr>
        <a:xfrm>
          <a:off x="0" y="0"/>
          <a:ext cx="0" cy="0"/>
          <a:chOff x="0" y="0"/>
          <a:chExt cx="0" cy="0"/>
        </a:xfrm>
      </p:grpSpPr>
      <p:sp>
        <p:nvSpPr>
          <p:cNvPr id="12" name="14 Marcador de contenido"/>
          <p:cNvSpPr>
            <a:spLocks noGrp="1"/>
          </p:cNvSpPr>
          <p:nvPr>
            <p:ph sz="quarter" idx="11"/>
          </p:nvPr>
        </p:nvSpPr>
        <p:spPr>
          <a:xfrm>
            <a:off x="283523" y="1000109"/>
            <a:ext cx="8588182" cy="5357849"/>
          </a:xfrm>
          <a:prstGeom prst="rect">
            <a:avLst/>
          </a:prstGeom>
        </p:spPr>
        <p:txBody>
          <a:bodyPr anchor="ctr"/>
          <a:lstStyle>
            <a:lvl1pPr algn="just">
              <a:spcAft>
                <a:spcPts val="600"/>
              </a:spcAft>
              <a:defRPr sz="1600">
                <a:solidFill>
                  <a:schemeClr val="tx1">
                    <a:lumMod val="65000"/>
                    <a:lumOff val="35000"/>
                  </a:schemeClr>
                </a:solidFill>
                <a:latin typeface="Arial" pitchFamily="34" charset="0"/>
                <a:cs typeface="Arial" pitchFamily="34" charset="0"/>
              </a:defRPr>
            </a:lvl1pPr>
            <a:lvl2pPr algn="just">
              <a:defRPr sz="1400">
                <a:solidFill>
                  <a:schemeClr val="tx1">
                    <a:lumMod val="65000"/>
                    <a:lumOff val="35000"/>
                  </a:schemeClr>
                </a:solidFill>
                <a:latin typeface="Arial" pitchFamily="34" charset="0"/>
                <a:cs typeface="Arial" pitchFamily="34" charset="0"/>
              </a:defRPr>
            </a:lvl2pPr>
            <a:lvl3pPr algn="just">
              <a:defRPr sz="1200">
                <a:solidFill>
                  <a:schemeClr val="tx1">
                    <a:lumMod val="65000"/>
                    <a:lumOff val="35000"/>
                  </a:schemeClr>
                </a:solidFill>
                <a:latin typeface="Arial" pitchFamily="34" charset="0"/>
                <a:cs typeface="Arial" pitchFamily="34" charset="0"/>
              </a:defRPr>
            </a:lvl3pPr>
            <a:lvl4pPr algn="just">
              <a:defRPr sz="1100">
                <a:solidFill>
                  <a:schemeClr val="tx1">
                    <a:lumMod val="65000"/>
                    <a:lumOff val="35000"/>
                  </a:schemeClr>
                </a:solidFill>
                <a:latin typeface="Arial" pitchFamily="34" charset="0"/>
                <a:cs typeface="Arial" pitchFamily="34" charset="0"/>
              </a:defRPr>
            </a:lvl4pPr>
            <a:lvl5pPr algn="just">
              <a:defRPr sz="1100">
                <a:solidFill>
                  <a:schemeClr val="tx1">
                    <a:lumMod val="65000"/>
                    <a:lumOff val="35000"/>
                  </a:schemeClr>
                </a:solidFill>
                <a:latin typeface="Arial" pitchFamily="34" charset="0"/>
                <a:cs typeface="Arial"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5" name="5 Marcador de número de diapositiva"/>
          <p:cNvSpPr>
            <a:spLocks noGrp="1"/>
          </p:cNvSpPr>
          <p:nvPr>
            <p:ph type="sldNum" sz="quarter" idx="4"/>
          </p:nvPr>
        </p:nvSpPr>
        <p:spPr>
          <a:xfrm>
            <a:off x="6946932" y="6492900"/>
            <a:ext cx="2133600" cy="365125"/>
          </a:xfrm>
          <a:prstGeom prst="rect">
            <a:avLst/>
          </a:prstGeom>
        </p:spPr>
        <p:txBody>
          <a:bodyPr/>
          <a:lstStyle>
            <a:lvl1pPr algn="r">
              <a:defRPr/>
            </a:lvl1pPr>
          </a:lstStyle>
          <a:p>
            <a:fld id="{D33BD45F-A2FE-4E93-9A4C-A602B648A0B7}" type="slidenum">
              <a:rPr lang="es-MX" smtClean="0"/>
              <a:pPr/>
              <a:t>‹Nº›</a:t>
            </a:fld>
            <a:endParaRPr lang="es-MX"/>
          </a:p>
        </p:txBody>
      </p:sp>
      <p:sp>
        <p:nvSpPr>
          <p:cNvPr id="5" name="16 Título"/>
          <p:cNvSpPr>
            <a:spLocks noGrp="1"/>
          </p:cNvSpPr>
          <p:nvPr>
            <p:ph type="title"/>
          </p:nvPr>
        </p:nvSpPr>
        <p:spPr>
          <a:xfrm>
            <a:off x="0" y="71414"/>
            <a:ext cx="6357950" cy="714149"/>
          </a:xfrm>
          <a:prstGeom prst="rect">
            <a:avLst/>
          </a:prstGeom>
        </p:spPr>
        <p:txBody>
          <a:bodyPr/>
          <a:lstStyle>
            <a:lvl1pPr algn="l">
              <a:defRPr sz="2000" b="1">
                <a:solidFill>
                  <a:schemeClr val="tx1">
                    <a:lumMod val="65000"/>
                    <a:lumOff val="35000"/>
                  </a:schemeClr>
                </a:solidFill>
                <a:latin typeface="Arial" pitchFamily="34" charset="0"/>
                <a:cs typeface="Arial" pitchFamily="34" charset="0"/>
              </a:defRPr>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21916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SlideNumber"/>
          <p:cNvSpPr/>
          <p:nvPr userDrawn="1"/>
        </p:nvSpPr>
        <p:spPr>
          <a:xfrm>
            <a:off x="8694738" y="6584950"/>
            <a:ext cx="449262" cy="238125"/>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8861C67A-5464-4D87-899F-1561CACE9C39}" type="slidenum">
              <a:rPr lang="es-ES_tradnl" altLang="es-MX" sz="1100">
                <a:solidFill>
                  <a:srgbClr val="080808"/>
                </a:solidFill>
              </a:rPr>
              <a:pPr algn="ctr" eaLnBrk="1" hangingPunct="1"/>
              <a:t>‹Nº›</a:t>
            </a:fld>
            <a:endParaRPr lang="es-ES_tradnl" altLang="es-MX" sz="1100" dirty="0">
              <a:solidFill>
                <a:srgbClr val="080808"/>
              </a:solidFill>
            </a:endParaRPr>
          </a:p>
        </p:txBody>
      </p:sp>
    </p:spTree>
    <p:extLst>
      <p:ext uri="{BB962C8B-B14F-4D97-AF65-F5344CB8AC3E}">
        <p14:creationId xmlns:p14="http://schemas.microsoft.com/office/powerpoint/2010/main" val="207277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ulo y texto">
    <p:spTree>
      <p:nvGrpSpPr>
        <p:cNvPr id="1" name=""/>
        <p:cNvGrpSpPr/>
        <p:nvPr/>
      </p:nvGrpSpPr>
      <p:grpSpPr>
        <a:xfrm>
          <a:off x="0" y="0"/>
          <a:ext cx="0" cy="0"/>
          <a:chOff x="0" y="0"/>
          <a:chExt cx="0" cy="0"/>
        </a:xfrm>
      </p:grpSpPr>
      <p:sp>
        <p:nvSpPr>
          <p:cNvPr id="9" name="16 Título"/>
          <p:cNvSpPr>
            <a:spLocks noGrp="1"/>
          </p:cNvSpPr>
          <p:nvPr>
            <p:ph type="title"/>
          </p:nvPr>
        </p:nvSpPr>
        <p:spPr>
          <a:xfrm>
            <a:off x="0" y="71414"/>
            <a:ext cx="6357950" cy="714149"/>
          </a:xfrm>
          <a:prstGeom prst="rect">
            <a:avLst/>
          </a:prstGeom>
        </p:spPr>
        <p:txBody>
          <a:bodyPr/>
          <a:lstStyle>
            <a:lvl1pPr>
              <a:defRPr sz="2200" b="1">
                <a:solidFill>
                  <a:schemeClr val="tx1">
                    <a:lumMod val="65000"/>
                    <a:lumOff val="35000"/>
                  </a:schemeClr>
                </a:solidFill>
              </a:defRPr>
            </a:lvl1pPr>
          </a:lstStyle>
          <a:p>
            <a:r>
              <a:rPr lang="es-ES" dirty="0"/>
              <a:t>Haga clic para modificar el estilo de título del patrón</a:t>
            </a:r>
            <a:endParaRPr lang="es-MX" dirty="0"/>
          </a:p>
        </p:txBody>
      </p:sp>
      <p:sp>
        <p:nvSpPr>
          <p:cNvPr id="14" name="5 Marcador de número de diapositiva"/>
          <p:cNvSpPr>
            <a:spLocks noGrp="1"/>
          </p:cNvSpPr>
          <p:nvPr>
            <p:ph type="sldNum" sz="quarter" idx="4"/>
          </p:nvPr>
        </p:nvSpPr>
        <p:spPr>
          <a:xfrm>
            <a:off x="6946932" y="6492900"/>
            <a:ext cx="2133600" cy="365125"/>
          </a:xfrm>
          <a:prstGeom prst="rect">
            <a:avLst/>
          </a:prstGeom>
        </p:spPr>
        <p:txBody>
          <a:bodyPr/>
          <a:lstStyle>
            <a:lvl1pPr algn="r">
              <a:defRPr/>
            </a:lvl1pPr>
          </a:lstStyle>
          <a:p>
            <a:fld id="{D33BD45F-A2FE-4E93-9A4C-A602B648A0B7}" type="slidenum">
              <a:rPr lang="es-MX" smtClean="0">
                <a:solidFill>
                  <a:prstClr val="black"/>
                </a:solidFill>
              </a:rPr>
              <a:pPr/>
              <a:t>‹Nº›</a:t>
            </a:fld>
            <a:endParaRPr lang="es-MX" dirty="0">
              <a:solidFill>
                <a:prstClr val="black"/>
              </a:solidFill>
            </a:endParaRPr>
          </a:p>
        </p:txBody>
      </p:sp>
    </p:spTree>
    <p:extLst>
      <p:ext uri="{BB962C8B-B14F-4D97-AF65-F5344CB8AC3E}">
        <p14:creationId xmlns:p14="http://schemas.microsoft.com/office/powerpoint/2010/main" val="2309642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ulo diapositiva">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1325563"/>
          </a:xfrm>
          <a:prstGeom prst="rect">
            <a:avLst/>
          </a:prstGeom>
        </p:spPr>
        <p:txBody>
          <a:bodyPr/>
          <a:lstStyle/>
          <a:p>
            <a:r>
              <a:rPr lang="es-ES"/>
              <a:t>Haga clic para modificar el estilo de título del patrón</a:t>
            </a:r>
            <a:endParaRPr lang="es-ES_tradnl"/>
          </a:p>
        </p:txBody>
      </p:sp>
      <p:sp>
        <p:nvSpPr>
          <p:cNvPr id="3" name="Marcador de fecha 2"/>
          <p:cNvSpPr>
            <a:spLocks noGrp="1"/>
          </p:cNvSpPr>
          <p:nvPr>
            <p:ph type="dt" sz="half" idx="10"/>
          </p:nvPr>
        </p:nvSpPr>
        <p:spPr>
          <a:xfrm>
            <a:off x="628650" y="6356351"/>
            <a:ext cx="2057400" cy="365125"/>
          </a:xfrm>
          <a:prstGeom prst="rect">
            <a:avLst/>
          </a:prstGeom>
        </p:spPr>
        <p:txBody>
          <a:bodyPr/>
          <a:lstStyle/>
          <a:p>
            <a:fld id="{E9D4977E-474F-404A-8141-93E5A305C923}" type="datetime1">
              <a:rPr lang="es-ES_tradnl" smtClean="0"/>
              <a:t>21/9/18</a:t>
            </a:fld>
            <a:endParaRPr lang="es-ES_tradnl"/>
          </a:p>
        </p:txBody>
      </p:sp>
      <p:sp>
        <p:nvSpPr>
          <p:cNvPr id="4" name="Marcador de pie de página 3"/>
          <p:cNvSpPr>
            <a:spLocks noGrp="1"/>
          </p:cNvSpPr>
          <p:nvPr>
            <p:ph type="ftr" sz="quarter" idx="11"/>
          </p:nvPr>
        </p:nvSpPr>
        <p:spPr>
          <a:xfrm>
            <a:off x="3028950" y="6385226"/>
            <a:ext cx="3086100" cy="365125"/>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6457950" y="6356351"/>
            <a:ext cx="2057400" cy="365125"/>
          </a:xfrm>
          <a:prstGeom prst="rect">
            <a:avLst/>
          </a:prstGeom>
        </p:spPr>
        <p:txBody>
          <a:bodyPr/>
          <a:lstStyle/>
          <a:p>
            <a:fld id="{B3F3C854-90DC-2C4C-B409-8B7CCD508581}" type="slidenum">
              <a:rPr lang="es-ES_tradnl" smtClean="0"/>
              <a:t>‹Nº›</a:t>
            </a:fld>
            <a:endParaRPr lang="es-ES_tradnl"/>
          </a:p>
        </p:txBody>
      </p:sp>
      <p:pic>
        <p:nvPicPr>
          <p:cNvPr id="6" name="Imagen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976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DB74D9F-9086-4407-918B-2DD53CF782E6}" type="datetime1">
              <a:rPr lang="es-ES_tradnl" smtClean="0"/>
              <a:t>21/9/18</a:t>
            </a:fld>
            <a:endParaRPr lang="es-ES_tradnl"/>
          </a:p>
        </p:txBody>
      </p:sp>
      <p:sp>
        <p:nvSpPr>
          <p:cNvPr id="5" name="Footer Placeholder 4"/>
          <p:cNvSpPr>
            <a:spLocks noGrp="1"/>
          </p:cNvSpPr>
          <p:nvPr>
            <p:ph type="ftr" sz="quarter" idx="11"/>
          </p:nvPr>
        </p:nvSpPr>
        <p:spPr>
          <a:xfrm>
            <a:off x="3028950" y="6385226"/>
            <a:ext cx="3086100" cy="365125"/>
          </a:xfrm>
          <a:prstGeom prst="rect">
            <a:avLst/>
          </a:prstGeom>
        </p:spPr>
        <p:txBody>
          <a:bodyPr/>
          <a:lstStyle/>
          <a:p>
            <a:endParaRPr lang="es-ES_tradn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3F3C854-90DC-2C4C-B409-8B7CCD508581}" type="slidenum">
              <a:rPr lang="es-ES_tradnl" smtClean="0"/>
              <a:t>‹Nº›</a:t>
            </a:fld>
            <a:endParaRPr lang="es-ES_tradnl"/>
          </a:p>
        </p:txBody>
      </p:sp>
      <p:pic>
        <p:nvPicPr>
          <p:cNvPr id="7" name="Imagen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3431"/>
          </a:xfrm>
          <a:prstGeom prst="rect">
            <a:avLst/>
          </a:prstGeom>
        </p:spPr>
      </p:pic>
      <p:pic>
        <p:nvPicPr>
          <p:cNvPr id="8" name="Imagen 7">
            <a:extLst>
              <a:ext uri="{FF2B5EF4-FFF2-40B4-BE49-F238E27FC236}">
                <a16:creationId xmlns:a16="http://schemas.microsoft.com/office/drawing/2014/main" id="{E8B202B3-828A-4C3C-9EB5-522BA194DE3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3" b="-3"/>
          <a:stretch/>
        </p:blipFill>
        <p:spPr>
          <a:xfrm>
            <a:off x="7219827" y="111592"/>
            <a:ext cx="1872000" cy="645804"/>
          </a:xfrm>
          <a:prstGeom prst="rect">
            <a:avLst/>
          </a:prstGeom>
        </p:spPr>
      </p:pic>
      <p:pic>
        <p:nvPicPr>
          <p:cNvPr id="9" name="Imagen 8" descr="Imagen que contiene botella&#10;&#10;Descripción generada con confianza alta">
            <a:extLst>
              <a:ext uri="{FF2B5EF4-FFF2-40B4-BE49-F238E27FC236}">
                <a16:creationId xmlns:a16="http://schemas.microsoft.com/office/drawing/2014/main" id="{EDBB97FA-5D33-49C9-8D6E-491A3E1ABCE3}"/>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42487" y="172777"/>
            <a:ext cx="1620000" cy="553079"/>
          </a:xfrm>
          <a:prstGeom prst="rect">
            <a:avLst/>
          </a:prstGeom>
        </p:spPr>
      </p:pic>
    </p:spTree>
    <p:extLst>
      <p:ext uri="{BB962C8B-B14F-4D97-AF65-F5344CB8AC3E}">
        <p14:creationId xmlns:p14="http://schemas.microsoft.com/office/powerpoint/2010/main" val="119053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2.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4.pn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35092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29" r:id="rId3"/>
    <p:sldLayoutId id="2147483798" r:id="rId4"/>
    <p:sldLayoutId id="2147484015" r:id="rId5"/>
    <p:sldLayoutId id="2147484061" r:id="rId6"/>
    <p:sldLayoutId id="2147484145"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11810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8" r:id="rId3"/>
    <p:sldLayoutId id="2147483829" r:id="rId4"/>
    <p:sldLayoutId id="2147483830" r:id="rId5"/>
    <p:sldLayoutId id="2147484138" r:id="rId6"/>
    <p:sldLayoutId id="2147484146" r:id="rId7"/>
    <p:sldLayoutId id="2147484168" r:id="rId8"/>
    <p:sldLayoutId id="214748416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n 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2"/>
            <a:ext cx="9144000" cy="6853431"/>
          </a:xfrm>
          <a:prstGeom prst="rect">
            <a:avLst/>
          </a:prstGeom>
        </p:spPr>
      </p:pic>
      <p:sp>
        <p:nvSpPr>
          <p:cNvPr id="6" name="5 Marcador de número de diapositiva"/>
          <p:cNvSpPr>
            <a:spLocks noGrp="1"/>
          </p:cNvSpPr>
          <p:nvPr>
            <p:ph type="sldNum" sz="quarter" idx="4"/>
          </p:nvPr>
        </p:nvSpPr>
        <p:spPr>
          <a:xfrm>
            <a:off x="6946932" y="6492902"/>
            <a:ext cx="2133600" cy="365125"/>
          </a:xfrm>
          <a:prstGeom prst="rect">
            <a:avLst/>
          </a:prstGeom>
        </p:spPr>
        <p:txBody>
          <a:bodyPr/>
          <a:lstStyle>
            <a:lvl1pPr algn="r">
              <a:defRPr/>
            </a:lvl1pPr>
          </a:lstStyle>
          <a:p>
            <a:fld id="{D33BD45F-A2FE-4E93-9A4C-A602B648A0B7}" type="slidenum">
              <a:rPr lang="es-MX" smtClean="0"/>
              <a:pPr/>
              <a:t>‹Nº›</a:t>
            </a:fld>
            <a:endParaRPr lang="es-MX"/>
          </a:p>
        </p:txBody>
      </p:sp>
      <p:pic>
        <p:nvPicPr>
          <p:cNvPr id="5" name="Imagen 4">
            <a:extLst>
              <a:ext uri="{FF2B5EF4-FFF2-40B4-BE49-F238E27FC236}">
                <a16:creationId xmlns:a16="http://schemas.microsoft.com/office/drawing/2014/main" id="{54D1D7CE-70C5-4542-BE95-75E7BD07A753}"/>
              </a:ext>
            </a:extLst>
          </p:cNvPr>
          <p:cNvPicPr>
            <a:picLocks noChangeAspect="1"/>
          </p:cNvPicPr>
          <p:nvPr userDrawn="1"/>
        </p:nvPicPr>
        <p:blipFill rotWithShape="1">
          <a:blip r:embed="rId22" cstate="hqprint">
            <a:extLst>
              <a:ext uri="{28A0092B-C50C-407E-A947-70E740481C1C}">
                <a14:useLocalDpi xmlns:a14="http://schemas.microsoft.com/office/drawing/2010/main"/>
              </a:ext>
            </a:extLst>
          </a:blip>
          <a:srcRect t="-3" b="-3"/>
          <a:stretch/>
        </p:blipFill>
        <p:spPr>
          <a:xfrm>
            <a:off x="7219827" y="111592"/>
            <a:ext cx="1872000" cy="645804"/>
          </a:xfrm>
          <a:prstGeom prst="rect">
            <a:avLst/>
          </a:prstGeom>
        </p:spPr>
      </p:pic>
      <p:pic>
        <p:nvPicPr>
          <p:cNvPr id="7" name="Imagen 6" descr="Imagen que contiene botella&#10;&#10;Descripción generada con confianza alta">
            <a:extLst>
              <a:ext uri="{FF2B5EF4-FFF2-40B4-BE49-F238E27FC236}">
                <a16:creationId xmlns:a16="http://schemas.microsoft.com/office/drawing/2014/main" id="{D0E281BC-D8B6-42EF-9A1E-86ABCF724DD5}"/>
              </a:ext>
            </a:extLst>
          </p:cNvPr>
          <p:cNvPicPr>
            <a:picLocks noChangeAspect="1"/>
          </p:cNvPicPr>
          <p:nvPr userDrawn="1"/>
        </p:nvPicPr>
        <p:blipFill>
          <a:blip r:embed="rId23" cstate="hqprint">
            <a:extLst>
              <a:ext uri="{28A0092B-C50C-407E-A947-70E740481C1C}">
                <a14:useLocalDpi xmlns:a14="http://schemas.microsoft.com/office/drawing/2010/main"/>
              </a:ext>
            </a:extLst>
          </a:blip>
          <a:stretch>
            <a:fillRect/>
          </a:stretch>
        </p:blipFill>
        <p:spPr>
          <a:xfrm>
            <a:off x="142487" y="172777"/>
            <a:ext cx="1620000" cy="553079"/>
          </a:xfrm>
          <a:prstGeom prst="rect">
            <a:avLst/>
          </a:prstGeom>
        </p:spPr>
      </p:pic>
    </p:spTree>
    <p:extLst>
      <p:ext uri="{BB962C8B-B14F-4D97-AF65-F5344CB8AC3E}">
        <p14:creationId xmlns:p14="http://schemas.microsoft.com/office/powerpoint/2010/main" val="3687936360"/>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6" r:id="rId17"/>
    <p:sldLayoutId id="2147484167" r:id="rId18"/>
    <p:sldLayoutId id="2147484170" r:id="rId19"/>
  </p:sldLayoutIdLst>
  <p:hf hdr="0" ftr="0" dt="0"/>
  <p:txStyles>
    <p:titleStyle>
      <a:lvl1pPr algn="ctr" defTabSz="914400" rtl="0" eaLnBrk="1" latinLnBrk="0" hangingPunct="1">
        <a:spcBef>
          <a:spcPct val="0"/>
        </a:spcBef>
        <a:buNone/>
        <a:defRPr sz="4400"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 Target="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image" Target="../media/image42.tiff"/></Relationships>
</file>

<file path=ppt/slides/_rels/slide21.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45.jpe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13.xml"/><Relationship Id="rId6" Type="http://schemas.microsoft.com/office/2007/relationships/hdphoto" Target="../media/hdphoto9.wdp"/><Relationship Id="rId11" Type="http://schemas.openxmlformats.org/officeDocument/2006/relationships/image" Target="../media/image50.jpg"/><Relationship Id="rId5" Type="http://schemas.openxmlformats.org/officeDocument/2006/relationships/image" Target="../media/image47.png"/><Relationship Id="rId10" Type="http://schemas.microsoft.com/office/2007/relationships/hdphoto" Target="../media/hdphoto11.wdp"/><Relationship Id="rId4" Type="http://schemas.openxmlformats.org/officeDocument/2006/relationships/image" Target="../media/image46.jpe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igdis.cfemex.com/poligonos/estado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igdis.cfemex.com/poligonos/estados"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igdis.cfemex.com/poligonos/estados" TargetMode="Externa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hyperlink" Target="http://sigdis.cfemex.com/poligonos/estados"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igdis.cfemex.com/poligonos/estados"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5.tiff"/><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hyperlink" Target="mailto:roberto.vidal@cfe.mx"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8.png"/><Relationship Id="rId18" Type="http://schemas.openxmlformats.org/officeDocument/2006/relationships/image" Target="../media/image31.png"/><Relationship Id="rId26" Type="http://schemas.openxmlformats.org/officeDocument/2006/relationships/image" Target="../media/image38.png"/><Relationship Id="rId3" Type="http://schemas.openxmlformats.org/officeDocument/2006/relationships/image" Target="../media/image21.png"/><Relationship Id="rId21" Type="http://schemas.openxmlformats.org/officeDocument/2006/relationships/image" Target="../media/image34.png"/><Relationship Id="rId7" Type="http://schemas.openxmlformats.org/officeDocument/2006/relationships/image" Target="../media/image24.png"/><Relationship Id="rId12" Type="http://schemas.microsoft.com/office/2007/relationships/hdphoto" Target="../media/hdphoto3.wdp"/><Relationship Id="rId17" Type="http://schemas.openxmlformats.org/officeDocument/2006/relationships/image" Target="../media/image30.png"/><Relationship Id="rId25" Type="http://schemas.microsoft.com/office/2007/relationships/hdphoto" Target="../media/hdphoto6.wdp"/><Relationship Id="rId2" Type="http://schemas.openxmlformats.org/officeDocument/2006/relationships/image" Target="../media/image20.jpeg"/><Relationship Id="rId16" Type="http://schemas.microsoft.com/office/2007/relationships/hdphoto" Target="../media/hdphoto5.wdp"/><Relationship Id="rId20" Type="http://schemas.openxmlformats.org/officeDocument/2006/relationships/image" Target="../media/image33.png"/><Relationship Id="rId29" Type="http://schemas.microsoft.com/office/2007/relationships/hdphoto" Target="../media/hdphoto8.wdp"/><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7.png"/><Relationship Id="rId24" Type="http://schemas.openxmlformats.org/officeDocument/2006/relationships/image" Target="../media/image37.png"/><Relationship Id="rId5" Type="http://schemas.openxmlformats.org/officeDocument/2006/relationships/image" Target="../media/image23.png"/><Relationship Id="rId15" Type="http://schemas.openxmlformats.org/officeDocument/2006/relationships/image" Target="../media/image29.png"/><Relationship Id="rId23" Type="http://schemas.openxmlformats.org/officeDocument/2006/relationships/image" Target="../media/image36.png"/><Relationship Id="rId28" Type="http://schemas.openxmlformats.org/officeDocument/2006/relationships/image" Target="../media/image39.png"/><Relationship Id="rId10" Type="http://schemas.openxmlformats.org/officeDocument/2006/relationships/image" Target="../media/image26.svg"/><Relationship Id="rId19" Type="http://schemas.openxmlformats.org/officeDocument/2006/relationships/image" Target="../media/image32.png"/><Relationship Id="rId4" Type="http://schemas.openxmlformats.org/officeDocument/2006/relationships/image" Target="../media/image22.png"/><Relationship Id="rId9" Type="http://schemas.openxmlformats.org/officeDocument/2006/relationships/image" Target="../media/image25.png"/><Relationship Id="rId14" Type="http://schemas.microsoft.com/office/2007/relationships/hdphoto" Target="../media/hdphoto4.wdp"/><Relationship Id="rId22" Type="http://schemas.openxmlformats.org/officeDocument/2006/relationships/image" Target="../media/image35.png"/><Relationship Id="rId27" Type="http://schemas.microsoft.com/office/2007/relationships/hdphoto" Target="../media/hdphoto7.wdp"/><Relationship Id="rId30" Type="http://schemas.openxmlformats.org/officeDocument/2006/relationships/hyperlink" Target="http://10.4.22.5/sibe/Default.aspx"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cssnal.cfemex.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hqprint">
            <a:extLst>
              <a:ext uri="{28A0092B-C50C-407E-A947-70E740481C1C}">
                <a14:useLocalDpi xmlns:a14="http://schemas.microsoft.com/office/drawing/2010/main"/>
              </a:ext>
            </a:extLst>
          </a:blip>
          <a:srcRect t="-3" b="-3"/>
          <a:stretch/>
        </p:blipFill>
        <p:spPr>
          <a:xfrm>
            <a:off x="0" y="399037"/>
            <a:ext cx="4798695" cy="1655445"/>
          </a:xfrm>
          <a:prstGeom prst="rect">
            <a:avLst/>
          </a:prstGeom>
        </p:spPr>
      </p:pic>
      <p:sp>
        <p:nvSpPr>
          <p:cNvPr id="5" name="3 Título"/>
          <p:cNvSpPr txBox="1">
            <a:spLocks/>
          </p:cNvSpPr>
          <p:nvPr/>
        </p:nvSpPr>
        <p:spPr bwMode="auto">
          <a:xfrm>
            <a:off x="726581" y="2649451"/>
            <a:ext cx="8092955" cy="125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13999"/>
              </a:lnSpc>
              <a:spcAft>
                <a:spcPts val="600"/>
              </a:spcAft>
              <a:defRPr/>
            </a:pPr>
            <a:endParaRPr lang="es-MX" altLang="ja-JP" sz="3600" b="1" kern="0" dirty="0">
              <a:solidFill>
                <a:schemeClr val="tx1">
                  <a:lumMod val="85000"/>
                  <a:lumOff val="15000"/>
                </a:schemeClr>
              </a:solidFill>
              <a:latin typeface="Arial" pitchFamily="34" charset="0"/>
              <a:cs typeface="Arial" panose="020B0604020202020204" pitchFamily="34" charset="0"/>
            </a:endParaRPr>
          </a:p>
          <a:p>
            <a:pPr algn="ctr" eaLnBrk="1" hangingPunct="1">
              <a:lnSpc>
                <a:spcPct val="113999"/>
              </a:lnSpc>
              <a:spcAft>
                <a:spcPts val="600"/>
              </a:spcAft>
              <a:defRPr/>
            </a:pPr>
            <a:r>
              <a:rPr lang="es-MX" altLang="ja-JP" sz="3600" b="1" kern="0" dirty="0">
                <a:solidFill>
                  <a:schemeClr val="tx1">
                    <a:lumMod val="85000"/>
                    <a:lumOff val="15000"/>
                  </a:schemeClr>
                </a:solidFill>
                <a:latin typeface="Arial" pitchFamily="34" charset="0"/>
                <a:cs typeface="Arial" panose="020B0604020202020204" pitchFamily="34" charset="0"/>
              </a:rPr>
              <a:t>Reducción de Pérdidas Técnicas </a:t>
            </a:r>
          </a:p>
          <a:p>
            <a:pPr algn="ctr" eaLnBrk="1" hangingPunct="1">
              <a:lnSpc>
                <a:spcPct val="113999"/>
              </a:lnSpc>
              <a:spcAft>
                <a:spcPts val="600"/>
              </a:spcAft>
              <a:defRPr/>
            </a:pPr>
            <a:r>
              <a:rPr lang="es-MX" altLang="ja-JP" sz="3600" b="1" kern="0" dirty="0">
                <a:solidFill>
                  <a:schemeClr val="tx1">
                    <a:lumMod val="85000"/>
                    <a:lumOff val="15000"/>
                  </a:schemeClr>
                </a:solidFill>
                <a:latin typeface="Arial" pitchFamily="34" charset="0"/>
                <a:cs typeface="Arial" panose="020B0604020202020204" pitchFamily="34" charset="0"/>
              </a:rPr>
              <a:t>y No Técnicas</a:t>
            </a:r>
          </a:p>
        </p:txBody>
      </p:sp>
      <p:sp>
        <p:nvSpPr>
          <p:cNvPr id="2" name="Rectángulo 1"/>
          <p:cNvSpPr/>
          <p:nvPr/>
        </p:nvSpPr>
        <p:spPr>
          <a:xfrm>
            <a:off x="5762309" y="5629454"/>
            <a:ext cx="2864887" cy="369332"/>
          </a:xfrm>
          <a:prstGeom prst="rect">
            <a:avLst/>
          </a:prstGeom>
        </p:spPr>
        <p:txBody>
          <a:bodyPr wrap="none">
            <a:spAutoFit/>
          </a:bodyPr>
          <a:lstStyle/>
          <a:p>
            <a:pPr algn="ctr"/>
            <a:r>
              <a:rPr lang="es-MX" altLang="ja-JP" kern="0" dirty="0">
                <a:solidFill>
                  <a:schemeClr val="bg1">
                    <a:lumMod val="50000"/>
                  </a:schemeClr>
                </a:solidFill>
                <a:latin typeface="Arial" pitchFamily="34" charset="0"/>
                <a:cs typeface="Arial" panose="020B0604020202020204" pitchFamily="34" charset="0"/>
              </a:rPr>
              <a:t>21 de septiembre de 2018</a:t>
            </a:r>
          </a:p>
        </p:txBody>
      </p:sp>
      <p:pic>
        <p:nvPicPr>
          <p:cNvPr id="6" name="Imagen 5" descr="Imagen que contiene botella&#10;&#10;Descripción generada con confianza alta">
            <a:extLst>
              <a:ext uri="{FF2B5EF4-FFF2-40B4-BE49-F238E27FC236}">
                <a16:creationId xmlns:a16="http://schemas.microsoft.com/office/drawing/2014/main" id="{F1CC03FD-FCAE-4507-8DBD-1C6166848BF0}"/>
              </a:ext>
            </a:extLst>
          </p:cNvPr>
          <p:cNvPicPr>
            <a:picLocks noChangeAspect="1"/>
          </p:cNvPicPr>
          <p:nvPr/>
        </p:nvPicPr>
        <p:blipFill>
          <a:blip r:embed="rId3"/>
          <a:stretch>
            <a:fillRect/>
          </a:stretch>
        </p:blipFill>
        <p:spPr>
          <a:xfrm>
            <a:off x="4886300" y="575391"/>
            <a:ext cx="3924000" cy="1339680"/>
          </a:xfrm>
          <a:prstGeom prst="rect">
            <a:avLst/>
          </a:prstGeom>
        </p:spPr>
      </p:pic>
    </p:spTree>
    <p:extLst>
      <p:ext uri="{BB962C8B-B14F-4D97-AF65-F5344CB8AC3E}">
        <p14:creationId xmlns:p14="http://schemas.microsoft.com/office/powerpoint/2010/main" val="1128975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áfico 1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221198378"/>
              </p:ext>
            </p:extLst>
          </p:nvPr>
        </p:nvGraphicFramePr>
        <p:xfrm>
          <a:off x="193266" y="2552131"/>
          <a:ext cx="8757467" cy="3804108"/>
        </p:xfrm>
        <a:graphic>
          <a:graphicData uri="http://schemas.openxmlformats.org/drawingml/2006/chart">
            <c:chart xmlns:c="http://schemas.openxmlformats.org/drawingml/2006/chart" xmlns:r="http://schemas.openxmlformats.org/officeDocument/2006/relationships" r:id="rId2"/>
          </a:graphicData>
        </a:graphic>
      </p:graphicFrame>
      <p:sp>
        <p:nvSpPr>
          <p:cNvPr id="5" name="12 Título"/>
          <p:cNvSpPr txBox="1">
            <a:spLocks/>
          </p:cNvSpPr>
          <p:nvPr/>
        </p:nvSpPr>
        <p:spPr bwMode="auto">
          <a:xfrm>
            <a:off x="1965278" y="144203"/>
            <a:ext cx="5254920" cy="65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s-MX" sz="1600" b="1" kern="0" dirty="0">
                <a:solidFill>
                  <a:srgbClr val="000000"/>
                </a:solidFill>
                <a:latin typeface="Arial" panose="020B0604020202020204" pitchFamily="34" charset="0"/>
              </a:rPr>
              <a:t>Pérdidas de energía en distribución (incluye alta tensión), con corte a agosto de cada año desde 2009 a 2018</a:t>
            </a:r>
          </a:p>
        </p:txBody>
      </p:sp>
      <p:sp>
        <p:nvSpPr>
          <p:cNvPr id="7" name="10 CuadroTexto"/>
          <p:cNvSpPr txBox="1"/>
          <p:nvPr/>
        </p:nvSpPr>
        <p:spPr>
          <a:xfrm>
            <a:off x="86742" y="1105351"/>
            <a:ext cx="8863991" cy="1723549"/>
          </a:xfrm>
          <a:prstGeom prst="rect">
            <a:avLst/>
          </a:prstGeom>
          <a:noFill/>
        </p:spPr>
        <p:txBody>
          <a:bodyPr wrap="square" rtlCol="0">
            <a:spAutoFit/>
          </a:bodyPr>
          <a:lstStyle/>
          <a:p>
            <a:pPr marL="285750" indent="-285750" algn="just" fontAlgn="auto">
              <a:spcBef>
                <a:spcPts val="0"/>
              </a:spcBef>
              <a:spcAft>
                <a:spcPts val="0"/>
              </a:spcAft>
              <a:buFont typeface="Arial" panose="020B0604020202020204" pitchFamily="34" charset="0"/>
              <a:buChar char="•"/>
              <a:defRPr/>
            </a:pPr>
            <a:r>
              <a:rPr lang="es-MX" sz="1400" kern="0" dirty="0">
                <a:solidFill>
                  <a:srgbClr val="000000"/>
                </a:solidFill>
                <a:latin typeface="Arial" panose="020B0604020202020204" pitchFamily="34" charset="0"/>
                <a:ea typeface="MS PGothic" charset="0"/>
                <a:cs typeface="Arial" panose="020B0604020202020204" pitchFamily="34" charset="0"/>
              </a:rPr>
              <a:t>Desde el </a:t>
            </a:r>
            <a:r>
              <a:rPr lang="es-MX" sz="1400" b="1" kern="0" dirty="0">
                <a:solidFill>
                  <a:srgbClr val="000000"/>
                </a:solidFill>
                <a:latin typeface="Arial" panose="020B0604020202020204" pitchFamily="34" charset="0"/>
                <a:ea typeface="MS PGothic" charset="0"/>
                <a:cs typeface="Arial" panose="020B0604020202020204" pitchFamily="34" charset="0"/>
              </a:rPr>
              <a:t>2009</a:t>
            </a:r>
            <a:r>
              <a:rPr lang="es-MX" sz="1400" kern="0" dirty="0">
                <a:solidFill>
                  <a:srgbClr val="000000"/>
                </a:solidFill>
                <a:latin typeface="Arial" panose="020B0604020202020204" pitchFamily="34" charset="0"/>
                <a:ea typeface="MS PGothic" charset="0"/>
                <a:cs typeface="Arial" panose="020B0604020202020204" pitchFamily="34" charset="0"/>
              </a:rPr>
              <a:t>, antes de tomar el control de la región que suministraba al Valle de México, se ha disminuido el valor de pérdidas totales en </a:t>
            </a:r>
            <a:r>
              <a:rPr lang="es-MX" sz="1400" b="1" kern="0" dirty="0">
                <a:solidFill>
                  <a:srgbClr val="000000"/>
                </a:solidFill>
                <a:latin typeface="Arial" panose="020B0604020202020204" pitchFamily="34" charset="0"/>
                <a:ea typeface="MS PGothic" charset="0"/>
                <a:cs typeface="Arial" panose="020B0604020202020204" pitchFamily="34" charset="0"/>
              </a:rPr>
              <a:t>-32 %, </a:t>
            </a:r>
            <a:r>
              <a:rPr lang="es-MX" sz="1400" kern="0" dirty="0">
                <a:solidFill>
                  <a:srgbClr val="000000"/>
                </a:solidFill>
                <a:latin typeface="Arial" panose="020B0604020202020204" pitchFamily="34" charset="0"/>
                <a:ea typeface="MS PGothic" charset="0"/>
                <a:cs typeface="Arial" panose="020B0604020202020204" pitchFamily="34" charset="0"/>
              </a:rPr>
              <a:t>es decir de </a:t>
            </a:r>
            <a:r>
              <a:rPr lang="es-MX" sz="1400" b="1" kern="0" dirty="0">
                <a:solidFill>
                  <a:srgbClr val="000000"/>
                </a:solidFill>
                <a:latin typeface="Arial" panose="020B0604020202020204" pitchFamily="34" charset="0"/>
                <a:ea typeface="MS PGothic" charset="0"/>
                <a:cs typeface="Arial" panose="020B0604020202020204" pitchFamily="34" charset="0"/>
              </a:rPr>
              <a:t>16.50% en agosto 2010 </a:t>
            </a:r>
            <a:r>
              <a:rPr lang="es-MX" sz="1400" kern="0" dirty="0">
                <a:solidFill>
                  <a:srgbClr val="000000"/>
                </a:solidFill>
                <a:latin typeface="Arial" panose="020B0604020202020204" pitchFamily="34" charset="0"/>
                <a:ea typeface="MS PGothic" charset="0"/>
                <a:cs typeface="Arial" panose="020B0604020202020204" pitchFamily="34" charset="0"/>
              </a:rPr>
              <a:t>a </a:t>
            </a:r>
            <a:r>
              <a:rPr lang="es-MX" sz="1400" b="1" kern="0" dirty="0">
                <a:solidFill>
                  <a:srgbClr val="000000"/>
                </a:solidFill>
                <a:latin typeface="Arial" panose="020B0604020202020204" pitchFamily="34" charset="0"/>
                <a:ea typeface="MS PGothic" charset="0"/>
                <a:cs typeface="Arial" panose="020B0604020202020204" pitchFamily="34" charset="0"/>
              </a:rPr>
              <a:t>11.24% a agosto 2018.</a:t>
            </a:r>
          </a:p>
          <a:p>
            <a:pPr marL="285750" indent="-285750" algn="just" fontAlgn="auto">
              <a:spcBef>
                <a:spcPts val="0"/>
              </a:spcBef>
              <a:spcAft>
                <a:spcPts val="0"/>
              </a:spcAft>
              <a:buFont typeface="Arial" panose="020B0604020202020204" pitchFamily="34" charset="0"/>
              <a:buChar char="•"/>
              <a:defRPr/>
            </a:pPr>
            <a:endParaRPr lang="es-MX" sz="800" kern="0" dirty="0">
              <a:solidFill>
                <a:srgbClr val="000000"/>
              </a:solidFill>
              <a:latin typeface="Arial" panose="020B0604020202020204" pitchFamily="34" charset="0"/>
              <a:ea typeface="MS PGothic" charset="0"/>
              <a:cs typeface="Arial" panose="020B0604020202020204" pitchFamily="34" charset="0"/>
            </a:endParaRPr>
          </a:p>
          <a:p>
            <a:pPr marL="285750" indent="-285750" algn="just">
              <a:buFont typeface="Arial" panose="020B0604020202020204" pitchFamily="34" charset="0"/>
              <a:buChar char="•"/>
              <a:defRPr/>
            </a:pPr>
            <a:r>
              <a:rPr lang="es-MX" sz="1400" dirty="0">
                <a:latin typeface="Arial" panose="020B0604020202020204" pitchFamily="34" charset="0"/>
                <a:cs typeface="Arial" panose="020B0604020202020204" pitchFamily="34" charset="0"/>
              </a:rPr>
              <a:t>Se tiene una mejora del indicador de pérdidas en </a:t>
            </a:r>
            <a:r>
              <a:rPr lang="es-MX" sz="1400" b="1" dirty="0">
                <a:latin typeface="Arial" panose="020B0604020202020204" pitchFamily="34" charset="0"/>
                <a:cs typeface="Arial" panose="020B0604020202020204" pitchFamily="34" charset="0"/>
              </a:rPr>
              <a:t>1.05</a:t>
            </a:r>
            <a:r>
              <a:rPr lang="es-MX" sz="1400" dirty="0">
                <a:latin typeface="Arial" panose="020B0604020202020204" pitchFamily="34" charset="0"/>
                <a:cs typeface="Arial" panose="020B0604020202020204" pitchFamily="34" charset="0"/>
              </a:rPr>
              <a:t> puntos porcentuales, logrando una reducción del </a:t>
            </a:r>
            <a:r>
              <a:rPr lang="es-MX" sz="1400" b="1" dirty="0">
                <a:latin typeface="Arial" panose="020B0604020202020204" pitchFamily="34" charset="0"/>
                <a:cs typeface="Arial" panose="020B0604020202020204" pitchFamily="34" charset="0"/>
              </a:rPr>
              <a:t>8.5%, </a:t>
            </a:r>
            <a:r>
              <a:rPr lang="es-MX" sz="1400" dirty="0">
                <a:latin typeface="Arial" panose="020B0604020202020204" pitchFamily="34" charset="0"/>
                <a:cs typeface="Arial" panose="020B0604020202020204" pitchFamily="34" charset="0"/>
              </a:rPr>
              <a:t>comparado con el mes de agosto del 2017, esto representa </a:t>
            </a:r>
            <a:r>
              <a:rPr lang="es-MX" sz="1400" b="1" dirty="0">
                <a:latin typeface="Arial" panose="020B0604020202020204" pitchFamily="34" charset="0"/>
                <a:cs typeface="Arial" panose="020B0604020202020204" pitchFamily="34" charset="0"/>
              </a:rPr>
              <a:t>1,987 GWh </a:t>
            </a:r>
            <a:r>
              <a:rPr lang="es-MX" sz="1400" dirty="0">
                <a:latin typeface="Arial" panose="020B0604020202020204" pitchFamily="34" charset="0"/>
                <a:cs typeface="Arial" panose="020B0604020202020204" pitchFamily="34" charset="0"/>
              </a:rPr>
              <a:t>que equivalen a </a:t>
            </a:r>
            <a:r>
              <a:rPr lang="es-MX" sz="1400" b="1" dirty="0">
                <a:latin typeface="Arial" panose="020B0604020202020204" pitchFamily="34" charset="0"/>
                <a:cs typeface="Arial" panose="020B0604020202020204" pitchFamily="34" charset="0"/>
              </a:rPr>
              <a:t>3,100 MDP. </a:t>
            </a:r>
          </a:p>
          <a:p>
            <a:pPr marL="285750" indent="-285750" algn="just" fontAlgn="auto">
              <a:spcBef>
                <a:spcPts val="0"/>
              </a:spcBef>
              <a:spcAft>
                <a:spcPts val="0"/>
              </a:spcAft>
              <a:buFont typeface="Arial" panose="020B0604020202020204" pitchFamily="34" charset="0"/>
              <a:buChar char="•"/>
              <a:defRPr/>
            </a:pPr>
            <a:endParaRPr lang="es-MX" sz="1400" kern="0" dirty="0">
              <a:solidFill>
                <a:srgbClr val="000000"/>
              </a:solidFill>
              <a:latin typeface="Arial" panose="020B0604020202020204" pitchFamily="34" charset="0"/>
              <a:ea typeface="MS PGothic" charset="0"/>
              <a:cs typeface="Arial" panose="020B0604020202020204" pitchFamily="34" charset="0"/>
            </a:endParaRPr>
          </a:p>
        </p:txBody>
      </p:sp>
      <p:cxnSp>
        <p:nvCxnSpPr>
          <p:cNvPr id="4" name="Conector recto de flecha 3"/>
          <p:cNvCxnSpPr>
            <a:cxnSpLocks/>
          </p:cNvCxnSpPr>
          <p:nvPr/>
        </p:nvCxnSpPr>
        <p:spPr>
          <a:xfrm>
            <a:off x="1965278" y="2552131"/>
            <a:ext cx="6638802" cy="2327368"/>
          </a:xfrm>
          <a:prstGeom prst="straightConnector1">
            <a:avLst/>
          </a:prstGeom>
          <a:ln w="28575">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4808639" y="3319856"/>
            <a:ext cx="1024053" cy="523220"/>
          </a:xfrm>
          <a:prstGeom prst="rect">
            <a:avLst/>
          </a:prstGeom>
          <a:solidFill>
            <a:schemeClr val="bg1"/>
          </a:solidFill>
        </p:spPr>
        <p:txBody>
          <a:bodyPr wrap="square" rtlCol="0">
            <a:spAutoFit/>
          </a:bodyPr>
          <a:lstStyle/>
          <a:p>
            <a:pPr algn="ctr"/>
            <a:r>
              <a:rPr lang="es-MX" sz="1400" b="1" dirty="0">
                <a:solidFill>
                  <a:srgbClr val="00B050"/>
                </a:solidFill>
                <a:latin typeface="Arial" panose="020B0604020202020204" pitchFamily="34" charset="0"/>
                <a:cs typeface="Arial" panose="020B0604020202020204" pitchFamily="34" charset="0"/>
              </a:rPr>
              <a:t>5.28 PP</a:t>
            </a:r>
          </a:p>
          <a:p>
            <a:pPr algn="ctr"/>
            <a:r>
              <a:rPr lang="es-MX" sz="1400" b="1" dirty="0">
                <a:solidFill>
                  <a:srgbClr val="00B050"/>
                </a:solidFill>
                <a:latin typeface="Arial" panose="020B0604020202020204" pitchFamily="34" charset="0"/>
                <a:cs typeface="Arial" panose="020B0604020202020204" pitchFamily="34" charset="0"/>
              </a:rPr>
              <a:t>-32%</a:t>
            </a:r>
          </a:p>
        </p:txBody>
      </p:sp>
      <p:sp>
        <p:nvSpPr>
          <p:cNvPr id="14" name="Elipse 13"/>
          <p:cNvSpPr/>
          <p:nvPr/>
        </p:nvSpPr>
        <p:spPr>
          <a:xfrm>
            <a:off x="1102747" y="2722176"/>
            <a:ext cx="664029" cy="5040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Elipse 14"/>
          <p:cNvSpPr/>
          <p:nvPr/>
        </p:nvSpPr>
        <p:spPr>
          <a:xfrm>
            <a:off x="8383337" y="5211180"/>
            <a:ext cx="664029" cy="5040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CuadroTexto 1"/>
          <p:cNvSpPr txBox="1"/>
          <p:nvPr/>
        </p:nvSpPr>
        <p:spPr>
          <a:xfrm>
            <a:off x="6289040" y="6360262"/>
            <a:ext cx="2367280" cy="276999"/>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P.P: Puntos porcentuales</a:t>
            </a:r>
          </a:p>
        </p:txBody>
      </p:sp>
      <p:sp>
        <p:nvSpPr>
          <p:cNvPr id="20" name="9 CuadroTexto">
            <a:extLst>
              <a:ext uri="{FF2B5EF4-FFF2-40B4-BE49-F238E27FC236}">
                <a16:creationId xmlns:a16="http://schemas.microsoft.com/office/drawing/2014/main" id="{4E5A5B79-AEF2-214E-8349-D377F1E97F10}"/>
              </a:ext>
            </a:extLst>
          </p:cNvPr>
          <p:cNvSpPr txBox="1"/>
          <p:nvPr/>
        </p:nvSpPr>
        <p:spPr>
          <a:xfrm>
            <a:off x="67450" y="6636146"/>
            <a:ext cx="74833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http://cssnal.cfemex.com/</a:t>
            </a:r>
          </a:p>
        </p:txBody>
      </p:sp>
    </p:spTree>
    <p:extLst>
      <p:ext uri="{BB962C8B-B14F-4D97-AF65-F5344CB8AC3E}">
        <p14:creationId xmlns:p14="http://schemas.microsoft.com/office/powerpoint/2010/main" val="392197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161 CuadroTexto">
            <a:extLst>
              <a:ext uri="{FF2B5EF4-FFF2-40B4-BE49-F238E27FC236}">
                <a16:creationId xmlns:a16="http://schemas.microsoft.com/office/drawing/2014/main" id="{6DEC8E9E-2A76-4ED9-B2C4-2C029D0EBF5F}"/>
              </a:ext>
            </a:extLst>
          </p:cNvPr>
          <p:cNvSpPr txBox="1"/>
          <p:nvPr/>
        </p:nvSpPr>
        <p:spPr>
          <a:xfrm>
            <a:off x="328121" y="974982"/>
            <a:ext cx="8474240" cy="492443"/>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altLang="es-MX" sz="1300" b="0" i="0" u="none" strike="noStrike" kern="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A la fecha, 2 divisiones tienen una desviación mayor al 5% y 7</a:t>
            </a:r>
            <a:r>
              <a:rPr kumimoji="0" lang="es-MX" sz="1300" b="0" i="0" u="none" strike="noStrike" kern="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 divisiones tienen una desviación menor a 5% con respecto a su meta y 7 divisiones cumplen con la meta.</a:t>
            </a:r>
          </a:p>
        </p:txBody>
      </p:sp>
      <p:sp>
        <p:nvSpPr>
          <p:cNvPr id="49" name="34 CuadroTexto">
            <a:extLst>
              <a:ext uri="{FF2B5EF4-FFF2-40B4-BE49-F238E27FC236}">
                <a16:creationId xmlns:a16="http://schemas.microsoft.com/office/drawing/2014/main" id="{D6084642-70BF-4195-BAB3-2A80B2C8B67F}"/>
              </a:ext>
            </a:extLst>
          </p:cNvPr>
          <p:cNvSpPr txBox="1"/>
          <p:nvPr/>
        </p:nvSpPr>
        <p:spPr>
          <a:xfrm>
            <a:off x="1233681" y="1444706"/>
            <a:ext cx="1538977" cy="276999"/>
          </a:xfrm>
          <a:prstGeom prst="rect">
            <a:avLst/>
          </a:prstGeom>
          <a:solidFill>
            <a:srgbClr val="00B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rgbClr val="EEECE1"/>
                </a:solidFill>
                <a:effectLst/>
                <a:uLnTx/>
                <a:uFillTx/>
                <a:latin typeface="Arial" panose="020B0604020202020204" pitchFamily="34" charset="0"/>
                <a:ea typeface="Arial" charset="0"/>
                <a:cs typeface="Arial" panose="020B0604020202020204" pitchFamily="34" charset="0"/>
              </a:rPr>
              <a:t>Cumplen Meta</a:t>
            </a:r>
          </a:p>
        </p:txBody>
      </p:sp>
      <p:sp>
        <p:nvSpPr>
          <p:cNvPr id="50" name="Rectángulo 49">
            <a:extLst>
              <a:ext uri="{FF2B5EF4-FFF2-40B4-BE49-F238E27FC236}">
                <a16:creationId xmlns:a16="http://schemas.microsoft.com/office/drawing/2014/main" id="{02B1BC7F-5F68-43C2-B3BC-27E63A7E5BA7}"/>
              </a:ext>
            </a:extLst>
          </p:cNvPr>
          <p:cNvSpPr/>
          <p:nvPr/>
        </p:nvSpPr>
        <p:spPr>
          <a:xfrm>
            <a:off x="4862250" y="1420422"/>
            <a:ext cx="1708826" cy="276999"/>
          </a:xfrm>
          <a:prstGeom prst="rect">
            <a:avLst/>
          </a:prstGeom>
          <a:solidFill>
            <a:srgbClr val="FFC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Desviación  - 5%</a:t>
            </a:r>
          </a:p>
        </p:txBody>
      </p:sp>
      <p:sp>
        <p:nvSpPr>
          <p:cNvPr id="53" name="25 Rectángulo">
            <a:extLst>
              <a:ext uri="{FF2B5EF4-FFF2-40B4-BE49-F238E27FC236}">
                <a16:creationId xmlns:a16="http://schemas.microsoft.com/office/drawing/2014/main" id="{D9D62A77-F424-45D0-A727-AE10DE3FA9BF}"/>
              </a:ext>
            </a:extLst>
          </p:cNvPr>
          <p:cNvSpPr/>
          <p:nvPr/>
        </p:nvSpPr>
        <p:spPr>
          <a:xfrm>
            <a:off x="3116349" y="6081088"/>
            <a:ext cx="2863337" cy="2462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    Real  agosto 2018 Pérdidas Técnicas</a:t>
            </a:r>
          </a:p>
        </p:txBody>
      </p:sp>
      <p:sp>
        <p:nvSpPr>
          <p:cNvPr id="56" name="51 Rectángulo">
            <a:extLst>
              <a:ext uri="{FF2B5EF4-FFF2-40B4-BE49-F238E27FC236}">
                <a16:creationId xmlns:a16="http://schemas.microsoft.com/office/drawing/2014/main" id="{663469D4-CA1D-470A-9F8E-9DCF373B863B}"/>
              </a:ext>
            </a:extLst>
          </p:cNvPr>
          <p:cNvSpPr/>
          <p:nvPr/>
        </p:nvSpPr>
        <p:spPr>
          <a:xfrm>
            <a:off x="265115" y="6019532"/>
            <a:ext cx="111788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Meta Pérdidas Técnicas</a:t>
            </a:r>
            <a:endParaRPr kumimoji="0" lang="es-MX" sz="8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endParaRPr>
          </a:p>
        </p:txBody>
      </p:sp>
      <p:sp>
        <p:nvSpPr>
          <p:cNvPr id="74" name="25 Rectángulo">
            <a:extLst>
              <a:ext uri="{FF2B5EF4-FFF2-40B4-BE49-F238E27FC236}">
                <a16:creationId xmlns:a16="http://schemas.microsoft.com/office/drawing/2014/main" id="{37890E6F-5948-4962-9B29-E5E009BCEB0B}"/>
              </a:ext>
            </a:extLst>
          </p:cNvPr>
          <p:cNvSpPr/>
          <p:nvPr/>
        </p:nvSpPr>
        <p:spPr>
          <a:xfrm>
            <a:off x="6298948" y="6081088"/>
            <a:ext cx="2963229" cy="2462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    Real agosto 2018 Pérdidas No Técnicas</a:t>
            </a:r>
          </a:p>
        </p:txBody>
      </p:sp>
      <p:sp>
        <p:nvSpPr>
          <p:cNvPr id="75" name="51 Rectángulo">
            <a:extLst>
              <a:ext uri="{FF2B5EF4-FFF2-40B4-BE49-F238E27FC236}">
                <a16:creationId xmlns:a16="http://schemas.microsoft.com/office/drawing/2014/main" id="{54196E70-D0E6-45EB-A9FE-08CF90AB5515}"/>
              </a:ext>
            </a:extLst>
          </p:cNvPr>
          <p:cNvSpPr/>
          <p:nvPr/>
        </p:nvSpPr>
        <p:spPr>
          <a:xfrm>
            <a:off x="1582128" y="6019532"/>
            <a:ext cx="111788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Meta Pérdidas NO Técnicas</a:t>
            </a:r>
            <a:endParaRPr kumimoji="0" lang="es-MX" sz="8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endParaRPr>
          </a:p>
        </p:txBody>
      </p:sp>
      <p:sp>
        <p:nvSpPr>
          <p:cNvPr id="76" name="Rectángulo 26">
            <a:extLst>
              <a:ext uri="{FF2B5EF4-FFF2-40B4-BE49-F238E27FC236}">
                <a16:creationId xmlns:a16="http://schemas.microsoft.com/office/drawing/2014/main" id="{C73E3DD1-5723-4ABC-AEB4-9AF67DACF76C}"/>
              </a:ext>
            </a:extLst>
          </p:cNvPr>
          <p:cNvSpPr/>
          <p:nvPr/>
        </p:nvSpPr>
        <p:spPr>
          <a:xfrm>
            <a:off x="6274885" y="6077358"/>
            <a:ext cx="218364" cy="2283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77" name="Rectángulo 27">
            <a:extLst>
              <a:ext uri="{FF2B5EF4-FFF2-40B4-BE49-F238E27FC236}">
                <a16:creationId xmlns:a16="http://schemas.microsoft.com/office/drawing/2014/main" id="{08363866-A9CB-45ED-8F26-9B3C3039E88D}"/>
              </a:ext>
            </a:extLst>
          </p:cNvPr>
          <p:cNvSpPr/>
          <p:nvPr/>
        </p:nvSpPr>
        <p:spPr>
          <a:xfrm>
            <a:off x="6051734" y="6077358"/>
            <a:ext cx="218364" cy="228311"/>
          </a:xfrm>
          <a:prstGeom prst="rect">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78" name="Rectángulo 28">
            <a:extLst>
              <a:ext uri="{FF2B5EF4-FFF2-40B4-BE49-F238E27FC236}">
                <a16:creationId xmlns:a16="http://schemas.microsoft.com/office/drawing/2014/main" id="{BA6A3EA4-D0FA-45D8-AACA-29507DAA95E2}"/>
              </a:ext>
            </a:extLst>
          </p:cNvPr>
          <p:cNvSpPr/>
          <p:nvPr/>
        </p:nvSpPr>
        <p:spPr>
          <a:xfrm>
            <a:off x="5828583" y="6077358"/>
            <a:ext cx="218364" cy="228311"/>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79" name="Rectángulo 29">
            <a:extLst>
              <a:ext uri="{FF2B5EF4-FFF2-40B4-BE49-F238E27FC236}">
                <a16:creationId xmlns:a16="http://schemas.microsoft.com/office/drawing/2014/main" id="{1CAAF710-9103-4C62-845F-98C09045DCA5}"/>
              </a:ext>
            </a:extLst>
          </p:cNvPr>
          <p:cNvSpPr/>
          <p:nvPr/>
        </p:nvSpPr>
        <p:spPr>
          <a:xfrm>
            <a:off x="3107803" y="6084414"/>
            <a:ext cx="218364" cy="228311"/>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80" name="Rectángulo 30">
            <a:extLst>
              <a:ext uri="{FF2B5EF4-FFF2-40B4-BE49-F238E27FC236}">
                <a16:creationId xmlns:a16="http://schemas.microsoft.com/office/drawing/2014/main" id="{88EADFF6-5861-4114-92FF-D296AD14684B}"/>
              </a:ext>
            </a:extLst>
          </p:cNvPr>
          <p:cNvSpPr/>
          <p:nvPr/>
        </p:nvSpPr>
        <p:spPr>
          <a:xfrm>
            <a:off x="2874615" y="6077358"/>
            <a:ext cx="218364" cy="228311"/>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81" name="Rectángulo 31">
            <a:extLst>
              <a:ext uri="{FF2B5EF4-FFF2-40B4-BE49-F238E27FC236}">
                <a16:creationId xmlns:a16="http://schemas.microsoft.com/office/drawing/2014/main" id="{6883C037-8460-46B8-A915-602AB76EB105}"/>
              </a:ext>
            </a:extLst>
          </p:cNvPr>
          <p:cNvSpPr/>
          <p:nvPr/>
        </p:nvSpPr>
        <p:spPr>
          <a:xfrm>
            <a:off x="2663476" y="6088123"/>
            <a:ext cx="218364" cy="228311"/>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82" name="Rectángulo 32">
            <a:extLst>
              <a:ext uri="{FF2B5EF4-FFF2-40B4-BE49-F238E27FC236}">
                <a16:creationId xmlns:a16="http://schemas.microsoft.com/office/drawing/2014/main" id="{E0DAC67B-B113-486F-B972-5353512E5FC4}"/>
              </a:ext>
            </a:extLst>
          </p:cNvPr>
          <p:cNvSpPr/>
          <p:nvPr/>
        </p:nvSpPr>
        <p:spPr>
          <a:xfrm>
            <a:off x="140441" y="6103664"/>
            <a:ext cx="218364" cy="228311"/>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83" name="Rectángulo 33">
            <a:extLst>
              <a:ext uri="{FF2B5EF4-FFF2-40B4-BE49-F238E27FC236}">
                <a16:creationId xmlns:a16="http://schemas.microsoft.com/office/drawing/2014/main" id="{E6C8EBA6-BA6A-4694-8324-4A189FC4E260}"/>
              </a:ext>
            </a:extLst>
          </p:cNvPr>
          <p:cNvSpPr/>
          <p:nvPr/>
        </p:nvSpPr>
        <p:spPr>
          <a:xfrm>
            <a:off x="1472946" y="6077358"/>
            <a:ext cx="218364" cy="228311"/>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84" name="Rectángulo 29">
            <a:extLst>
              <a:ext uri="{FF2B5EF4-FFF2-40B4-BE49-F238E27FC236}">
                <a16:creationId xmlns:a16="http://schemas.microsoft.com/office/drawing/2014/main" id="{2E9D4857-F674-4F25-86E2-AF88AF8791D2}"/>
              </a:ext>
            </a:extLst>
          </p:cNvPr>
          <p:cNvSpPr/>
          <p:nvPr/>
        </p:nvSpPr>
        <p:spPr>
          <a:xfrm>
            <a:off x="3096779" y="6077358"/>
            <a:ext cx="218364" cy="228311"/>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85" name="Rectángulo 31">
            <a:extLst>
              <a:ext uri="{FF2B5EF4-FFF2-40B4-BE49-F238E27FC236}">
                <a16:creationId xmlns:a16="http://schemas.microsoft.com/office/drawing/2014/main" id="{C9D669EB-66F0-447B-9429-D60BF166F2FF}"/>
              </a:ext>
            </a:extLst>
          </p:cNvPr>
          <p:cNvSpPr/>
          <p:nvPr/>
        </p:nvSpPr>
        <p:spPr>
          <a:xfrm>
            <a:off x="2652452" y="6077358"/>
            <a:ext cx="218364" cy="228311"/>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86" name="Rectángulo 32">
            <a:extLst>
              <a:ext uri="{FF2B5EF4-FFF2-40B4-BE49-F238E27FC236}">
                <a16:creationId xmlns:a16="http://schemas.microsoft.com/office/drawing/2014/main" id="{15A54326-E7FB-41CC-BCF5-0568E0CF1CF1}"/>
              </a:ext>
            </a:extLst>
          </p:cNvPr>
          <p:cNvSpPr/>
          <p:nvPr/>
        </p:nvSpPr>
        <p:spPr>
          <a:xfrm>
            <a:off x="129417" y="6077358"/>
            <a:ext cx="218364" cy="228311"/>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87" name="Rectángulo 33">
            <a:extLst>
              <a:ext uri="{FF2B5EF4-FFF2-40B4-BE49-F238E27FC236}">
                <a16:creationId xmlns:a16="http://schemas.microsoft.com/office/drawing/2014/main" id="{6793133C-0571-4495-8382-717AE9675ED3}"/>
              </a:ext>
            </a:extLst>
          </p:cNvPr>
          <p:cNvSpPr/>
          <p:nvPr/>
        </p:nvSpPr>
        <p:spPr>
          <a:xfrm>
            <a:off x="1461922" y="6077358"/>
            <a:ext cx="218364" cy="228311"/>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88" name="Abrir llave 87">
            <a:extLst>
              <a:ext uri="{FF2B5EF4-FFF2-40B4-BE49-F238E27FC236}">
                <a16:creationId xmlns:a16="http://schemas.microsoft.com/office/drawing/2014/main" id="{B64532B0-95D6-447F-8A9A-1524FDB39E20}"/>
              </a:ext>
            </a:extLst>
          </p:cNvPr>
          <p:cNvSpPr/>
          <p:nvPr/>
        </p:nvSpPr>
        <p:spPr>
          <a:xfrm rot="5400000">
            <a:off x="5538865" y="4816"/>
            <a:ext cx="355597" cy="3787624"/>
          </a:xfrm>
          <a:prstGeom prst="leftBrace">
            <a:avLst>
              <a:gd name="adj1" fmla="val 35341"/>
              <a:gd name="adj2" fmla="val 49200"/>
            </a:avLst>
          </a:prstGeom>
          <a:ln>
            <a:solidFill>
              <a:srgbClr val="FFC000"/>
            </a:solidFill>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endParaRPr>
          </a:p>
        </p:txBody>
      </p:sp>
      <p:sp>
        <p:nvSpPr>
          <p:cNvPr id="89" name="Abrir llave 88">
            <a:extLst>
              <a:ext uri="{FF2B5EF4-FFF2-40B4-BE49-F238E27FC236}">
                <a16:creationId xmlns:a16="http://schemas.microsoft.com/office/drawing/2014/main" id="{5B29395A-E479-460B-92E9-7C4B56D5B951}"/>
              </a:ext>
            </a:extLst>
          </p:cNvPr>
          <p:cNvSpPr/>
          <p:nvPr/>
        </p:nvSpPr>
        <p:spPr>
          <a:xfrm rot="5400000">
            <a:off x="1902980" y="255957"/>
            <a:ext cx="355597" cy="3263809"/>
          </a:xfrm>
          <a:prstGeom prst="leftBrace">
            <a:avLst>
              <a:gd name="adj1" fmla="val 35341"/>
              <a:gd name="adj2" fmla="val 49200"/>
            </a:avLst>
          </a:prstGeom>
          <a:ln>
            <a:solidFill>
              <a:srgbClr val="009E47"/>
            </a:solidFill>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endParaRPr>
          </a:p>
        </p:txBody>
      </p:sp>
      <p:sp>
        <p:nvSpPr>
          <p:cNvPr id="90" name="12 Título">
            <a:extLst>
              <a:ext uri="{FF2B5EF4-FFF2-40B4-BE49-F238E27FC236}">
                <a16:creationId xmlns:a16="http://schemas.microsoft.com/office/drawing/2014/main" id="{728C4165-CB11-4CD2-B3D6-5B520A986F76}"/>
              </a:ext>
            </a:extLst>
          </p:cNvPr>
          <p:cNvSpPr txBox="1">
            <a:spLocks/>
          </p:cNvSpPr>
          <p:nvPr/>
        </p:nvSpPr>
        <p:spPr bwMode="auto">
          <a:xfrm>
            <a:off x="1691311" y="4061"/>
            <a:ext cx="5568472" cy="909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MX" sz="1600" b="1" i="0"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itchFamily="34" charset="0"/>
              </a:rPr>
              <a:t>A agosto 2018, el porcentaje de pérdidas de energía con alta </a:t>
            </a:r>
            <a:r>
              <a:rPr lang="es-MX" altLang="es-MX" sz="1600" b="1" dirty="0">
                <a:solidFill>
                  <a:srgbClr val="000000"/>
                </a:solidFill>
                <a:latin typeface="Arial" panose="020B0604020202020204" pitchFamily="34" charset="0"/>
                <a:ea typeface="Arial" charset="0"/>
              </a:rPr>
              <a:t>t</a:t>
            </a:r>
            <a:r>
              <a:rPr kumimoji="0" lang="es-MX" altLang="es-MX" sz="1600" b="1" i="0"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itchFamily="34" charset="0"/>
              </a:rPr>
              <a:t>ensión en distribución es de 11.24%, representando un monto estimado de 55,556 MDP. </a:t>
            </a:r>
            <a:endParaRPr kumimoji="0" lang="es-MX" sz="1600" b="1" i="0"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itchFamily="34" charset="0"/>
            </a:endParaRPr>
          </a:p>
        </p:txBody>
      </p:sp>
      <p:grpSp>
        <p:nvGrpSpPr>
          <p:cNvPr id="91" name="Grupo 90">
            <a:extLst>
              <a:ext uri="{FF2B5EF4-FFF2-40B4-BE49-F238E27FC236}">
                <a16:creationId xmlns:a16="http://schemas.microsoft.com/office/drawing/2014/main" id="{6883EF4E-DE55-4672-99B6-35D982D0E846}"/>
              </a:ext>
            </a:extLst>
          </p:cNvPr>
          <p:cNvGrpSpPr/>
          <p:nvPr/>
        </p:nvGrpSpPr>
        <p:grpSpPr>
          <a:xfrm>
            <a:off x="7427936" y="5687122"/>
            <a:ext cx="1427036" cy="332409"/>
            <a:chOff x="3449676" y="4967986"/>
            <a:chExt cx="1313762" cy="227158"/>
          </a:xfrm>
        </p:grpSpPr>
        <p:cxnSp>
          <p:nvCxnSpPr>
            <p:cNvPr id="92" name="Conector recto 91">
              <a:extLst>
                <a:ext uri="{FF2B5EF4-FFF2-40B4-BE49-F238E27FC236}">
                  <a16:creationId xmlns:a16="http://schemas.microsoft.com/office/drawing/2014/main" id="{ABA02567-6A11-4C6F-97DD-10C5911F84B8}"/>
                </a:ext>
              </a:extLst>
            </p:cNvPr>
            <p:cNvCxnSpPr/>
            <p:nvPr/>
          </p:nvCxnSpPr>
          <p:spPr>
            <a:xfrm>
              <a:off x="3449676" y="5090649"/>
              <a:ext cx="245327"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3" name="CuadroTexto 3">
              <a:extLst>
                <a:ext uri="{FF2B5EF4-FFF2-40B4-BE49-F238E27FC236}">
                  <a16:creationId xmlns:a16="http://schemas.microsoft.com/office/drawing/2014/main" id="{B7050E10-5BAD-4764-8E6A-A08F55EBD4BE}"/>
                </a:ext>
              </a:extLst>
            </p:cNvPr>
            <p:cNvSpPr txBox="1"/>
            <p:nvPr/>
          </p:nvSpPr>
          <p:spPr>
            <a:xfrm>
              <a:off x="3683852" y="4967986"/>
              <a:ext cx="1079586" cy="227158"/>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Real agosto 2017</a:t>
              </a:r>
            </a:p>
          </p:txBody>
        </p:sp>
      </p:grpSp>
      <p:sp>
        <p:nvSpPr>
          <p:cNvPr id="29" name="Rectángulo 28">
            <a:extLst>
              <a:ext uri="{FF2B5EF4-FFF2-40B4-BE49-F238E27FC236}">
                <a16:creationId xmlns:a16="http://schemas.microsoft.com/office/drawing/2014/main" id="{97450DD9-85D9-42BF-9B0B-4E6546079145}"/>
              </a:ext>
            </a:extLst>
          </p:cNvPr>
          <p:cNvSpPr/>
          <p:nvPr/>
        </p:nvSpPr>
        <p:spPr>
          <a:xfrm>
            <a:off x="7383305" y="1413050"/>
            <a:ext cx="1708826" cy="276999"/>
          </a:xfrm>
          <a:prstGeom prst="rect">
            <a:avLst/>
          </a:prstGeom>
          <a:solidFill>
            <a:srgbClr val="FF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Desviación  + 5%</a:t>
            </a:r>
          </a:p>
        </p:txBody>
      </p:sp>
      <p:sp>
        <p:nvSpPr>
          <p:cNvPr id="30" name="Abrir llave 29">
            <a:extLst>
              <a:ext uri="{FF2B5EF4-FFF2-40B4-BE49-F238E27FC236}">
                <a16:creationId xmlns:a16="http://schemas.microsoft.com/office/drawing/2014/main" id="{18E001E6-2849-46B8-A57F-58CA44A576EB}"/>
              </a:ext>
            </a:extLst>
          </p:cNvPr>
          <p:cNvSpPr/>
          <p:nvPr/>
        </p:nvSpPr>
        <p:spPr>
          <a:xfrm rot="5400000">
            <a:off x="8076822" y="1326310"/>
            <a:ext cx="355597" cy="1144635"/>
          </a:xfrm>
          <a:prstGeom prst="leftBrace">
            <a:avLst>
              <a:gd name="adj1" fmla="val 35341"/>
              <a:gd name="adj2" fmla="val 492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endParaRPr>
          </a:p>
        </p:txBody>
      </p:sp>
      <p:graphicFrame>
        <p:nvGraphicFramePr>
          <p:cNvPr id="32" name="Gráfico 31">
            <a:extLst>
              <a:ext uri="{FF2B5EF4-FFF2-40B4-BE49-F238E27FC236}">
                <a16:creationId xmlns:a16="http://schemas.microsoft.com/office/drawing/2014/main" id="{00000000-0008-0000-0300-000002000000}"/>
              </a:ext>
            </a:extLst>
          </p:cNvPr>
          <p:cNvGraphicFramePr>
            <a:graphicFrameLocks/>
          </p:cNvGraphicFramePr>
          <p:nvPr>
            <p:extLst/>
          </p:nvPr>
        </p:nvGraphicFramePr>
        <p:xfrm>
          <a:off x="100012" y="1728201"/>
          <a:ext cx="8943975" cy="4410660"/>
        </p:xfrm>
        <a:graphic>
          <a:graphicData uri="http://schemas.openxmlformats.org/drawingml/2006/chart">
            <c:chart xmlns:c="http://schemas.openxmlformats.org/drawingml/2006/chart" xmlns:r="http://schemas.openxmlformats.org/officeDocument/2006/relationships" r:id="rId3"/>
          </a:graphicData>
        </a:graphic>
      </p:graphicFrame>
      <p:sp>
        <p:nvSpPr>
          <p:cNvPr id="31" name="9 CuadroTexto">
            <a:extLst>
              <a:ext uri="{FF2B5EF4-FFF2-40B4-BE49-F238E27FC236}">
                <a16:creationId xmlns:a16="http://schemas.microsoft.com/office/drawing/2014/main" id="{25E01D73-B53C-3342-9DC7-11769D1C9E27}"/>
              </a:ext>
            </a:extLst>
          </p:cNvPr>
          <p:cNvSpPr txBox="1"/>
          <p:nvPr/>
        </p:nvSpPr>
        <p:spPr>
          <a:xfrm>
            <a:off x="67450" y="6636146"/>
            <a:ext cx="74833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http://cssnal.cfemex.com/</a:t>
            </a:r>
          </a:p>
        </p:txBody>
      </p:sp>
    </p:spTree>
    <p:extLst>
      <p:ext uri="{BB962C8B-B14F-4D97-AF65-F5344CB8AC3E}">
        <p14:creationId xmlns:p14="http://schemas.microsoft.com/office/powerpoint/2010/main" val="409773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61 CuadroTexto"/>
          <p:cNvSpPr txBox="1"/>
          <p:nvPr/>
        </p:nvSpPr>
        <p:spPr>
          <a:xfrm>
            <a:off x="328121" y="932645"/>
            <a:ext cx="8474240" cy="492443"/>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altLang="es-MX" sz="1300" b="0" i="0" u="none" strike="noStrike" kern="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A la fecha, 6</a:t>
            </a:r>
            <a:r>
              <a:rPr kumimoji="0" lang="es-MX" sz="1300" b="0" i="0" u="none" strike="noStrike" kern="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 divisiones tienen desviación mayor a 5%, 3 divisiones tienen desviación menor a 5% con respecto a su meta y 7 divisiones cumplen con la meta.</a:t>
            </a:r>
          </a:p>
        </p:txBody>
      </p:sp>
      <p:sp>
        <p:nvSpPr>
          <p:cNvPr id="6" name="34 CuadroTexto"/>
          <p:cNvSpPr txBox="1"/>
          <p:nvPr/>
        </p:nvSpPr>
        <p:spPr>
          <a:xfrm>
            <a:off x="1291390" y="1370910"/>
            <a:ext cx="1538977" cy="276999"/>
          </a:xfrm>
          <a:prstGeom prst="rect">
            <a:avLst/>
          </a:prstGeom>
          <a:solidFill>
            <a:srgbClr val="00B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srgbClr val="EEECE1"/>
                </a:solidFill>
                <a:effectLst/>
                <a:uLnTx/>
                <a:uFillTx/>
                <a:latin typeface="Arial" panose="020B0604020202020204" pitchFamily="34" charset="0"/>
                <a:ea typeface="Arial" charset="0"/>
                <a:cs typeface="Arial" panose="020B0604020202020204" pitchFamily="34" charset="0"/>
              </a:rPr>
              <a:t>Cumplen Meta</a:t>
            </a:r>
          </a:p>
        </p:txBody>
      </p:sp>
      <p:sp>
        <p:nvSpPr>
          <p:cNvPr id="7" name="Rectángulo 6"/>
          <p:cNvSpPr/>
          <p:nvPr/>
        </p:nvSpPr>
        <p:spPr>
          <a:xfrm>
            <a:off x="3879164" y="1357496"/>
            <a:ext cx="1708826" cy="276999"/>
          </a:xfrm>
          <a:prstGeom prst="rect">
            <a:avLst/>
          </a:prstGeom>
          <a:solidFill>
            <a:srgbClr val="FFC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Desviación  - 5%</a:t>
            </a:r>
          </a:p>
        </p:txBody>
      </p:sp>
      <p:sp>
        <p:nvSpPr>
          <p:cNvPr id="9" name="25 Rectángulo"/>
          <p:cNvSpPr/>
          <p:nvPr/>
        </p:nvSpPr>
        <p:spPr>
          <a:xfrm>
            <a:off x="3231262" y="6081088"/>
            <a:ext cx="2842870" cy="2462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    Real  agosto 2018 Pérdidas Técnicas</a:t>
            </a:r>
          </a:p>
        </p:txBody>
      </p:sp>
      <p:sp>
        <p:nvSpPr>
          <p:cNvPr id="10" name="51 Rectángulo"/>
          <p:cNvSpPr/>
          <p:nvPr/>
        </p:nvSpPr>
        <p:spPr>
          <a:xfrm>
            <a:off x="265115" y="6019532"/>
            <a:ext cx="111788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Meta Pérdidas Técnicas</a:t>
            </a:r>
            <a:endParaRPr kumimoji="0" lang="es-MX" sz="8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endParaRPr>
          </a:p>
        </p:txBody>
      </p:sp>
      <p:sp>
        <p:nvSpPr>
          <p:cNvPr id="11" name="25 Rectángulo"/>
          <p:cNvSpPr/>
          <p:nvPr/>
        </p:nvSpPr>
        <p:spPr>
          <a:xfrm>
            <a:off x="6362021" y="6081088"/>
            <a:ext cx="3007294" cy="2462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    Real agosto 2018 Pérdidas No Técnicas</a:t>
            </a:r>
          </a:p>
        </p:txBody>
      </p:sp>
      <p:sp>
        <p:nvSpPr>
          <p:cNvPr id="12" name="51 Rectángulo"/>
          <p:cNvSpPr/>
          <p:nvPr/>
        </p:nvSpPr>
        <p:spPr>
          <a:xfrm>
            <a:off x="1582128" y="6019532"/>
            <a:ext cx="111788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9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Meta Pérdidas NO Técnicas</a:t>
            </a:r>
            <a:endParaRPr kumimoji="0" lang="es-MX" sz="8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endParaRPr>
          </a:p>
        </p:txBody>
      </p:sp>
      <p:sp>
        <p:nvSpPr>
          <p:cNvPr id="13" name="Rectángulo 26"/>
          <p:cNvSpPr/>
          <p:nvPr/>
        </p:nvSpPr>
        <p:spPr>
          <a:xfrm>
            <a:off x="6298949" y="6077358"/>
            <a:ext cx="218364" cy="228311"/>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14" name="Rectángulo 27"/>
          <p:cNvSpPr/>
          <p:nvPr/>
        </p:nvSpPr>
        <p:spPr>
          <a:xfrm>
            <a:off x="6075798" y="6077358"/>
            <a:ext cx="218364" cy="228311"/>
          </a:xfrm>
          <a:prstGeom prst="rect">
            <a:avLst/>
          </a:prstGeom>
          <a:solidFill>
            <a:srgbClr val="FCF3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15" name="Rectángulo 28"/>
          <p:cNvSpPr/>
          <p:nvPr/>
        </p:nvSpPr>
        <p:spPr>
          <a:xfrm>
            <a:off x="5852647" y="6077358"/>
            <a:ext cx="218364" cy="228311"/>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16" name="Rectángulo 29"/>
          <p:cNvSpPr/>
          <p:nvPr/>
        </p:nvSpPr>
        <p:spPr>
          <a:xfrm>
            <a:off x="3192022" y="6084414"/>
            <a:ext cx="218364" cy="228311"/>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17" name="Rectángulo 30"/>
          <p:cNvSpPr/>
          <p:nvPr/>
        </p:nvSpPr>
        <p:spPr>
          <a:xfrm>
            <a:off x="2958834" y="6077358"/>
            <a:ext cx="218364" cy="228311"/>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18" name="Rectángulo 31"/>
          <p:cNvSpPr/>
          <p:nvPr/>
        </p:nvSpPr>
        <p:spPr>
          <a:xfrm>
            <a:off x="2747695" y="6088123"/>
            <a:ext cx="218364" cy="228311"/>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19" name="Rectángulo 32"/>
          <p:cNvSpPr/>
          <p:nvPr/>
        </p:nvSpPr>
        <p:spPr>
          <a:xfrm>
            <a:off x="140441" y="6103664"/>
            <a:ext cx="218364" cy="228311"/>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20" name="Rectángulo 33"/>
          <p:cNvSpPr/>
          <p:nvPr/>
        </p:nvSpPr>
        <p:spPr>
          <a:xfrm>
            <a:off x="1472946" y="6077358"/>
            <a:ext cx="218364" cy="228311"/>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21" name="Rectángulo 29"/>
          <p:cNvSpPr/>
          <p:nvPr/>
        </p:nvSpPr>
        <p:spPr>
          <a:xfrm>
            <a:off x="3180998" y="6077358"/>
            <a:ext cx="218364" cy="228311"/>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22" name="Rectángulo 31"/>
          <p:cNvSpPr/>
          <p:nvPr/>
        </p:nvSpPr>
        <p:spPr>
          <a:xfrm>
            <a:off x="2736671" y="6077358"/>
            <a:ext cx="218364" cy="228311"/>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23" name="Rectángulo 32"/>
          <p:cNvSpPr/>
          <p:nvPr/>
        </p:nvSpPr>
        <p:spPr>
          <a:xfrm>
            <a:off x="129417" y="6077358"/>
            <a:ext cx="218364" cy="228311"/>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24" name="Rectángulo 33"/>
          <p:cNvSpPr/>
          <p:nvPr/>
        </p:nvSpPr>
        <p:spPr>
          <a:xfrm>
            <a:off x="1461922" y="6077358"/>
            <a:ext cx="218364" cy="228311"/>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Arial" charset="0"/>
              <a:cs typeface="Arial" panose="020B0604020202020204" pitchFamily="34" charset="0"/>
            </a:endParaRPr>
          </a:p>
        </p:txBody>
      </p:sp>
      <p:sp>
        <p:nvSpPr>
          <p:cNvPr id="25" name="Abrir llave 24"/>
          <p:cNvSpPr/>
          <p:nvPr/>
        </p:nvSpPr>
        <p:spPr>
          <a:xfrm rot="5400000">
            <a:off x="4492846" y="863673"/>
            <a:ext cx="355597" cy="1979794"/>
          </a:xfrm>
          <a:prstGeom prst="leftBrace">
            <a:avLst>
              <a:gd name="adj1" fmla="val 35341"/>
              <a:gd name="adj2" fmla="val 49200"/>
            </a:avLst>
          </a:prstGeom>
          <a:ln>
            <a:solidFill>
              <a:srgbClr val="FFC000"/>
            </a:solidFill>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endParaRPr>
          </a:p>
        </p:txBody>
      </p:sp>
      <p:sp>
        <p:nvSpPr>
          <p:cNvPr id="26" name="Abrir llave 25"/>
          <p:cNvSpPr/>
          <p:nvPr/>
        </p:nvSpPr>
        <p:spPr>
          <a:xfrm rot="5400000">
            <a:off x="1822007" y="206793"/>
            <a:ext cx="355597" cy="3293555"/>
          </a:xfrm>
          <a:prstGeom prst="leftBrace">
            <a:avLst>
              <a:gd name="adj1" fmla="val 35341"/>
              <a:gd name="adj2" fmla="val 49200"/>
            </a:avLst>
          </a:prstGeom>
          <a:ln>
            <a:solidFill>
              <a:srgbClr val="009E47"/>
            </a:solidFill>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endParaRPr>
          </a:p>
        </p:txBody>
      </p:sp>
      <p:sp>
        <p:nvSpPr>
          <p:cNvPr id="28" name="12 Título"/>
          <p:cNvSpPr txBox="1">
            <a:spLocks/>
          </p:cNvSpPr>
          <p:nvPr/>
        </p:nvSpPr>
        <p:spPr bwMode="auto">
          <a:xfrm>
            <a:off x="1728327" y="32516"/>
            <a:ext cx="5610126" cy="9093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MX" sz="1600" b="1" i="0"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itchFamily="34" charset="0"/>
              </a:rPr>
              <a:t>A agosto 2018, el porcentaje de pérdidas de energía en Media y Baja Tensión en distribución es de 13.55%, representando un monto estimado de 50,842 MDP. </a:t>
            </a:r>
            <a:endParaRPr kumimoji="0" lang="es-MX" sz="1600" b="1" i="0"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itchFamily="34" charset="0"/>
            </a:endParaRPr>
          </a:p>
        </p:txBody>
      </p:sp>
      <p:grpSp>
        <p:nvGrpSpPr>
          <p:cNvPr id="30" name="Grupo 29">
            <a:extLst>
              <a:ext uri="{FF2B5EF4-FFF2-40B4-BE49-F238E27FC236}">
                <a16:creationId xmlns:a16="http://schemas.microsoft.com/office/drawing/2014/main" id="{39BD4138-20E7-4DC0-B8B0-E203A246AAAB}"/>
              </a:ext>
            </a:extLst>
          </p:cNvPr>
          <p:cNvGrpSpPr/>
          <p:nvPr/>
        </p:nvGrpSpPr>
        <p:grpSpPr>
          <a:xfrm>
            <a:off x="7753225" y="5851896"/>
            <a:ext cx="1499757" cy="330729"/>
            <a:chOff x="3449676" y="4967986"/>
            <a:chExt cx="1313762" cy="227158"/>
          </a:xfrm>
        </p:grpSpPr>
        <p:cxnSp>
          <p:nvCxnSpPr>
            <p:cNvPr id="31" name="Conector recto 30">
              <a:extLst>
                <a:ext uri="{FF2B5EF4-FFF2-40B4-BE49-F238E27FC236}">
                  <a16:creationId xmlns:a16="http://schemas.microsoft.com/office/drawing/2014/main" id="{6A30FD6A-90E5-4DDC-A470-B2851382989E}"/>
                </a:ext>
              </a:extLst>
            </p:cNvPr>
            <p:cNvCxnSpPr/>
            <p:nvPr/>
          </p:nvCxnSpPr>
          <p:spPr>
            <a:xfrm>
              <a:off x="3449676" y="5090649"/>
              <a:ext cx="245327"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CuadroTexto 3">
              <a:extLst>
                <a:ext uri="{FF2B5EF4-FFF2-40B4-BE49-F238E27FC236}">
                  <a16:creationId xmlns:a16="http://schemas.microsoft.com/office/drawing/2014/main" id="{2E33049A-22FD-42A9-86A9-E08C543474A7}"/>
                </a:ext>
              </a:extLst>
            </p:cNvPr>
            <p:cNvSpPr txBox="1"/>
            <p:nvPr/>
          </p:nvSpPr>
          <p:spPr>
            <a:xfrm>
              <a:off x="3683852" y="4967986"/>
              <a:ext cx="1079586" cy="227158"/>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Real agosto 2017</a:t>
              </a:r>
            </a:p>
          </p:txBody>
        </p:sp>
      </p:grpSp>
      <p:sp>
        <p:nvSpPr>
          <p:cNvPr id="29" name="CuadroTexto 28">
            <a:hlinkClick r:id="rId2" action="ppaction://hlinksldjump"/>
            <a:extLst>
              <a:ext uri="{FF2B5EF4-FFF2-40B4-BE49-F238E27FC236}">
                <a16:creationId xmlns:a16="http://schemas.microsoft.com/office/drawing/2014/main" id="{FF8DF036-E75D-4BF5-9FB8-6105E93483BF}"/>
              </a:ext>
            </a:extLst>
          </p:cNvPr>
          <p:cNvSpPr txBox="1"/>
          <p:nvPr/>
        </p:nvSpPr>
        <p:spPr>
          <a:xfrm>
            <a:off x="7956376" y="6480740"/>
            <a:ext cx="3257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dirty="0">
                <a:ln>
                  <a:noFill/>
                </a:ln>
                <a:solidFill>
                  <a:prstClr val="black">
                    <a:lumMod val="50000"/>
                    <a:lumOff val="50000"/>
                  </a:prstClr>
                </a:solidFill>
                <a:effectLst/>
                <a:uLnTx/>
                <a:uFillTx/>
                <a:latin typeface="Arial"/>
                <a:ea typeface="+mn-ea"/>
                <a:cs typeface="+mn-cs"/>
              </a:rPr>
              <a:t>T</a:t>
            </a:r>
          </a:p>
        </p:txBody>
      </p:sp>
      <p:sp>
        <p:nvSpPr>
          <p:cNvPr id="34" name="Rectángulo 33">
            <a:hlinkClick r:id="" action="ppaction://noaction"/>
            <a:extLst>
              <a:ext uri="{FF2B5EF4-FFF2-40B4-BE49-F238E27FC236}">
                <a16:creationId xmlns:a16="http://schemas.microsoft.com/office/drawing/2014/main" id="{F55492C6-889E-4A4A-83B4-7D0D791F2528}"/>
              </a:ext>
            </a:extLst>
          </p:cNvPr>
          <p:cNvSpPr/>
          <p:nvPr/>
        </p:nvSpPr>
        <p:spPr>
          <a:xfrm rot="18853064">
            <a:off x="163872" y="5074431"/>
            <a:ext cx="1035218" cy="29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Rectángulo 34">
            <a:hlinkClick r:id="" action="ppaction://noaction"/>
            <a:extLst>
              <a:ext uri="{FF2B5EF4-FFF2-40B4-BE49-F238E27FC236}">
                <a16:creationId xmlns:a16="http://schemas.microsoft.com/office/drawing/2014/main" id="{644D76B6-CBD1-4CBB-87DB-2ED590D0E524}"/>
              </a:ext>
            </a:extLst>
          </p:cNvPr>
          <p:cNvSpPr/>
          <p:nvPr/>
        </p:nvSpPr>
        <p:spPr>
          <a:xfrm rot="18853064">
            <a:off x="479230" y="5299319"/>
            <a:ext cx="1035218" cy="29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6" name="Rectángulo 35">
            <a:hlinkClick r:id="" action="ppaction://noaction"/>
            <a:extLst>
              <a:ext uri="{FF2B5EF4-FFF2-40B4-BE49-F238E27FC236}">
                <a16:creationId xmlns:a16="http://schemas.microsoft.com/office/drawing/2014/main" id="{53EB5CFA-A80B-48C6-B7F4-0B972DA12679}"/>
              </a:ext>
            </a:extLst>
          </p:cNvPr>
          <p:cNvSpPr/>
          <p:nvPr/>
        </p:nvSpPr>
        <p:spPr>
          <a:xfrm rot="18853064">
            <a:off x="1036352" y="5121761"/>
            <a:ext cx="1035218" cy="29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7" name="Rectángulo 36">
            <a:hlinkClick r:id="" action="ppaction://noaction"/>
            <a:extLst>
              <a:ext uri="{FF2B5EF4-FFF2-40B4-BE49-F238E27FC236}">
                <a16:creationId xmlns:a16="http://schemas.microsoft.com/office/drawing/2014/main" id="{CC38914E-1C3F-4F23-B31F-2A90DB77E24A}"/>
              </a:ext>
            </a:extLst>
          </p:cNvPr>
          <p:cNvSpPr/>
          <p:nvPr/>
        </p:nvSpPr>
        <p:spPr>
          <a:xfrm rot="18853064">
            <a:off x="1496376" y="5113298"/>
            <a:ext cx="1035218" cy="29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8" name="Rectángulo 37">
            <a:hlinkClick r:id="" action="ppaction://noaction"/>
            <a:extLst>
              <a:ext uri="{FF2B5EF4-FFF2-40B4-BE49-F238E27FC236}">
                <a16:creationId xmlns:a16="http://schemas.microsoft.com/office/drawing/2014/main" id="{FFC023CD-9595-4DA3-8757-E514403BC5DA}"/>
              </a:ext>
            </a:extLst>
          </p:cNvPr>
          <p:cNvSpPr/>
          <p:nvPr/>
        </p:nvSpPr>
        <p:spPr>
          <a:xfrm rot="18853064">
            <a:off x="1943662" y="5099973"/>
            <a:ext cx="1035218" cy="29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9" name="Rectángulo 38">
            <a:hlinkClick r:id="" action="ppaction://noaction"/>
            <a:extLst>
              <a:ext uri="{FF2B5EF4-FFF2-40B4-BE49-F238E27FC236}">
                <a16:creationId xmlns:a16="http://schemas.microsoft.com/office/drawing/2014/main" id="{48DABD8F-655E-42D8-BABF-80E74802D3BB}"/>
              </a:ext>
            </a:extLst>
          </p:cNvPr>
          <p:cNvSpPr/>
          <p:nvPr/>
        </p:nvSpPr>
        <p:spPr>
          <a:xfrm rot="18853064">
            <a:off x="2307490" y="5164350"/>
            <a:ext cx="1035218" cy="29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 name="Rectángulo 39">
            <a:hlinkClick r:id="" action="ppaction://noaction"/>
            <a:extLst>
              <a:ext uri="{FF2B5EF4-FFF2-40B4-BE49-F238E27FC236}">
                <a16:creationId xmlns:a16="http://schemas.microsoft.com/office/drawing/2014/main" id="{1947671A-9CC2-42D9-B40E-A54D3DDD6CBD}"/>
              </a:ext>
            </a:extLst>
          </p:cNvPr>
          <p:cNvSpPr/>
          <p:nvPr/>
        </p:nvSpPr>
        <p:spPr>
          <a:xfrm rot="18853064">
            <a:off x="2828658" y="5121760"/>
            <a:ext cx="1035218" cy="29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1" name="Rectángulo 40">
            <a:hlinkClick r:id="" action="ppaction://noaction"/>
            <a:extLst>
              <a:ext uri="{FF2B5EF4-FFF2-40B4-BE49-F238E27FC236}">
                <a16:creationId xmlns:a16="http://schemas.microsoft.com/office/drawing/2014/main" id="{EFB06046-E9AB-4A1B-902E-96879BC2C623}"/>
              </a:ext>
            </a:extLst>
          </p:cNvPr>
          <p:cNvSpPr/>
          <p:nvPr/>
        </p:nvSpPr>
        <p:spPr>
          <a:xfrm rot="18853064">
            <a:off x="3748606" y="5030256"/>
            <a:ext cx="1035218" cy="29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2" name="Rectángulo 41">
            <a:hlinkClick r:id="" action="ppaction://noaction"/>
            <a:extLst>
              <a:ext uri="{FF2B5EF4-FFF2-40B4-BE49-F238E27FC236}">
                <a16:creationId xmlns:a16="http://schemas.microsoft.com/office/drawing/2014/main" id="{DE8D3626-ADCE-4372-84CB-E3925E0D140C}"/>
              </a:ext>
            </a:extLst>
          </p:cNvPr>
          <p:cNvSpPr/>
          <p:nvPr/>
        </p:nvSpPr>
        <p:spPr>
          <a:xfrm rot="18853064">
            <a:off x="4063963" y="5184394"/>
            <a:ext cx="1035218" cy="29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3" name="Rectángulo 42">
            <a:hlinkClick r:id="" action="ppaction://noaction"/>
            <a:extLst>
              <a:ext uri="{FF2B5EF4-FFF2-40B4-BE49-F238E27FC236}">
                <a16:creationId xmlns:a16="http://schemas.microsoft.com/office/drawing/2014/main" id="{307D3AE7-2356-4FD4-A056-164F9E069B16}"/>
              </a:ext>
            </a:extLst>
          </p:cNvPr>
          <p:cNvSpPr/>
          <p:nvPr/>
        </p:nvSpPr>
        <p:spPr>
          <a:xfrm rot="18853064">
            <a:off x="4605298" y="5100164"/>
            <a:ext cx="1035218" cy="29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4" name="Rectángulo 43">
            <a:hlinkClick r:id="" action="ppaction://noaction"/>
            <a:extLst>
              <a:ext uri="{FF2B5EF4-FFF2-40B4-BE49-F238E27FC236}">
                <a16:creationId xmlns:a16="http://schemas.microsoft.com/office/drawing/2014/main" id="{7F2B154B-497C-4FA0-A7B3-0063144FD9A8}"/>
              </a:ext>
            </a:extLst>
          </p:cNvPr>
          <p:cNvSpPr/>
          <p:nvPr/>
        </p:nvSpPr>
        <p:spPr>
          <a:xfrm rot="18853064">
            <a:off x="5049180" y="5316312"/>
            <a:ext cx="1273749" cy="264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5" name="Rectángulo 44">
            <a:hlinkClick r:id="" action="ppaction://noaction"/>
            <a:extLst>
              <a:ext uri="{FF2B5EF4-FFF2-40B4-BE49-F238E27FC236}">
                <a16:creationId xmlns:a16="http://schemas.microsoft.com/office/drawing/2014/main" id="{924F1F83-73F9-4A30-BCC0-6B762BC8ED88}"/>
              </a:ext>
            </a:extLst>
          </p:cNvPr>
          <p:cNvSpPr/>
          <p:nvPr/>
        </p:nvSpPr>
        <p:spPr>
          <a:xfrm rot="18853064">
            <a:off x="5011634" y="5341207"/>
            <a:ext cx="1467577" cy="27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6" name="Rectángulo 45">
            <a:hlinkClick r:id="" action="ppaction://noaction"/>
            <a:extLst>
              <a:ext uri="{FF2B5EF4-FFF2-40B4-BE49-F238E27FC236}">
                <a16:creationId xmlns:a16="http://schemas.microsoft.com/office/drawing/2014/main" id="{677BAD98-15BB-4564-863E-DD9CE18ECCD2}"/>
              </a:ext>
            </a:extLst>
          </p:cNvPr>
          <p:cNvSpPr/>
          <p:nvPr/>
        </p:nvSpPr>
        <p:spPr>
          <a:xfrm rot="18853064">
            <a:off x="6048772" y="5184394"/>
            <a:ext cx="1035218" cy="29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8" name="Rectángulo 47">
            <a:hlinkClick r:id="" action="ppaction://noaction"/>
            <a:extLst>
              <a:ext uri="{FF2B5EF4-FFF2-40B4-BE49-F238E27FC236}">
                <a16:creationId xmlns:a16="http://schemas.microsoft.com/office/drawing/2014/main" id="{62362159-267D-491D-AD18-FDF0F4EE7032}"/>
              </a:ext>
            </a:extLst>
          </p:cNvPr>
          <p:cNvSpPr/>
          <p:nvPr/>
        </p:nvSpPr>
        <p:spPr>
          <a:xfrm rot="18853064">
            <a:off x="6978937" y="5177833"/>
            <a:ext cx="1035218" cy="29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9" name="Rectángulo 48">
            <a:hlinkClick r:id="" action="ppaction://noaction"/>
            <a:extLst>
              <a:ext uri="{FF2B5EF4-FFF2-40B4-BE49-F238E27FC236}">
                <a16:creationId xmlns:a16="http://schemas.microsoft.com/office/drawing/2014/main" id="{A7F57F1C-5F1C-4A09-9C36-7254F64B6119}"/>
              </a:ext>
            </a:extLst>
          </p:cNvPr>
          <p:cNvSpPr/>
          <p:nvPr/>
        </p:nvSpPr>
        <p:spPr>
          <a:xfrm rot="18853064">
            <a:off x="7125992" y="5330483"/>
            <a:ext cx="1317975" cy="275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ectángulo 1">
            <a:hlinkClick r:id="" action="ppaction://noaction"/>
            <a:extLst>
              <a:ext uri="{FF2B5EF4-FFF2-40B4-BE49-F238E27FC236}">
                <a16:creationId xmlns:a16="http://schemas.microsoft.com/office/drawing/2014/main" id="{FA46D180-5783-4DF2-81F0-DB7CC1D997D0}"/>
              </a:ext>
            </a:extLst>
          </p:cNvPr>
          <p:cNvSpPr/>
          <p:nvPr/>
        </p:nvSpPr>
        <p:spPr>
          <a:xfrm rot="18883795">
            <a:off x="324146" y="5047119"/>
            <a:ext cx="818951" cy="2601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1" name="Rectángulo 50">
            <a:hlinkClick r:id="" action="ppaction://noaction"/>
            <a:extLst>
              <a:ext uri="{FF2B5EF4-FFF2-40B4-BE49-F238E27FC236}">
                <a16:creationId xmlns:a16="http://schemas.microsoft.com/office/drawing/2014/main" id="{DC06DD65-8D5C-40A7-A7FC-68366BAA9FB4}"/>
              </a:ext>
            </a:extLst>
          </p:cNvPr>
          <p:cNvSpPr/>
          <p:nvPr/>
        </p:nvSpPr>
        <p:spPr>
          <a:xfrm rot="18883795">
            <a:off x="421518" y="5211202"/>
            <a:ext cx="1111993" cy="2474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2" name="Rectángulo 51">
            <a:hlinkClick r:id="" action="ppaction://noaction"/>
            <a:extLst>
              <a:ext uri="{FF2B5EF4-FFF2-40B4-BE49-F238E27FC236}">
                <a16:creationId xmlns:a16="http://schemas.microsoft.com/office/drawing/2014/main" id="{2391EB90-B675-47E4-995E-4D7B9D40E3A5}"/>
              </a:ext>
            </a:extLst>
          </p:cNvPr>
          <p:cNvSpPr/>
          <p:nvPr/>
        </p:nvSpPr>
        <p:spPr>
          <a:xfrm rot="18883795">
            <a:off x="1211643" y="5052530"/>
            <a:ext cx="818951" cy="2601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3" name="Rectángulo 52">
            <a:hlinkClick r:id="" action="ppaction://noaction"/>
            <a:extLst>
              <a:ext uri="{FF2B5EF4-FFF2-40B4-BE49-F238E27FC236}">
                <a16:creationId xmlns:a16="http://schemas.microsoft.com/office/drawing/2014/main" id="{332D25F7-AAE6-4DC4-B121-F139DDF38B80}"/>
              </a:ext>
            </a:extLst>
          </p:cNvPr>
          <p:cNvSpPr/>
          <p:nvPr/>
        </p:nvSpPr>
        <p:spPr>
          <a:xfrm rot="18883795">
            <a:off x="1651404" y="5052530"/>
            <a:ext cx="818951" cy="2601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4" name="Rectángulo 53">
            <a:hlinkClick r:id="" action="ppaction://noaction"/>
            <a:extLst>
              <a:ext uri="{FF2B5EF4-FFF2-40B4-BE49-F238E27FC236}">
                <a16:creationId xmlns:a16="http://schemas.microsoft.com/office/drawing/2014/main" id="{CCA9DF40-AFAA-4A1B-A1D0-D78A04985C21}"/>
              </a:ext>
            </a:extLst>
          </p:cNvPr>
          <p:cNvSpPr/>
          <p:nvPr/>
        </p:nvSpPr>
        <p:spPr>
          <a:xfrm rot="18883795">
            <a:off x="2073440" y="5105225"/>
            <a:ext cx="818951" cy="2601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5" name="Rectángulo 54">
            <a:hlinkClick r:id="" action="ppaction://noaction"/>
            <a:extLst>
              <a:ext uri="{FF2B5EF4-FFF2-40B4-BE49-F238E27FC236}">
                <a16:creationId xmlns:a16="http://schemas.microsoft.com/office/drawing/2014/main" id="{570DD614-873E-4701-A747-7E9F9876E403}"/>
              </a:ext>
            </a:extLst>
          </p:cNvPr>
          <p:cNvSpPr/>
          <p:nvPr/>
        </p:nvSpPr>
        <p:spPr>
          <a:xfrm rot="18883795">
            <a:off x="2568589" y="5042777"/>
            <a:ext cx="818951" cy="2601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6" name="Rectángulo 55">
            <a:hlinkClick r:id="" action="ppaction://noaction"/>
            <a:extLst>
              <a:ext uri="{FF2B5EF4-FFF2-40B4-BE49-F238E27FC236}">
                <a16:creationId xmlns:a16="http://schemas.microsoft.com/office/drawing/2014/main" id="{059EDB9D-CCB6-48FF-9907-D79DA29764E8}"/>
              </a:ext>
            </a:extLst>
          </p:cNvPr>
          <p:cNvSpPr/>
          <p:nvPr/>
        </p:nvSpPr>
        <p:spPr>
          <a:xfrm rot="18883795">
            <a:off x="3334591" y="5178829"/>
            <a:ext cx="818951" cy="2601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Rectángulo 56">
            <a:hlinkClick r:id="" action="ppaction://noaction"/>
            <a:extLst>
              <a:ext uri="{FF2B5EF4-FFF2-40B4-BE49-F238E27FC236}">
                <a16:creationId xmlns:a16="http://schemas.microsoft.com/office/drawing/2014/main" id="{510F97C4-7847-4A16-B025-4C1E305DABA0}"/>
              </a:ext>
            </a:extLst>
          </p:cNvPr>
          <p:cNvSpPr/>
          <p:nvPr/>
        </p:nvSpPr>
        <p:spPr>
          <a:xfrm rot="18883795">
            <a:off x="3754920" y="5200939"/>
            <a:ext cx="931472" cy="2336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8" name="Rectángulo 57">
            <a:hlinkClick r:id="" action="ppaction://noaction"/>
            <a:extLst>
              <a:ext uri="{FF2B5EF4-FFF2-40B4-BE49-F238E27FC236}">
                <a16:creationId xmlns:a16="http://schemas.microsoft.com/office/drawing/2014/main" id="{ACACB223-2B92-4A3F-98BD-CFDD275707CF}"/>
              </a:ext>
            </a:extLst>
          </p:cNvPr>
          <p:cNvSpPr/>
          <p:nvPr/>
        </p:nvSpPr>
        <p:spPr>
          <a:xfrm rot="18883795">
            <a:off x="3935217" y="5262726"/>
            <a:ext cx="1276393" cy="2938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9" name="Rectángulo 58">
            <a:hlinkClick r:id="" action="ppaction://noaction"/>
            <a:extLst>
              <a:ext uri="{FF2B5EF4-FFF2-40B4-BE49-F238E27FC236}">
                <a16:creationId xmlns:a16="http://schemas.microsoft.com/office/drawing/2014/main" id="{91788D67-DA51-4A89-85F4-178B28079C82}"/>
              </a:ext>
            </a:extLst>
          </p:cNvPr>
          <p:cNvSpPr/>
          <p:nvPr/>
        </p:nvSpPr>
        <p:spPr>
          <a:xfrm rot="18883795">
            <a:off x="4870473" y="5008190"/>
            <a:ext cx="818951" cy="2601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0" name="Rectángulo 59">
            <a:hlinkClick r:id="" action="ppaction://noaction"/>
            <a:extLst>
              <a:ext uri="{FF2B5EF4-FFF2-40B4-BE49-F238E27FC236}">
                <a16:creationId xmlns:a16="http://schemas.microsoft.com/office/drawing/2014/main" id="{10042904-EFB0-4D88-84DD-BDAFE8B34FC3}"/>
              </a:ext>
            </a:extLst>
          </p:cNvPr>
          <p:cNvSpPr/>
          <p:nvPr/>
        </p:nvSpPr>
        <p:spPr>
          <a:xfrm rot="18883795">
            <a:off x="4990197" y="5318682"/>
            <a:ext cx="1424483" cy="2712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1" name="Rectángulo 60">
            <a:hlinkClick r:id="" action="ppaction://noaction"/>
            <a:extLst>
              <a:ext uri="{FF2B5EF4-FFF2-40B4-BE49-F238E27FC236}">
                <a16:creationId xmlns:a16="http://schemas.microsoft.com/office/drawing/2014/main" id="{A64313ED-32BA-40CC-8BE7-0A323491B4E4}"/>
              </a:ext>
            </a:extLst>
          </p:cNvPr>
          <p:cNvSpPr/>
          <p:nvPr/>
        </p:nvSpPr>
        <p:spPr>
          <a:xfrm rot="18883795">
            <a:off x="6036745" y="5042776"/>
            <a:ext cx="818951" cy="2601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2" name="Rectángulo 61">
            <a:hlinkClick r:id="" action="ppaction://noaction"/>
            <a:extLst>
              <a:ext uri="{FF2B5EF4-FFF2-40B4-BE49-F238E27FC236}">
                <a16:creationId xmlns:a16="http://schemas.microsoft.com/office/drawing/2014/main" id="{530A733C-4A2E-44FD-9F90-9A715A6BCA1D}"/>
              </a:ext>
            </a:extLst>
          </p:cNvPr>
          <p:cNvSpPr/>
          <p:nvPr/>
        </p:nvSpPr>
        <p:spPr>
          <a:xfrm rot="18883795">
            <a:off x="6383530" y="5081551"/>
            <a:ext cx="818951" cy="2601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3" name="Rectángulo 62">
            <a:hlinkClick r:id="" action="ppaction://noaction"/>
            <a:extLst>
              <a:ext uri="{FF2B5EF4-FFF2-40B4-BE49-F238E27FC236}">
                <a16:creationId xmlns:a16="http://schemas.microsoft.com/office/drawing/2014/main" id="{15DD94E5-9008-4113-88C4-551DB4C29787}"/>
              </a:ext>
            </a:extLst>
          </p:cNvPr>
          <p:cNvSpPr/>
          <p:nvPr/>
        </p:nvSpPr>
        <p:spPr>
          <a:xfrm rot="18883795">
            <a:off x="6772130" y="5169331"/>
            <a:ext cx="818951" cy="2601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4" name="Rectángulo 63">
            <a:hlinkClick r:id="" action="ppaction://noaction"/>
            <a:extLst>
              <a:ext uri="{FF2B5EF4-FFF2-40B4-BE49-F238E27FC236}">
                <a16:creationId xmlns:a16="http://schemas.microsoft.com/office/drawing/2014/main" id="{FC6C67E9-5CB5-42BB-B5B3-34DEA1A284C8}"/>
              </a:ext>
            </a:extLst>
          </p:cNvPr>
          <p:cNvSpPr/>
          <p:nvPr/>
        </p:nvSpPr>
        <p:spPr>
          <a:xfrm rot="18883795">
            <a:off x="7309571" y="5093854"/>
            <a:ext cx="818951" cy="2601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5" name="Rectángulo 64">
            <a:hlinkClick r:id="" action="ppaction://noaction"/>
            <a:extLst>
              <a:ext uri="{FF2B5EF4-FFF2-40B4-BE49-F238E27FC236}">
                <a16:creationId xmlns:a16="http://schemas.microsoft.com/office/drawing/2014/main" id="{3CAAF4B4-8A1F-404F-B885-B9BCAE417F70}"/>
              </a:ext>
            </a:extLst>
          </p:cNvPr>
          <p:cNvSpPr/>
          <p:nvPr/>
        </p:nvSpPr>
        <p:spPr>
          <a:xfrm rot="18883795">
            <a:off x="7289793" y="5320078"/>
            <a:ext cx="1343094" cy="28069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7" name="Rectángulo 66">
            <a:extLst>
              <a:ext uri="{FF2B5EF4-FFF2-40B4-BE49-F238E27FC236}">
                <a16:creationId xmlns:a16="http://schemas.microsoft.com/office/drawing/2014/main" id="{7BF9349C-7D92-4DFD-B3E3-3450EB1231DD}"/>
              </a:ext>
            </a:extLst>
          </p:cNvPr>
          <p:cNvSpPr/>
          <p:nvPr/>
        </p:nvSpPr>
        <p:spPr>
          <a:xfrm>
            <a:off x="6368897" y="1357496"/>
            <a:ext cx="1708826" cy="276999"/>
          </a:xfrm>
          <a:prstGeom prst="rect">
            <a:avLst/>
          </a:prstGeom>
          <a:solidFill>
            <a:srgbClr val="FF00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Desviación  + 5%</a:t>
            </a:r>
          </a:p>
        </p:txBody>
      </p:sp>
      <p:sp>
        <p:nvSpPr>
          <p:cNvPr id="68" name="Abrir llave 67">
            <a:extLst>
              <a:ext uri="{FF2B5EF4-FFF2-40B4-BE49-F238E27FC236}">
                <a16:creationId xmlns:a16="http://schemas.microsoft.com/office/drawing/2014/main" id="{7B4073FA-77F3-48B2-94F7-C1C5B99430C9}"/>
              </a:ext>
            </a:extLst>
          </p:cNvPr>
          <p:cNvSpPr/>
          <p:nvPr/>
        </p:nvSpPr>
        <p:spPr>
          <a:xfrm rot="5400000">
            <a:off x="7045512" y="370047"/>
            <a:ext cx="355597" cy="2967047"/>
          </a:xfrm>
          <a:prstGeom prst="leftBrace">
            <a:avLst>
              <a:gd name="adj1" fmla="val 35341"/>
              <a:gd name="adj2" fmla="val 492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endParaRPr>
          </a:p>
        </p:txBody>
      </p:sp>
      <p:graphicFrame>
        <p:nvGraphicFramePr>
          <p:cNvPr id="66" name="Gráfico 65">
            <a:extLst>
              <a:ext uri="{FF2B5EF4-FFF2-40B4-BE49-F238E27FC236}">
                <a16:creationId xmlns:a16="http://schemas.microsoft.com/office/drawing/2014/main" id="{00000000-0008-0000-0600-000002000000}"/>
              </a:ext>
            </a:extLst>
          </p:cNvPr>
          <p:cNvGraphicFramePr>
            <a:graphicFrameLocks/>
          </p:cNvGraphicFramePr>
          <p:nvPr>
            <p:extLst/>
          </p:nvPr>
        </p:nvGraphicFramePr>
        <p:xfrm>
          <a:off x="100012" y="1972558"/>
          <a:ext cx="8943975" cy="4166304"/>
        </p:xfrm>
        <a:graphic>
          <a:graphicData uri="http://schemas.openxmlformats.org/drawingml/2006/chart">
            <c:chart xmlns:c="http://schemas.openxmlformats.org/drawingml/2006/chart" xmlns:r="http://schemas.openxmlformats.org/officeDocument/2006/relationships" r:id="rId3"/>
          </a:graphicData>
        </a:graphic>
      </p:graphicFrame>
      <p:sp>
        <p:nvSpPr>
          <p:cNvPr id="69" name="9 CuadroTexto">
            <a:extLst>
              <a:ext uri="{FF2B5EF4-FFF2-40B4-BE49-F238E27FC236}">
                <a16:creationId xmlns:a16="http://schemas.microsoft.com/office/drawing/2014/main" id="{58235531-66CC-914E-BE24-230F68D9F330}"/>
              </a:ext>
            </a:extLst>
          </p:cNvPr>
          <p:cNvSpPr txBox="1"/>
          <p:nvPr/>
        </p:nvSpPr>
        <p:spPr>
          <a:xfrm>
            <a:off x="67450" y="6636146"/>
            <a:ext cx="74833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http://cssnal.cfemex.com/</a:t>
            </a:r>
          </a:p>
        </p:txBody>
      </p:sp>
    </p:spTree>
    <p:extLst>
      <p:ext uri="{BB962C8B-B14F-4D97-AF65-F5344CB8AC3E}">
        <p14:creationId xmlns:p14="http://schemas.microsoft.com/office/powerpoint/2010/main" val="214756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
            <a:extLst>
              <a:ext uri="{FF2B5EF4-FFF2-40B4-BE49-F238E27FC236}">
                <a16:creationId xmlns:a16="http://schemas.microsoft.com/office/drawing/2014/main" id="{375FEBF1-6D35-4D65-A7FC-4BE3CBA2057F}"/>
              </a:ext>
            </a:extLst>
          </p:cNvPr>
          <p:cNvSpPr txBox="1">
            <a:spLocks/>
          </p:cNvSpPr>
          <p:nvPr/>
        </p:nvSpPr>
        <p:spPr>
          <a:xfrm>
            <a:off x="1697107" y="-75044"/>
            <a:ext cx="5645802" cy="10920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s-MX"/>
            </a:defPPr>
            <a:lvl1pPr algn="just">
              <a:lnSpc>
                <a:spcPts val="2000"/>
              </a:lnSpc>
              <a:defRPr sz="2000">
                <a:latin typeface="Times New Roman" panose="02020603050405020304" pitchFamily="18" charset="0"/>
                <a:cs typeface="Times New Roman" panose="02020603050405020304" pitchFamily="18"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0" marR="0" lvl="0" indent="0" algn="ctr" defTabSz="914400" rtl="0" eaLnBrk="1" fontAlgn="auto" latinLnBrk="0" hangingPunct="1">
              <a:lnSpc>
                <a:spcPts val="2000"/>
              </a:lnSpc>
              <a:spcBef>
                <a:spcPts val="0"/>
              </a:spcBef>
              <a:spcAft>
                <a:spcPts val="0"/>
              </a:spcAft>
              <a:buClrTx/>
              <a:buSzTx/>
              <a:buFontTx/>
              <a:buNone/>
              <a:tabLst/>
              <a:defRPr/>
            </a:pPr>
            <a:r>
              <a:rPr lang="es-ES" sz="1400" b="1" dirty="0">
                <a:solidFill>
                  <a:srgbClr val="000000"/>
                </a:solidFill>
                <a:latin typeface="Arial" panose="020B0604020202020204" pitchFamily="34" charset="0"/>
                <a:cs typeface="Arial" pitchFamily="34" charset="0"/>
              </a:rPr>
              <a:t>Las 6 Divisiones con mayor área de oportunidad en el cumplimiento de la meta en pérdidas de energía reguladas, necesitan reforzar sus acciones en las principales estrategias para la recuperación de energía.</a:t>
            </a:r>
            <a:endParaRPr lang="es-MX" sz="1400" b="1" dirty="0">
              <a:solidFill>
                <a:srgbClr val="000000"/>
              </a:solidFill>
              <a:latin typeface="Arial" panose="020B0604020202020204" pitchFamily="34" charset="0"/>
              <a:cs typeface="Arial" pitchFamily="34" charset="0"/>
            </a:endParaRPr>
          </a:p>
        </p:txBody>
      </p:sp>
      <p:sp>
        <p:nvSpPr>
          <p:cNvPr id="6" name="9 CuadroTexto">
            <a:extLst>
              <a:ext uri="{FF2B5EF4-FFF2-40B4-BE49-F238E27FC236}">
                <a16:creationId xmlns:a16="http://schemas.microsoft.com/office/drawing/2014/main" id="{215784DA-899F-B84B-BDC5-72F6E4C02C4E}"/>
              </a:ext>
            </a:extLst>
          </p:cNvPr>
          <p:cNvSpPr txBox="1"/>
          <p:nvPr/>
        </p:nvSpPr>
        <p:spPr>
          <a:xfrm>
            <a:off x="67450" y="6636146"/>
            <a:ext cx="74833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http://cssnal.cfemex.com/</a:t>
            </a:r>
          </a:p>
        </p:txBody>
      </p:sp>
      <p:graphicFrame>
        <p:nvGraphicFramePr>
          <p:cNvPr id="7" name="Tabla 6">
            <a:extLst>
              <a:ext uri="{FF2B5EF4-FFF2-40B4-BE49-F238E27FC236}">
                <a16:creationId xmlns:a16="http://schemas.microsoft.com/office/drawing/2014/main" id="{BC2889D9-5A27-2C49-B911-AA2CF006A9D5}"/>
              </a:ext>
            </a:extLst>
          </p:cNvPr>
          <p:cNvGraphicFramePr>
            <a:graphicFrameLocks noGrp="1"/>
          </p:cNvGraphicFramePr>
          <p:nvPr>
            <p:extLst/>
          </p:nvPr>
        </p:nvGraphicFramePr>
        <p:xfrm>
          <a:off x="304799" y="1475340"/>
          <a:ext cx="8506690" cy="4230865"/>
        </p:xfrm>
        <a:graphic>
          <a:graphicData uri="http://schemas.openxmlformats.org/drawingml/2006/table">
            <a:tbl>
              <a:tblPr/>
              <a:tblGrid>
                <a:gridCol w="1414722">
                  <a:extLst>
                    <a:ext uri="{9D8B030D-6E8A-4147-A177-3AD203B41FA5}">
                      <a16:colId xmlns:a16="http://schemas.microsoft.com/office/drawing/2014/main" val="3024849061"/>
                    </a:ext>
                  </a:extLst>
                </a:gridCol>
                <a:gridCol w="443248">
                  <a:extLst>
                    <a:ext uri="{9D8B030D-6E8A-4147-A177-3AD203B41FA5}">
                      <a16:colId xmlns:a16="http://schemas.microsoft.com/office/drawing/2014/main" val="1331307904"/>
                    </a:ext>
                  </a:extLst>
                </a:gridCol>
                <a:gridCol w="443248">
                  <a:extLst>
                    <a:ext uri="{9D8B030D-6E8A-4147-A177-3AD203B41FA5}">
                      <a16:colId xmlns:a16="http://schemas.microsoft.com/office/drawing/2014/main" val="379773144"/>
                    </a:ext>
                  </a:extLst>
                </a:gridCol>
                <a:gridCol w="443248">
                  <a:extLst>
                    <a:ext uri="{9D8B030D-6E8A-4147-A177-3AD203B41FA5}">
                      <a16:colId xmlns:a16="http://schemas.microsoft.com/office/drawing/2014/main" val="1224352893"/>
                    </a:ext>
                  </a:extLst>
                </a:gridCol>
                <a:gridCol w="443248">
                  <a:extLst>
                    <a:ext uri="{9D8B030D-6E8A-4147-A177-3AD203B41FA5}">
                      <a16:colId xmlns:a16="http://schemas.microsoft.com/office/drawing/2014/main" val="2647652250"/>
                    </a:ext>
                  </a:extLst>
                </a:gridCol>
                <a:gridCol w="443248">
                  <a:extLst>
                    <a:ext uri="{9D8B030D-6E8A-4147-A177-3AD203B41FA5}">
                      <a16:colId xmlns:a16="http://schemas.microsoft.com/office/drawing/2014/main" val="3539143107"/>
                    </a:ext>
                  </a:extLst>
                </a:gridCol>
                <a:gridCol w="443248">
                  <a:extLst>
                    <a:ext uri="{9D8B030D-6E8A-4147-A177-3AD203B41FA5}">
                      <a16:colId xmlns:a16="http://schemas.microsoft.com/office/drawing/2014/main" val="1981410152"/>
                    </a:ext>
                  </a:extLst>
                </a:gridCol>
                <a:gridCol w="443248">
                  <a:extLst>
                    <a:ext uri="{9D8B030D-6E8A-4147-A177-3AD203B41FA5}">
                      <a16:colId xmlns:a16="http://schemas.microsoft.com/office/drawing/2014/main" val="371573642"/>
                    </a:ext>
                  </a:extLst>
                </a:gridCol>
                <a:gridCol w="443248">
                  <a:extLst>
                    <a:ext uri="{9D8B030D-6E8A-4147-A177-3AD203B41FA5}">
                      <a16:colId xmlns:a16="http://schemas.microsoft.com/office/drawing/2014/main" val="1231307310"/>
                    </a:ext>
                  </a:extLst>
                </a:gridCol>
                <a:gridCol w="443248">
                  <a:extLst>
                    <a:ext uri="{9D8B030D-6E8A-4147-A177-3AD203B41FA5}">
                      <a16:colId xmlns:a16="http://schemas.microsoft.com/office/drawing/2014/main" val="1308806069"/>
                    </a:ext>
                  </a:extLst>
                </a:gridCol>
                <a:gridCol w="443248">
                  <a:extLst>
                    <a:ext uri="{9D8B030D-6E8A-4147-A177-3AD203B41FA5}">
                      <a16:colId xmlns:a16="http://schemas.microsoft.com/office/drawing/2014/main" val="4085445276"/>
                    </a:ext>
                  </a:extLst>
                </a:gridCol>
                <a:gridCol w="443248">
                  <a:extLst>
                    <a:ext uri="{9D8B030D-6E8A-4147-A177-3AD203B41FA5}">
                      <a16:colId xmlns:a16="http://schemas.microsoft.com/office/drawing/2014/main" val="229128793"/>
                    </a:ext>
                  </a:extLst>
                </a:gridCol>
                <a:gridCol w="443248">
                  <a:extLst>
                    <a:ext uri="{9D8B030D-6E8A-4147-A177-3AD203B41FA5}">
                      <a16:colId xmlns:a16="http://schemas.microsoft.com/office/drawing/2014/main" val="2545827603"/>
                    </a:ext>
                  </a:extLst>
                </a:gridCol>
                <a:gridCol w="443248">
                  <a:extLst>
                    <a:ext uri="{9D8B030D-6E8A-4147-A177-3AD203B41FA5}">
                      <a16:colId xmlns:a16="http://schemas.microsoft.com/office/drawing/2014/main" val="494590303"/>
                    </a:ext>
                  </a:extLst>
                </a:gridCol>
                <a:gridCol w="443248">
                  <a:extLst>
                    <a:ext uri="{9D8B030D-6E8A-4147-A177-3AD203B41FA5}">
                      <a16:colId xmlns:a16="http://schemas.microsoft.com/office/drawing/2014/main" val="2354507512"/>
                    </a:ext>
                  </a:extLst>
                </a:gridCol>
                <a:gridCol w="443248">
                  <a:extLst>
                    <a:ext uri="{9D8B030D-6E8A-4147-A177-3AD203B41FA5}">
                      <a16:colId xmlns:a16="http://schemas.microsoft.com/office/drawing/2014/main" val="374638220"/>
                    </a:ext>
                  </a:extLst>
                </a:gridCol>
                <a:gridCol w="443248">
                  <a:extLst>
                    <a:ext uri="{9D8B030D-6E8A-4147-A177-3AD203B41FA5}">
                      <a16:colId xmlns:a16="http://schemas.microsoft.com/office/drawing/2014/main" val="4071849006"/>
                    </a:ext>
                  </a:extLst>
                </a:gridCol>
              </a:tblGrid>
              <a:tr h="943395">
                <a:tc rowSpan="2">
                  <a:txBody>
                    <a:bodyPr/>
                    <a:lstStyle/>
                    <a:p>
                      <a:pPr algn="ctr" rtl="0" fontAlgn="ctr"/>
                      <a:r>
                        <a:rPr lang="es-MX" sz="1000" b="1" i="0" u="none" strike="noStrike" dirty="0">
                          <a:solidFill>
                            <a:srgbClr val="FFFFFF"/>
                          </a:solidFill>
                          <a:effectLst/>
                          <a:latin typeface="Arial" panose="020B0604020202020204" pitchFamily="34" charset="0"/>
                        </a:rPr>
                        <a:t>División</a:t>
                      </a:r>
                    </a:p>
                  </a:txBody>
                  <a:tcPr marL="5047" marR="5047" marT="5047"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rtl="0" fontAlgn="ctr"/>
                      <a:r>
                        <a:rPr lang="es-MX" sz="900" b="1" i="0" u="none" strike="noStrike" dirty="0">
                          <a:solidFill>
                            <a:srgbClr val="FFFFFF"/>
                          </a:solidFill>
                          <a:effectLst/>
                          <a:latin typeface="Arial" panose="020B0604020202020204" pitchFamily="34" charset="0"/>
                        </a:rPr>
                        <a:t>% Revisiones en ASEMED</a:t>
                      </a:r>
                    </a:p>
                  </a:txBody>
                  <a:tcPr marL="5047" marR="5047" marT="5047"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8080"/>
                    </a:solidFill>
                  </a:tcPr>
                </a:tc>
                <a:tc hMerge="1">
                  <a:txBody>
                    <a:bodyPr/>
                    <a:lstStyle/>
                    <a:p>
                      <a:endParaRPr lang="es-ES_tradnl"/>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8080"/>
                    </a:solidFill>
                  </a:tcPr>
                </a:tc>
                <a:tc gridSpan="2">
                  <a:txBody>
                    <a:bodyPr/>
                    <a:lstStyle/>
                    <a:p>
                      <a:pPr algn="ctr" rtl="0" fontAlgn="ctr"/>
                      <a:r>
                        <a:rPr lang="es-MX" sz="900" b="1" i="0" u="none" strike="noStrike" dirty="0">
                          <a:solidFill>
                            <a:srgbClr val="FFFFFF"/>
                          </a:solidFill>
                          <a:effectLst/>
                          <a:latin typeface="Arial" panose="020B0604020202020204" pitchFamily="34" charset="0"/>
                        </a:rPr>
                        <a:t>% Eficacia en ASEMED</a:t>
                      </a:r>
                    </a:p>
                  </a:txBody>
                  <a:tcPr marL="5047" marR="5047" marT="5047"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8080"/>
                    </a:solidFill>
                  </a:tcPr>
                </a:tc>
                <a:tc hMerge="1">
                  <a:txBody>
                    <a:bodyPr/>
                    <a:lstStyle/>
                    <a:p>
                      <a:endParaRPr lang="es-ES_tradnl" dirty="0"/>
                    </a:p>
                  </a:txBody>
                  <a:tcPr/>
                </a:tc>
                <a:tc gridSpan="2">
                  <a:txBody>
                    <a:bodyPr/>
                    <a:lstStyle/>
                    <a:p>
                      <a:pPr algn="ctr" rtl="0" fontAlgn="ctr"/>
                      <a:r>
                        <a:rPr lang="es-MX" sz="900" b="1" i="0" u="none" strike="noStrike" dirty="0">
                          <a:solidFill>
                            <a:srgbClr val="FFFFFF"/>
                          </a:solidFill>
                          <a:effectLst/>
                          <a:latin typeface="Arial" panose="020B0604020202020204" pitchFamily="34" charset="0"/>
                        </a:rPr>
                        <a:t>Cantidad de revisiones (aseguramiento medición)</a:t>
                      </a:r>
                    </a:p>
                  </a:txBody>
                  <a:tcPr marL="5047" marR="5047" marT="5047"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08080"/>
                    </a:solidFill>
                  </a:tcPr>
                </a:tc>
                <a:tc hMerge="1">
                  <a:txBody>
                    <a:bodyPr/>
                    <a:lstStyle/>
                    <a:p>
                      <a:endParaRPr lang="es-ES_tradnl"/>
                    </a:p>
                  </a:txBody>
                  <a:tcPr/>
                </a:tc>
                <a:tc gridSpan="2">
                  <a:txBody>
                    <a:bodyPr/>
                    <a:lstStyle/>
                    <a:p>
                      <a:pPr algn="ctr" rtl="0" fontAlgn="ctr"/>
                      <a:r>
                        <a:rPr lang="es-MX" sz="900" b="1" i="0" u="none" strike="noStrike" dirty="0">
                          <a:solidFill>
                            <a:srgbClr val="FFFFFF"/>
                          </a:solidFill>
                          <a:effectLst/>
                          <a:latin typeface="Arial" panose="020B0604020202020204" pitchFamily="34" charset="0"/>
                        </a:rPr>
                        <a:t>Modernización de la medición (medidores)</a:t>
                      </a:r>
                    </a:p>
                  </a:txBody>
                  <a:tcPr marL="5047" marR="5047" marT="5047"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808080"/>
                    </a:solidFill>
                  </a:tcPr>
                </a:tc>
                <a:tc hMerge="1">
                  <a:txBody>
                    <a:bodyPr/>
                    <a:lstStyle/>
                    <a:p>
                      <a:endParaRPr lang="es-ES_tradnl"/>
                    </a:p>
                  </a:txBody>
                  <a:tcPr/>
                </a:tc>
                <a:tc gridSpan="2">
                  <a:txBody>
                    <a:bodyPr/>
                    <a:lstStyle/>
                    <a:p>
                      <a:pPr algn="ctr" rtl="0" fontAlgn="ctr"/>
                      <a:r>
                        <a:rPr lang="es-MX" sz="900" b="1" i="0" u="none" strike="noStrike" dirty="0">
                          <a:solidFill>
                            <a:srgbClr val="FFFFFF"/>
                          </a:solidFill>
                          <a:effectLst/>
                          <a:latin typeface="Arial" panose="020B0604020202020204" pitchFamily="34" charset="0"/>
                        </a:rPr>
                        <a:t>Rutas limpias en propiedad (cantidad de rutas)</a:t>
                      </a:r>
                    </a:p>
                  </a:txBody>
                  <a:tcPr marL="5047" marR="5047" marT="5047"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808080"/>
                    </a:solidFill>
                  </a:tcPr>
                </a:tc>
                <a:tc hMerge="1">
                  <a:txBody>
                    <a:bodyPr/>
                    <a:lstStyle/>
                    <a:p>
                      <a:endParaRPr lang="es-ES_tradnl"/>
                    </a:p>
                  </a:txBody>
                  <a:tcPr/>
                </a:tc>
                <a:tc gridSpan="2">
                  <a:txBody>
                    <a:bodyPr/>
                    <a:lstStyle/>
                    <a:p>
                      <a:pPr algn="ctr" rtl="0" fontAlgn="ctr"/>
                      <a:r>
                        <a:rPr lang="es-MX" sz="900" b="1" i="0" u="none" strike="noStrike" dirty="0">
                          <a:solidFill>
                            <a:srgbClr val="FFFFFF"/>
                          </a:solidFill>
                          <a:effectLst/>
                          <a:latin typeface="Arial" panose="020B0604020202020204" pitchFamily="34" charset="0"/>
                        </a:rPr>
                        <a:t>Detección de energía </a:t>
                      </a:r>
                    </a:p>
                    <a:p>
                      <a:pPr algn="ctr" rtl="0" fontAlgn="ctr"/>
                      <a:r>
                        <a:rPr lang="es-MX" sz="900" b="1" i="0" u="none" strike="noStrike" dirty="0">
                          <a:solidFill>
                            <a:srgbClr val="FFFFFF"/>
                          </a:solidFill>
                          <a:effectLst/>
                          <a:latin typeface="Arial" panose="020B0604020202020204" pitchFamily="34" charset="0"/>
                        </a:rPr>
                        <a:t>(GWh)</a:t>
                      </a:r>
                    </a:p>
                  </a:txBody>
                  <a:tcPr marL="5047" marR="5047" marT="5047"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808080"/>
                    </a:solidFill>
                  </a:tcPr>
                </a:tc>
                <a:tc hMerge="1">
                  <a:txBody>
                    <a:bodyPr/>
                    <a:lstStyle/>
                    <a:p>
                      <a:endParaRPr lang="es-ES_tradnl"/>
                    </a:p>
                  </a:txBody>
                  <a:tcPr/>
                </a:tc>
                <a:tc gridSpan="2">
                  <a:txBody>
                    <a:bodyPr/>
                    <a:lstStyle/>
                    <a:p>
                      <a:pPr algn="ctr" rtl="0" fontAlgn="ctr"/>
                      <a:r>
                        <a:rPr lang="es-MX" sz="900" b="1" i="0" u="none" strike="noStrike" dirty="0">
                          <a:solidFill>
                            <a:srgbClr val="FFFFFF"/>
                          </a:solidFill>
                          <a:effectLst/>
                          <a:latin typeface="Arial" panose="020B0604020202020204" pitchFamily="34" charset="0"/>
                        </a:rPr>
                        <a:t>Asentamientos Irregulares (GWh recuperados)</a:t>
                      </a:r>
                    </a:p>
                  </a:txBody>
                  <a:tcPr marL="5047" marR="5047" marT="5047"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808080"/>
                    </a:solidFill>
                  </a:tcPr>
                </a:tc>
                <a:tc hMerge="1">
                  <a:txBody>
                    <a:bodyPr/>
                    <a:lstStyle/>
                    <a:p>
                      <a:endParaRPr lang="es-ES_tradnl"/>
                    </a:p>
                  </a:txBody>
                  <a:tcPr/>
                </a:tc>
                <a:tc gridSpan="2">
                  <a:txBody>
                    <a:bodyPr/>
                    <a:lstStyle/>
                    <a:p>
                      <a:pPr algn="ctr" rtl="0" fontAlgn="ctr"/>
                      <a:r>
                        <a:rPr lang="es-MX" sz="900" b="1" i="0" u="none" strike="noStrike" dirty="0">
                          <a:solidFill>
                            <a:srgbClr val="FFFFFF"/>
                          </a:solidFill>
                          <a:effectLst/>
                          <a:latin typeface="Arial" panose="020B0604020202020204" pitchFamily="34" charset="0"/>
                        </a:rPr>
                        <a:t>Problemática social </a:t>
                      </a:r>
                    </a:p>
                    <a:p>
                      <a:pPr algn="ctr" rtl="0" fontAlgn="ctr"/>
                      <a:r>
                        <a:rPr lang="es-MX" sz="900" b="1" i="0" u="none" strike="noStrike" dirty="0">
                          <a:solidFill>
                            <a:srgbClr val="FFFFFF"/>
                          </a:solidFill>
                          <a:effectLst/>
                          <a:latin typeface="Arial" panose="020B0604020202020204" pitchFamily="34" charset="0"/>
                        </a:rPr>
                        <a:t>(Pérdidas de GWh)</a:t>
                      </a:r>
                    </a:p>
                  </a:txBody>
                  <a:tcPr marL="5047" marR="5047" marT="5047" marB="0" anchor="ctr">
                    <a:lnL w="12700" cap="flat" cmpd="sng" algn="ctr">
                      <a:solidFill>
                        <a:srgbClr val="D9D9D9"/>
                      </a:solidFill>
                      <a:prstDash val="solid"/>
                      <a:round/>
                      <a:headEnd type="none" w="med" len="med"/>
                      <a:tailEnd type="none" w="med" len="med"/>
                    </a:lnL>
                    <a:lnR>
                      <a:noFill/>
                    </a:lnR>
                    <a:lnT>
                      <a:noFill/>
                    </a:lnT>
                    <a:lnB w="12700" cap="flat" cmpd="sng" algn="ctr">
                      <a:solidFill>
                        <a:srgbClr val="D9D9D9"/>
                      </a:solidFill>
                      <a:prstDash val="solid"/>
                      <a:round/>
                      <a:headEnd type="none" w="med" len="med"/>
                      <a:tailEnd type="none" w="med" len="med"/>
                    </a:lnB>
                    <a:solidFill>
                      <a:srgbClr val="808080"/>
                    </a:solidFill>
                  </a:tcPr>
                </a:tc>
                <a:tc hMerge="1">
                  <a:txBody>
                    <a:bodyPr/>
                    <a:lstStyle/>
                    <a:p>
                      <a:endParaRPr lang="es-ES_tradnl"/>
                    </a:p>
                  </a:txBody>
                  <a:tcPr/>
                </a:tc>
                <a:extLst>
                  <a:ext uri="{0D108BD9-81ED-4DB2-BD59-A6C34878D82A}">
                    <a16:rowId xmlns:a16="http://schemas.microsoft.com/office/drawing/2014/main" val="1593752105"/>
                  </a:ext>
                </a:extLst>
              </a:tr>
              <a:tr h="716085">
                <a:tc vMerge="1">
                  <a:txBody>
                    <a:bodyPr/>
                    <a:lstStyle/>
                    <a:p>
                      <a:endParaRPr lang="es-ES_tradnl"/>
                    </a:p>
                  </a:txBody>
                  <a:tcPr/>
                </a:tc>
                <a:tc>
                  <a:txBody>
                    <a:bodyPr/>
                    <a:lstStyle/>
                    <a:p>
                      <a:pPr algn="ctr" rtl="0" fontAlgn="ctr"/>
                      <a:r>
                        <a:rPr lang="es-MX" sz="900" b="1" i="0" u="none" strike="noStrike" dirty="0">
                          <a:solidFill>
                            <a:srgbClr val="FFFFFF"/>
                          </a:solidFill>
                          <a:effectLst/>
                          <a:latin typeface="Arial" panose="020B0604020202020204" pitchFamily="34" charset="0"/>
                        </a:rPr>
                        <a:t>Meta</a:t>
                      </a:r>
                    </a:p>
                  </a:txBody>
                  <a:tcPr marL="5047" marR="5047" marT="5047"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s-MX" sz="900" b="1" i="0" u="none" strike="noStrike" dirty="0">
                          <a:solidFill>
                            <a:srgbClr val="FFFFFF"/>
                          </a:solidFill>
                          <a:effectLst/>
                          <a:latin typeface="Arial" panose="020B0604020202020204" pitchFamily="34" charset="0"/>
                        </a:rPr>
                        <a:t>Real</a:t>
                      </a:r>
                    </a:p>
                  </a:txBody>
                  <a:tcPr marL="5047" marR="5047" marT="5047"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s-MX" sz="900" b="1" i="0" u="none" strike="noStrike" dirty="0">
                          <a:solidFill>
                            <a:srgbClr val="FFFFFF"/>
                          </a:solidFill>
                          <a:effectLst/>
                          <a:latin typeface="Arial" panose="020B0604020202020204" pitchFamily="34" charset="0"/>
                        </a:rPr>
                        <a:t>Meta</a:t>
                      </a:r>
                    </a:p>
                  </a:txBody>
                  <a:tcPr marL="5047" marR="5047" marT="5047"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s-MX" sz="900" b="1" i="0" u="none" strike="noStrike" dirty="0">
                          <a:solidFill>
                            <a:srgbClr val="FFFFFF"/>
                          </a:solidFill>
                          <a:effectLst/>
                          <a:latin typeface="Arial" panose="020B0604020202020204" pitchFamily="34" charset="0"/>
                        </a:rPr>
                        <a:t>Real</a:t>
                      </a:r>
                    </a:p>
                  </a:txBody>
                  <a:tcPr marL="5047" marR="5047" marT="5047"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s-MX" sz="900" b="1" i="0" u="none" strike="noStrike" dirty="0">
                          <a:solidFill>
                            <a:srgbClr val="FFFFFF"/>
                          </a:solidFill>
                          <a:effectLst/>
                          <a:latin typeface="Arial" panose="020B0604020202020204" pitchFamily="34" charset="0"/>
                        </a:rPr>
                        <a:t>Meta</a:t>
                      </a:r>
                    </a:p>
                  </a:txBody>
                  <a:tcPr marL="5047" marR="5047" marT="5047"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s-MX" sz="900" b="1" i="0" u="none" strike="noStrike" dirty="0">
                          <a:solidFill>
                            <a:srgbClr val="FFFFFF"/>
                          </a:solidFill>
                          <a:effectLst/>
                          <a:latin typeface="Arial" panose="020B0604020202020204" pitchFamily="34" charset="0"/>
                        </a:rPr>
                        <a:t>Real</a:t>
                      </a:r>
                    </a:p>
                  </a:txBody>
                  <a:tcPr marL="5047" marR="5047" marT="5047"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s-MX" sz="900" b="1" i="0" u="none" strike="noStrike" dirty="0">
                          <a:solidFill>
                            <a:srgbClr val="FFFFFF"/>
                          </a:solidFill>
                          <a:effectLst/>
                          <a:latin typeface="Arial" panose="020B0604020202020204" pitchFamily="34" charset="0"/>
                        </a:rPr>
                        <a:t>Meta</a:t>
                      </a:r>
                    </a:p>
                  </a:txBody>
                  <a:tcPr marL="5047" marR="5047" marT="5047"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s-MX" sz="900" b="1" i="0" u="none" strike="noStrike" dirty="0">
                          <a:solidFill>
                            <a:srgbClr val="FFFFFF"/>
                          </a:solidFill>
                          <a:effectLst/>
                          <a:latin typeface="Arial" panose="020B0604020202020204" pitchFamily="34" charset="0"/>
                        </a:rPr>
                        <a:t>Real</a:t>
                      </a:r>
                    </a:p>
                  </a:txBody>
                  <a:tcPr marL="5047" marR="5047" marT="5047"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s-MX" sz="900" b="1" i="0" u="none" strike="noStrike" dirty="0">
                          <a:solidFill>
                            <a:srgbClr val="FFFFFF"/>
                          </a:solidFill>
                          <a:effectLst/>
                          <a:latin typeface="Arial" panose="020B0604020202020204" pitchFamily="34" charset="0"/>
                        </a:rPr>
                        <a:t>Meta</a:t>
                      </a:r>
                    </a:p>
                  </a:txBody>
                  <a:tcPr marL="5047" marR="5047" marT="5047"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s-MX" sz="900" b="1" i="0" u="none" strike="noStrike" dirty="0">
                          <a:solidFill>
                            <a:srgbClr val="FFFFFF"/>
                          </a:solidFill>
                          <a:effectLst/>
                          <a:latin typeface="Arial" panose="020B0604020202020204" pitchFamily="34" charset="0"/>
                        </a:rPr>
                        <a:t>Real</a:t>
                      </a:r>
                    </a:p>
                  </a:txBody>
                  <a:tcPr marL="5047" marR="5047" marT="5047"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s-MX" sz="900" b="1" i="0" u="none" strike="noStrike" dirty="0">
                          <a:solidFill>
                            <a:srgbClr val="FFFFFF"/>
                          </a:solidFill>
                          <a:effectLst/>
                          <a:latin typeface="Arial" panose="020B0604020202020204" pitchFamily="34" charset="0"/>
                        </a:rPr>
                        <a:t>Meta</a:t>
                      </a:r>
                    </a:p>
                  </a:txBody>
                  <a:tcPr marL="5047" marR="5047" marT="5047"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s-MX" sz="900" b="1" i="0" u="none" strike="noStrike" dirty="0">
                          <a:solidFill>
                            <a:srgbClr val="FFFFFF"/>
                          </a:solidFill>
                          <a:effectLst/>
                          <a:latin typeface="Arial" panose="020B0604020202020204" pitchFamily="34" charset="0"/>
                        </a:rPr>
                        <a:t>Real</a:t>
                      </a:r>
                    </a:p>
                  </a:txBody>
                  <a:tcPr marL="5047" marR="5047" marT="5047"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s-MX" sz="900" b="1" i="0" u="none" strike="noStrike" dirty="0">
                          <a:solidFill>
                            <a:srgbClr val="FFFFFF"/>
                          </a:solidFill>
                          <a:effectLst/>
                          <a:latin typeface="Arial" panose="020B0604020202020204" pitchFamily="34" charset="0"/>
                        </a:rPr>
                        <a:t>Meta</a:t>
                      </a:r>
                    </a:p>
                  </a:txBody>
                  <a:tcPr marL="5047" marR="5047" marT="5047"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s-MX" sz="900" b="1" i="0" u="none" strike="noStrike" dirty="0">
                          <a:solidFill>
                            <a:srgbClr val="FFFFFF"/>
                          </a:solidFill>
                          <a:effectLst/>
                          <a:latin typeface="Arial" panose="020B0604020202020204" pitchFamily="34" charset="0"/>
                        </a:rPr>
                        <a:t>Real</a:t>
                      </a:r>
                    </a:p>
                  </a:txBody>
                  <a:tcPr marL="5047" marR="5047" marT="5047"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s-MX" sz="900" b="1" i="0" u="none" strike="noStrike" dirty="0">
                          <a:solidFill>
                            <a:srgbClr val="FFFFFF"/>
                          </a:solidFill>
                          <a:effectLst/>
                          <a:latin typeface="Arial" panose="020B0604020202020204" pitchFamily="34" charset="0"/>
                        </a:rPr>
                        <a:t>Meta</a:t>
                      </a:r>
                    </a:p>
                  </a:txBody>
                  <a:tcPr marL="5047" marR="5047" marT="5047"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es-MX" sz="900" b="1" i="0" u="none" strike="noStrike" dirty="0">
                          <a:solidFill>
                            <a:srgbClr val="FFFFFF"/>
                          </a:solidFill>
                          <a:effectLst/>
                          <a:latin typeface="Arial" panose="020B0604020202020204" pitchFamily="34" charset="0"/>
                        </a:rPr>
                        <a:t>Real</a:t>
                      </a:r>
                    </a:p>
                  </a:txBody>
                  <a:tcPr marL="5047" marR="5047" marT="5047"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841474829"/>
                  </a:ext>
                </a:extLst>
              </a:tr>
              <a:tr h="423139">
                <a:tc>
                  <a:txBody>
                    <a:bodyPr/>
                    <a:lstStyle/>
                    <a:p>
                      <a:pPr algn="l" rtl="0" fontAlgn="b"/>
                      <a:r>
                        <a:rPr lang="es-MX" sz="1000" b="1" i="0" u="none" strike="noStrike" dirty="0">
                          <a:solidFill>
                            <a:schemeClr val="tx1"/>
                          </a:solidFill>
                          <a:effectLst/>
                          <a:latin typeface="Arial" panose="020B0604020202020204" pitchFamily="34" charset="0"/>
                        </a:rPr>
                        <a:t>Oriente</a:t>
                      </a:r>
                    </a:p>
                  </a:txBody>
                  <a:tcPr marL="5047" marR="5047" marT="50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MX" sz="900" b="1" i="0" u="none" strike="noStrike" dirty="0">
                          <a:solidFill>
                            <a:srgbClr val="000000"/>
                          </a:solidFill>
                          <a:effectLst/>
                          <a:latin typeface="Arial" panose="020B0604020202020204" pitchFamily="34" charset="0"/>
                        </a:rPr>
                        <a:t>40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FF0000"/>
                          </a:solidFill>
                          <a:effectLst/>
                          <a:latin typeface="Arial" panose="020B0604020202020204" pitchFamily="34" charset="0"/>
                        </a:rPr>
                        <a:t>35</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0000"/>
                          </a:solidFill>
                          <a:effectLst/>
                          <a:latin typeface="Arial" panose="020B0604020202020204" pitchFamily="34" charset="0"/>
                        </a:rPr>
                        <a:t>54</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FF0000"/>
                          </a:solidFill>
                          <a:effectLst/>
                          <a:latin typeface="Arial" panose="020B0604020202020204" pitchFamily="34" charset="0"/>
                        </a:rPr>
                        <a:t>44</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115,763</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B050"/>
                          </a:solidFill>
                          <a:effectLst/>
                          <a:latin typeface="Arial" panose="020B0604020202020204" pitchFamily="34" charset="0"/>
                        </a:rPr>
                        <a:t>140,606</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110,173</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FF0000"/>
                          </a:solidFill>
                          <a:effectLst/>
                          <a:latin typeface="Arial" panose="020B0604020202020204" pitchFamily="34" charset="0"/>
                        </a:rPr>
                        <a:t>91,041</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11,665</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dirty="0">
                          <a:solidFill>
                            <a:srgbClr val="00B050"/>
                          </a:solidFill>
                          <a:effectLst/>
                          <a:latin typeface="Arial" panose="020B0604020202020204" pitchFamily="34" charset="0"/>
                        </a:rPr>
                        <a:t>             12,789 </a:t>
                      </a:r>
                    </a:p>
                  </a:txBody>
                  <a:tcPr marL="5047" marR="5047" marT="50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347</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FF0000"/>
                          </a:solidFill>
                          <a:effectLst/>
                          <a:latin typeface="Arial" panose="020B0604020202020204" pitchFamily="34" charset="0"/>
                        </a:rPr>
                        <a:t>326</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B050"/>
                          </a:solidFill>
                          <a:effectLst/>
                          <a:latin typeface="Arial" panose="020B0604020202020204" pitchFamily="34" charset="0"/>
                        </a:rPr>
                        <a:t>0.23</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361</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FF0000"/>
                          </a:solidFill>
                          <a:effectLst/>
                          <a:latin typeface="Arial" panose="020B0604020202020204" pitchFamily="34" charset="0"/>
                        </a:rPr>
                        <a:t>459</a:t>
                      </a:r>
                    </a:p>
                  </a:txBody>
                  <a:tcPr marL="5047" marR="5047" marT="50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784276"/>
                  </a:ext>
                </a:extLst>
              </a:tr>
              <a:tr h="423139">
                <a:tc>
                  <a:txBody>
                    <a:bodyPr/>
                    <a:lstStyle/>
                    <a:p>
                      <a:pPr algn="l" rtl="0" fontAlgn="b"/>
                      <a:r>
                        <a:rPr lang="es-MX" sz="1000" b="1" i="0" u="none" strike="noStrike" dirty="0">
                          <a:solidFill>
                            <a:schemeClr val="tx1"/>
                          </a:solidFill>
                          <a:effectLst/>
                          <a:latin typeface="Arial" panose="020B0604020202020204" pitchFamily="34" charset="0"/>
                        </a:rPr>
                        <a:t>Valle de México Norte</a:t>
                      </a:r>
                    </a:p>
                  </a:txBody>
                  <a:tcPr marL="5047" marR="5047" marT="50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MX" sz="900" b="1" i="0" u="none" strike="noStrike" dirty="0">
                          <a:solidFill>
                            <a:srgbClr val="000000"/>
                          </a:solidFill>
                          <a:effectLst/>
                          <a:latin typeface="Arial" panose="020B0604020202020204" pitchFamily="34" charset="0"/>
                        </a:rPr>
                        <a:t>40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FF0000"/>
                          </a:solidFill>
                          <a:effectLst/>
                          <a:latin typeface="Arial" panose="020B0604020202020204" pitchFamily="34" charset="0"/>
                        </a:rPr>
                        <a:t>36</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0000"/>
                          </a:solidFill>
                          <a:effectLst/>
                          <a:latin typeface="Arial" panose="020B0604020202020204" pitchFamily="34" charset="0"/>
                        </a:rPr>
                        <a:t>54</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B050"/>
                          </a:solidFill>
                          <a:effectLst/>
                          <a:latin typeface="Arial" panose="020B0604020202020204" pitchFamily="34" charset="0"/>
                        </a:rPr>
                        <a:t>62</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139,398</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FF0000"/>
                          </a:solidFill>
                          <a:effectLst/>
                          <a:latin typeface="Arial" panose="020B0604020202020204" pitchFamily="34" charset="0"/>
                        </a:rPr>
                        <a:t>115,650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18,780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B050"/>
                          </a:solidFill>
                          <a:effectLst/>
                          <a:latin typeface="Arial" panose="020B0604020202020204" pitchFamily="34" charset="0"/>
                        </a:rPr>
                        <a:t>29,422</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2,949</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dirty="0">
                          <a:solidFill>
                            <a:srgbClr val="FF0000"/>
                          </a:solidFill>
                          <a:effectLst/>
                          <a:latin typeface="Arial" panose="020B0604020202020204" pitchFamily="34" charset="0"/>
                        </a:rPr>
                        <a:t>                 711 </a:t>
                      </a:r>
                    </a:p>
                  </a:txBody>
                  <a:tcPr marL="5047" marR="5047" marT="50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482</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FF0000"/>
                          </a:solidFill>
                          <a:effectLst/>
                          <a:latin typeface="Arial" panose="020B0604020202020204" pitchFamily="34" charset="0"/>
                        </a:rPr>
                        <a:t>474</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0.00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700" b="1" i="0" u="none" strike="noStrike" dirty="0">
                          <a:solidFill>
                            <a:srgbClr val="000000"/>
                          </a:solidFill>
                          <a:effectLst/>
                          <a:latin typeface="Arial" panose="020B0604020202020204" pitchFamily="34" charset="0"/>
                        </a:rPr>
                        <a:t>No aplica</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1,085</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B050"/>
                          </a:solidFill>
                          <a:effectLst/>
                          <a:latin typeface="Arial" panose="020B0604020202020204" pitchFamily="34" charset="0"/>
                        </a:rPr>
                        <a:t>882</a:t>
                      </a:r>
                    </a:p>
                  </a:txBody>
                  <a:tcPr marL="5047" marR="5047" marT="50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064329"/>
                  </a:ext>
                </a:extLst>
              </a:tr>
              <a:tr h="423139">
                <a:tc>
                  <a:txBody>
                    <a:bodyPr/>
                    <a:lstStyle/>
                    <a:p>
                      <a:pPr algn="l" rtl="0" fontAlgn="b"/>
                      <a:r>
                        <a:rPr lang="es-MX" sz="1000" b="1" i="0" u="none" strike="noStrike" dirty="0">
                          <a:solidFill>
                            <a:schemeClr val="tx1"/>
                          </a:solidFill>
                          <a:effectLst/>
                          <a:latin typeface="Arial" panose="020B0604020202020204" pitchFamily="34" charset="0"/>
                        </a:rPr>
                        <a:t>Norte</a:t>
                      </a:r>
                    </a:p>
                  </a:txBody>
                  <a:tcPr marL="5047" marR="5047" marT="50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MX" sz="900" b="1" i="0" u="none" strike="noStrike" dirty="0">
                          <a:solidFill>
                            <a:srgbClr val="000000"/>
                          </a:solidFill>
                          <a:effectLst/>
                          <a:latin typeface="Arial" panose="020B0604020202020204" pitchFamily="34" charset="0"/>
                        </a:rPr>
                        <a:t>40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B050"/>
                          </a:solidFill>
                          <a:effectLst/>
                          <a:latin typeface="Arial" panose="020B0604020202020204" pitchFamily="34" charset="0"/>
                        </a:rPr>
                        <a:t>42</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0000"/>
                          </a:solidFill>
                          <a:effectLst/>
                          <a:latin typeface="Arial" panose="020B0604020202020204" pitchFamily="34" charset="0"/>
                        </a:rPr>
                        <a:t>54</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B050"/>
                          </a:solidFill>
                          <a:effectLst/>
                          <a:latin typeface="Arial" panose="020B0604020202020204" pitchFamily="34" charset="0"/>
                        </a:rPr>
                        <a:t>71</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115,506</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B050"/>
                          </a:solidFill>
                          <a:effectLst/>
                          <a:latin typeface="Arial" panose="020B0604020202020204" pitchFamily="34" charset="0"/>
                        </a:rPr>
                        <a:t>130,126</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48,542</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B050"/>
                          </a:solidFill>
                          <a:effectLst/>
                          <a:latin typeface="Arial" panose="020B0604020202020204" pitchFamily="34" charset="0"/>
                        </a:rPr>
                        <a:t>52,164</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5,838</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dirty="0">
                          <a:solidFill>
                            <a:srgbClr val="00B050"/>
                          </a:solidFill>
                          <a:effectLst/>
                          <a:latin typeface="Arial" panose="020B0604020202020204" pitchFamily="34" charset="0"/>
                        </a:rPr>
                        <a:t>              6,497 </a:t>
                      </a:r>
                    </a:p>
                  </a:txBody>
                  <a:tcPr marL="5047" marR="5047" marT="50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671</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B050"/>
                          </a:solidFill>
                          <a:effectLst/>
                          <a:latin typeface="Arial" panose="020B0604020202020204" pitchFamily="34" charset="0"/>
                        </a:rPr>
                        <a:t>815</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0.51</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FF0000"/>
                          </a:solidFill>
                          <a:effectLst/>
                          <a:latin typeface="Arial" panose="020B0604020202020204" pitchFamily="34" charset="0"/>
                        </a:rPr>
                        <a:t>0.34</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567</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FF0000"/>
                          </a:solidFill>
                          <a:effectLst/>
                          <a:latin typeface="Arial" panose="020B0604020202020204" pitchFamily="34" charset="0"/>
                        </a:rPr>
                        <a:t>659</a:t>
                      </a:r>
                    </a:p>
                  </a:txBody>
                  <a:tcPr marL="5047" marR="5047" marT="50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816671"/>
                  </a:ext>
                </a:extLst>
              </a:tr>
              <a:tr h="423139">
                <a:tc>
                  <a:txBody>
                    <a:bodyPr/>
                    <a:lstStyle/>
                    <a:p>
                      <a:pPr algn="l" rtl="0" fontAlgn="b"/>
                      <a:r>
                        <a:rPr lang="es-MX" sz="1000" b="1" i="0" u="none" strike="noStrike" dirty="0">
                          <a:solidFill>
                            <a:schemeClr val="tx1"/>
                          </a:solidFill>
                          <a:effectLst/>
                          <a:latin typeface="Arial" panose="020B0604020202020204" pitchFamily="34" charset="0"/>
                        </a:rPr>
                        <a:t>Jalisco</a:t>
                      </a:r>
                    </a:p>
                  </a:txBody>
                  <a:tcPr marL="5047" marR="5047" marT="50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MX" sz="900" b="1" i="0" u="none" strike="noStrike" dirty="0">
                          <a:solidFill>
                            <a:srgbClr val="000000"/>
                          </a:solidFill>
                          <a:effectLst/>
                          <a:latin typeface="Arial" panose="020B0604020202020204" pitchFamily="34" charset="0"/>
                        </a:rPr>
                        <a:t>40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B050"/>
                          </a:solidFill>
                          <a:effectLst/>
                          <a:latin typeface="Arial" panose="020B0604020202020204" pitchFamily="34" charset="0"/>
                        </a:rPr>
                        <a:t>45</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0000"/>
                          </a:solidFill>
                          <a:effectLst/>
                          <a:latin typeface="Arial" panose="020B0604020202020204" pitchFamily="34" charset="0"/>
                        </a:rPr>
                        <a:t>54</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B050"/>
                          </a:solidFill>
                          <a:effectLst/>
                          <a:latin typeface="Arial" panose="020B0604020202020204" pitchFamily="34" charset="0"/>
                        </a:rPr>
                        <a:t>56</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91,042</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B050"/>
                          </a:solidFill>
                          <a:effectLst/>
                          <a:latin typeface="Arial" panose="020B0604020202020204" pitchFamily="34" charset="0"/>
                        </a:rPr>
                        <a:t>127,740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19,061</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B050"/>
                          </a:solidFill>
                          <a:effectLst/>
                          <a:latin typeface="Arial" panose="020B0604020202020204" pitchFamily="34" charset="0"/>
                        </a:rPr>
                        <a:t>29,406</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6,870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dirty="0">
                          <a:solidFill>
                            <a:srgbClr val="FF0000"/>
                          </a:solidFill>
                          <a:effectLst/>
                          <a:latin typeface="Arial" panose="020B0604020202020204" pitchFamily="34" charset="0"/>
                        </a:rPr>
                        <a:t>              6,268 </a:t>
                      </a:r>
                    </a:p>
                  </a:txBody>
                  <a:tcPr marL="5047" marR="5047" marT="50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371</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FF0000"/>
                          </a:solidFill>
                          <a:effectLst/>
                          <a:latin typeface="Arial" panose="020B0604020202020204" pitchFamily="34" charset="0"/>
                        </a:rPr>
                        <a:t>369</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700" b="1" i="0" u="none" strike="noStrike" dirty="0">
                          <a:solidFill>
                            <a:srgbClr val="000000"/>
                          </a:solidFill>
                          <a:effectLst/>
                          <a:latin typeface="Arial" panose="020B0604020202020204" pitchFamily="34" charset="0"/>
                        </a:rPr>
                        <a:t>No aplica</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444</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B050"/>
                          </a:solidFill>
                          <a:effectLst/>
                          <a:latin typeface="Arial" panose="020B0604020202020204" pitchFamily="34" charset="0"/>
                        </a:rPr>
                        <a:t>256</a:t>
                      </a:r>
                    </a:p>
                  </a:txBody>
                  <a:tcPr marL="5047" marR="5047" marT="50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918350"/>
                  </a:ext>
                </a:extLst>
              </a:tr>
              <a:tr h="423139">
                <a:tc>
                  <a:txBody>
                    <a:bodyPr/>
                    <a:lstStyle/>
                    <a:p>
                      <a:pPr algn="l" rtl="0" fontAlgn="b"/>
                      <a:r>
                        <a:rPr lang="es-MX" sz="1000" b="1" i="0" u="none" strike="noStrike" dirty="0">
                          <a:solidFill>
                            <a:schemeClr val="tx1"/>
                          </a:solidFill>
                          <a:effectLst/>
                          <a:latin typeface="Arial" panose="020B0604020202020204" pitchFamily="34" charset="0"/>
                        </a:rPr>
                        <a:t>Golfo Centro</a:t>
                      </a:r>
                    </a:p>
                  </a:txBody>
                  <a:tcPr marL="5047" marR="5047" marT="50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MX" sz="900" b="1" i="0" u="none" strike="noStrike" dirty="0">
                          <a:solidFill>
                            <a:srgbClr val="000000"/>
                          </a:solidFill>
                          <a:effectLst/>
                          <a:latin typeface="Arial" panose="020B0604020202020204" pitchFamily="34" charset="0"/>
                        </a:rPr>
                        <a:t>40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B050"/>
                          </a:solidFill>
                          <a:effectLst/>
                          <a:latin typeface="Arial" panose="020B0604020202020204" pitchFamily="34" charset="0"/>
                        </a:rPr>
                        <a:t>41</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0000"/>
                          </a:solidFill>
                          <a:effectLst/>
                          <a:latin typeface="Arial" panose="020B0604020202020204" pitchFamily="34" charset="0"/>
                        </a:rPr>
                        <a:t>54</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B050"/>
                          </a:solidFill>
                          <a:effectLst/>
                          <a:latin typeface="Arial" panose="020B0604020202020204" pitchFamily="34" charset="0"/>
                        </a:rPr>
                        <a:t>58</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108,660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B050"/>
                          </a:solidFill>
                          <a:effectLst/>
                          <a:latin typeface="Arial" panose="020B0604020202020204" pitchFamily="34" charset="0"/>
                        </a:rPr>
                        <a:t>111,529</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17,402</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B050"/>
                          </a:solidFill>
                          <a:effectLst/>
                          <a:latin typeface="Arial" panose="020B0604020202020204" pitchFamily="34" charset="0"/>
                        </a:rPr>
                        <a:t>20,646</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8,125</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900" b="1" i="0" u="none" strike="noStrike" dirty="0">
                          <a:solidFill>
                            <a:srgbClr val="00B050"/>
                          </a:solidFill>
                          <a:effectLst/>
                          <a:latin typeface="Arial" panose="020B0604020202020204" pitchFamily="34" charset="0"/>
                        </a:rPr>
                        <a:t>              9,587 </a:t>
                      </a:r>
                    </a:p>
                  </a:txBody>
                  <a:tcPr marL="5047" marR="5047" marT="50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70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FF0000"/>
                          </a:solidFill>
                          <a:effectLst/>
                          <a:latin typeface="Arial" panose="020B0604020202020204" pitchFamily="34" charset="0"/>
                        </a:rPr>
                        <a:t>61</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700" b="1" i="0" u="none" strike="noStrike" dirty="0">
                          <a:solidFill>
                            <a:srgbClr val="000000"/>
                          </a:solidFill>
                          <a:effectLst/>
                          <a:latin typeface="Arial" panose="020B0604020202020204" pitchFamily="34" charset="0"/>
                        </a:rPr>
                        <a:t>No aplica</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157</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FF0000"/>
                          </a:solidFill>
                          <a:effectLst/>
                          <a:latin typeface="Arial" panose="020B0604020202020204" pitchFamily="34" charset="0"/>
                        </a:rPr>
                        <a:t>188</a:t>
                      </a:r>
                    </a:p>
                  </a:txBody>
                  <a:tcPr marL="5047" marR="5047" marT="50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866721"/>
                  </a:ext>
                </a:extLst>
              </a:tr>
              <a:tr h="455690">
                <a:tc>
                  <a:txBody>
                    <a:bodyPr/>
                    <a:lstStyle/>
                    <a:p>
                      <a:pPr algn="l" rtl="0" fontAlgn="b"/>
                      <a:r>
                        <a:rPr lang="es-MX" sz="1000" b="1" i="0" u="none" strike="noStrike" dirty="0">
                          <a:solidFill>
                            <a:schemeClr val="tx1"/>
                          </a:solidFill>
                          <a:effectLst/>
                          <a:latin typeface="Arial" panose="020B0604020202020204" pitchFamily="34" charset="0"/>
                        </a:rPr>
                        <a:t>Valle de México Centro</a:t>
                      </a:r>
                    </a:p>
                  </a:txBody>
                  <a:tcPr marL="5047" marR="5047" marT="50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MX" sz="900" b="1" i="0" u="none" strike="noStrike" dirty="0">
                          <a:solidFill>
                            <a:srgbClr val="000000"/>
                          </a:solidFill>
                          <a:effectLst/>
                          <a:latin typeface="Arial" panose="020B0604020202020204" pitchFamily="34" charset="0"/>
                        </a:rPr>
                        <a:t>40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B050"/>
                          </a:solidFill>
                          <a:effectLst/>
                          <a:latin typeface="Arial" panose="020B0604020202020204" pitchFamily="34" charset="0"/>
                        </a:rPr>
                        <a:t>43</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000000"/>
                          </a:solidFill>
                          <a:effectLst/>
                          <a:latin typeface="Arial" panose="020B0604020202020204" pitchFamily="34" charset="0"/>
                        </a:rPr>
                        <a:t>54</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MX" sz="900" b="1" i="0" u="none" strike="noStrike" dirty="0">
                          <a:solidFill>
                            <a:srgbClr val="FF0000"/>
                          </a:solidFill>
                          <a:effectLst/>
                          <a:latin typeface="Arial" panose="020B0604020202020204" pitchFamily="34" charset="0"/>
                        </a:rPr>
                        <a:t>42</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200,788</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FF0000"/>
                          </a:solidFill>
                          <a:effectLst/>
                          <a:latin typeface="Arial" panose="020B0604020202020204" pitchFamily="34" charset="0"/>
                        </a:rPr>
                        <a:t>195,323</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23,100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B050"/>
                          </a:solidFill>
                          <a:effectLst/>
                          <a:latin typeface="Arial" panose="020B0604020202020204" pitchFamily="34" charset="0"/>
                        </a:rPr>
                        <a:t>30,031</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2,412</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MX" sz="900" b="1" i="0" u="none" strike="noStrike" dirty="0">
                          <a:solidFill>
                            <a:srgbClr val="FF0000"/>
                          </a:solidFill>
                          <a:effectLst/>
                          <a:latin typeface="Arial" panose="020B0604020202020204" pitchFamily="34" charset="0"/>
                        </a:rPr>
                        <a:t>                 836 </a:t>
                      </a:r>
                    </a:p>
                  </a:txBody>
                  <a:tcPr marL="5047" marR="5047" marT="50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226</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B050"/>
                          </a:solidFill>
                          <a:effectLst/>
                          <a:latin typeface="Arial" panose="020B0604020202020204" pitchFamily="34" charset="0"/>
                        </a:rPr>
                        <a:t>269</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0</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B050"/>
                          </a:solidFill>
                          <a:effectLst/>
                          <a:latin typeface="Arial" panose="020B0604020202020204" pitchFamily="34" charset="0"/>
                        </a:rPr>
                        <a:t>0.02</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000000"/>
                          </a:solidFill>
                          <a:effectLst/>
                          <a:latin typeface="Arial" panose="020B0604020202020204" pitchFamily="34" charset="0"/>
                        </a:rPr>
                        <a:t>485</a:t>
                      </a:r>
                    </a:p>
                  </a:txBody>
                  <a:tcPr marL="5047" marR="5047" marT="50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900" b="1" i="0" u="none" strike="noStrike" dirty="0">
                          <a:solidFill>
                            <a:srgbClr val="FF0000"/>
                          </a:solidFill>
                          <a:effectLst/>
                          <a:latin typeface="Arial" panose="020B0604020202020204" pitchFamily="34" charset="0"/>
                        </a:rPr>
                        <a:t>704</a:t>
                      </a:r>
                    </a:p>
                  </a:txBody>
                  <a:tcPr marL="5047" marR="5047" marT="50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321692"/>
                  </a:ext>
                </a:extLst>
              </a:tr>
            </a:tbl>
          </a:graphicData>
        </a:graphic>
      </p:graphicFrame>
      <p:sp>
        <p:nvSpPr>
          <p:cNvPr id="8" name="Rectángulo 7">
            <a:extLst>
              <a:ext uri="{FF2B5EF4-FFF2-40B4-BE49-F238E27FC236}">
                <a16:creationId xmlns:a16="http://schemas.microsoft.com/office/drawing/2014/main" id="{9E8B744B-3454-3847-931F-53710334C760}"/>
              </a:ext>
            </a:extLst>
          </p:cNvPr>
          <p:cNvSpPr/>
          <p:nvPr/>
        </p:nvSpPr>
        <p:spPr>
          <a:xfrm>
            <a:off x="42398" y="6344202"/>
            <a:ext cx="3694644" cy="400110"/>
          </a:xfrm>
          <a:prstGeom prst="rect">
            <a:avLst/>
          </a:prstGeom>
        </p:spPr>
        <p:txBody>
          <a:bodyPr wrap="square">
            <a:spAutoFit/>
          </a:bodyPr>
          <a:lstStyle/>
          <a:p>
            <a:r>
              <a:rPr lang="es-MX" sz="1200" baseline="30000" dirty="0">
                <a:solidFill>
                  <a:schemeClr val="bg1"/>
                </a:solidFill>
                <a:latin typeface="Arial" panose="020B0604020202020204" pitchFamily="34" charset="0"/>
                <a:ea typeface="MS Mincho"/>
                <a:cs typeface="Times New Roman" panose="02020603050405020304" pitchFamily="18" charset="0"/>
              </a:rPr>
              <a:t>ASEMED: Aseguramiento de la Medición</a:t>
            </a:r>
          </a:p>
          <a:p>
            <a:r>
              <a:rPr lang="es-MX" sz="1200" baseline="30000" dirty="0">
                <a:solidFill>
                  <a:schemeClr val="bg1"/>
                </a:solidFill>
                <a:latin typeface="Arial" panose="020B0604020202020204" pitchFamily="34" charset="0"/>
                <a:ea typeface="MS Mincho"/>
                <a:cs typeface="Times New Roman" panose="02020603050405020304" pitchFamily="18" charset="0"/>
              </a:rPr>
              <a:t>GWh: Cantidad de energía en Giga Watts horas</a:t>
            </a:r>
            <a:endParaRPr lang="es-MX" sz="1200" dirty="0">
              <a:solidFill>
                <a:schemeClr val="bg1"/>
              </a:solidFill>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282084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726581" y="2649451"/>
            <a:ext cx="8092955" cy="125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13999"/>
              </a:lnSpc>
              <a:spcAft>
                <a:spcPts val="600"/>
              </a:spcAft>
              <a:defRPr/>
            </a:pPr>
            <a:endParaRPr lang="es-MX" altLang="ja-JP" sz="3600" b="1" kern="0" dirty="0">
              <a:solidFill>
                <a:schemeClr val="tx1">
                  <a:lumMod val="85000"/>
                  <a:lumOff val="15000"/>
                </a:schemeClr>
              </a:solidFill>
              <a:latin typeface="Arial" pitchFamily="34" charset="0"/>
              <a:cs typeface="Arial" panose="020B0604020202020204" pitchFamily="34" charset="0"/>
            </a:endParaRPr>
          </a:p>
          <a:p>
            <a:pPr algn="ctr" eaLnBrk="1" hangingPunct="1">
              <a:lnSpc>
                <a:spcPct val="113999"/>
              </a:lnSpc>
              <a:spcAft>
                <a:spcPts val="600"/>
              </a:spcAft>
              <a:defRPr/>
            </a:pPr>
            <a:r>
              <a:rPr lang="es-MX" altLang="ja-JP" sz="3600" b="1" kern="0" dirty="0">
                <a:solidFill>
                  <a:schemeClr val="tx1">
                    <a:lumMod val="85000"/>
                    <a:lumOff val="15000"/>
                  </a:schemeClr>
                </a:solidFill>
                <a:latin typeface="Arial" pitchFamily="34" charset="0"/>
                <a:cs typeface="Arial" panose="020B0604020202020204" pitchFamily="34" charset="0"/>
              </a:rPr>
              <a:t>Regulación Aplicable</a:t>
            </a:r>
          </a:p>
        </p:txBody>
      </p:sp>
      <p:pic>
        <p:nvPicPr>
          <p:cNvPr id="8" name="Imagen 7">
            <a:extLst>
              <a:ext uri="{FF2B5EF4-FFF2-40B4-BE49-F238E27FC236}">
                <a16:creationId xmlns:a16="http://schemas.microsoft.com/office/drawing/2014/main" id="{865E4A02-E97B-44E1-B416-7C85F823A39A}"/>
              </a:ext>
            </a:extLst>
          </p:cNvPr>
          <p:cNvPicPr/>
          <p:nvPr/>
        </p:nvPicPr>
        <p:blipFill rotWithShape="1">
          <a:blip r:embed="rId2" cstate="hqprint">
            <a:extLst>
              <a:ext uri="{28A0092B-C50C-407E-A947-70E740481C1C}">
                <a14:useLocalDpi xmlns:a14="http://schemas.microsoft.com/office/drawing/2010/main"/>
              </a:ext>
            </a:extLst>
          </a:blip>
          <a:srcRect t="-3" b="-3"/>
          <a:stretch/>
        </p:blipFill>
        <p:spPr>
          <a:xfrm>
            <a:off x="0" y="399037"/>
            <a:ext cx="4798695" cy="1655445"/>
          </a:xfrm>
          <a:prstGeom prst="rect">
            <a:avLst/>
          </a:prstGeom>
        </p:spPr>
      </p:pic>
      <p:pic>
        <p:nvPicPr>
          <p:cNvPr id="9" name="Imagen 8" descr="Imagen que contiene botella&#10;&#10;Descripción generada con confianza alta">
            <a:extLst>
              <a:ext uri="{FF2B5EF4-FFF2-40B4-BE49-F238E27FC236}">
                <a16:creationId xmlns:a16="http://schemas.microsoft.com/office/drawing/2014/main" id="{742815AB-8AD0-43B7-8C35-869078626D2D}"/>
              </a:ext>
            </a:extLst>
          </p:cNvPr>
          <p:cNvPicPr>
            <a:picLocks noChangeAspect="1"/>
          </p:cNvPicPr>
          <p:nvPr/>
        </p:nvPicPr>
        <p:blipFill>
          <a:blip r:embed="rId3"/>
          <a:stretch>
            <a:fillRect/>
          </a:stretch>
        </p:blipFill>
        <p:spPr>
          <a:xfrm>
            <a:off x="4886300" y="575391"/>
            <a:ext cx="3924000" cy="1339680"/>
          </a:xfrm>
          <a:prstGeom prst="rect">
            <a:avLst/>
          </a:prstGeom>
        </p:spPr>
      </p:pic>
    </p:spTree>
    <p:extLst>
      <p:ext uri="{BB962C8B-B14F-4D97-AF65-F5344CB8AC3E}">
        <p14:creationId xmlns:p14="http://schemas.microsoft.com/office/powerpoint/2010/main" val="151024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39E7BC6-74A0-486D-A26F-A0210BF59A48}"/>
              </a:ext>
            </a:extLst>
          </p:cNvPr>
          <p:cNvSpPr>
            <a:spLocks noGrp="1"/>
          </p:cNvSpPr>
          <p:nvPr>
            <p:ph type="sldNum" sz="quarter" idx="4294967295"/>
          </p:nvPr>
        </p:nvSpPr>
        <p:spPr>
          <a:xfrm>
            <a:off x="6457950" y="6356350"/>
            <a:ext cx="2057400" cy="365125"/>
          </a:xfrm>
          <a:prstGeom prst="rect">
            <a:avLst/>
          </a:prstGeom>
        </p:spPr>
        <p:txBody>
          <a:bodyPr vert="horz" lIns="91440" tIns="45720" rIns="91440" bIns="45720" rtlCol="0" anchor="ctr">
            <a:normAutofit/>
          </a:bodyPr>
          <a:lstStyle/>
          <a:p>
            <a:pPr algn="r">
              <a:spcAft>
                <a:spcPts val="600"/>
              </a:spcAft>
            </a:pPr>
            <a:fld id="{B3F3C854-90DC-2C4C-B409-8B7CCD508581}" type="slidenum">
              <a:rPr lang="en-US" sz="1200" smtClean="0">
                <a:solidFill>
                  <a:schemeClr val="tx1">
                    <a:tint val="75000"/>
                  </a:schemeClr>
                </a:solidFill>
              </a:rPr>
              <a:pPr algn="r">
                <a:spcAft>
                  <a:spcPts val="600"/>
                </a:spcAft>
              </a:pPr>
              <a:t>15</a:t>
            </a:fld>
            <a:endParaRPr lang="en-US" sz="1200" dirty="0">
              <a:solidFill>
                <a:schemeClr val="tx1">
                  <a:tint val="75000"/>
                </a:schemeClr>
              </a:solidFill>
            </a:endParaRPr>
          </a:p>
        </p:txBody>
      </p:sp>
      <p:sp>
        <p:nvSpPr>
          <p:cNvPr id="6" name="CuadroTexto 5">
            <a:extLst>
              <a:ext uri="{FF2B5EF4-FFF2-40B4-BE49-F238E27FC236}">
                <a16:creationId xmlns:a16="http://schemas.microsoft.com/office/drawing/2014/main" id="{837C9101-9AAE-4D64-9CD6-84FC5E994A4D}"/>
              </a:ext>
            </a:extLst>
          </p:cNvPr>
          <p:cNvSpPr txBox="1"/>
          <p:nvPr/>
        </p:nvSpPr>
        <p:spPr>
          <a:xfrm>
            <a:off x="1764145" y="0"/>
            <a:ext cx="5523348" cy="969496"/>
          </a:xfrm>
          <a:prstGeom prst="rect">
            <a:avLst/>
          </a:prstGeom>
          <a:noFill/>
        </p:spPr>
        <p:txBody>
          <a:bodyPr wrap="square" rtlCol="0">
            <a:spAutoFit/>
          </a:bodyPr>
          <a:lstStyle/>
          <a:p>
            <a:pPr algn="ctr"/>
            <a:r>
              <a:rPr lang="es-MX" sz="1900" b="1" dirty="0">
                <a:latin typeface="Arial" panose="020B0604020202020204" pitchFamily="34" charset="0"/>
                <a:cs typeface="Arial" panose="020B0604020202020204" pitchFamily="34" charset="0"/>
              </a:rPr>
              <a:t>Anexo D, “Pérdidas Técnicas y No Técnicas reconocidas por División” del acuerdo CRE 074/2015.  </a:t>
            </a:r>
          </a:p>
        </p:txBody>
      </p:sp>
      <p:graphicFrame>
        <p:nvGraphicFramePr>
          <p:cNvPr id="15" name="Tabla 14">
            <a:extLst>
              <a:ext uri="{FF2B5EF4-FFF2-40B4-BE49-F238E27FC236}">
                <a16:creationId xmlns:a16="http://schemas.microsoft.com/office/drawing/2014/main" id="{7F51EA0E-C925-4DE1-8C6C-1C37C5EA13EA}"/>
              </a:ext>
            </a:extLst>
          </p:cNvPr>
          <p:cNvGraphicFramePr>
            <a:graphicFrameLocks noGrp="1"/>
          </p:cNvGraphicFramePr>
          <p:nvPr>
            <p:extLst>
              <p:ext uri="{D42A27DB-BD31-4B8C-83A1-F6EECF244321}">
                <p14:modId xmlns:p14="http://schemas.microsoft.com/office/powerpoint/2010/main" val="1831098316"/>
              </p:ext>
            </p:extLst>
          </p:nvPr>
        </p:nvGraphicFramePr>
        <p:xfrm>
          <a:off x="193964" y="1012699"/>
          <a:ext cx="8747999" cy="5373032"/>
        </p:xfrm>
        <a:graphic>
          <a:graphicData uri="http://schemas.openxmlformats.org/drawingml/2006/table">
            <a:tbl>
              <a:tblPr/>
              <a:tblGrid>
                <a:gridCol w="2220483">
                  <a:extLst>
                    <a:ext uri="{9D8B030D-6E8A-4147-A177-3AD203B41FA5}">
                      <a16:colId xmlns:a16="http://schemas.microsoft.com/office/drawing/2014/main" val="4120682524"/>
                    </a:ext>
                  </a:extLst>
                </a:gridCol>
                <a:gridCol w="599178">
                  <a:extLst>
                    <a:ext uri="{9D8B030D-6E8A-4147-A177-3AD203B41FA5}">
                      <a16:colId xmlns:a16="http://schemas.microsoft.com/office/drawing/2014/main" val="243720846"/>
                    </a:ext>
                  </a:extLst>
                </a:gridCol>
                <a:gridCol w="475818">
                  <a:extLst>
                    <a:ext uri="{9D8B030D-6E8A-4147-A177-3AD203B41FA5}">
                      <a16:colId xmlns:a16="http://schemas.microsoft.com/office/drawing/2014/main" val="1457174223"/>
                    </a:ext>
                  </a:extLst>
                </a:gridCol>
                <a:gridCol w="475818">
                  <a:extLst>
                    <a:ext uri="{9D8B030D-6E8A-4147-A177-3AD203B41FA5}">
                      <a16:colId xmlns:a16="http://schemas.microsoft.com/office/drawing/2014/main" val="1691401000"/>
                    </a:ext>
                  </a:extLst>
                </a:gridCol>
                <a:gridCol w="518112">
                  <a:extLst>
                    <a:ext uri="{9D8B030D-6E8A-4147-A177-3AD203B41FA5}">
                      <a16:colId xmlns:a16="http://schemas.microsoft.com/office/drawing/2014/main" val="361030746"/>
                    </a:ext>
                  </a:extLst>
                </a:gridCol>
                <a:gridCol w="599178">
                  <a:extLst>
                    <a:ext uri="{9D8B030D-6E8A-4147-A177-3AD203B41FA5}">
                      <a16:colId xmlns:a16="http://schemas.microsoft.com/office/drawing/2014/main" val="1783021850"/>
                    </a:ext>
                  </a:extLst>
                </a:gridCol>
                <a:gridCol w="475818">
                  <a:extLst>
                    <a:ext uri="{9D8B030D-6E8A-4147-A177-3AD203B41FA5}">
                      <a16:colId xmlns:a16="http://schemas.microsoft.com/office/drawing/2014/main" val="1240273672"/>
                    </a:ext>
                  </a:extLst>
                </a:gridCol>
                <a:gridCol w="475818">
                  <a:extLst>
                    <a:ext uri="{9D8B030D-6E8A-4147-A177-3AD203B41FA5}">
                      <a16:colId xmlns:a16="http://schemas.microsoft.com/office/drawing/2014/main" val="1553089332"/>
                    </a:ext>
                  </a:extLst>
                </a:gridCol>
                <a:gridCol w="518112">
                  <a:extLst>
                    <a:ext uri="{9D8B030D-6E8A-4147-A177-3AD203B41FA5}">
                      <a16:colId xmlns:a16="http://schemas.microsoft.com/office/drawing/2014/main" val="3229678354"/>
                    </a:ext>
                  </a:extLst>
                </a:gridCol>
                <a:gridCol w="687292">
                  <a:extLst>
                    <a:ext uri="{9D8B030D-6E8A-4147-A177-3AD203B41FA5}">
                      <a16:colId xmlns:a16="http://schemas.microsoft.com/office/drawing/2014/main" val="3132424867"/>
                    </a:ext>
                  </a:extLst>
                </a:gridCol>
                <a:gridCol w="549835">
                  <a:extLst>
                    <a:ext uri="{9D8B030D-6E8A-4147-A177-3AD203B41FA5}">
                      <a16:colId xmlns:a16="http://schemas.microsoft.com/office/drawing/2014/main" val="2931028792"/>
                    </a:ext>
                  </a:extLst>
                </a:gridCol>
                <a:gridCol w="549835">
                  <a:extLst>
                    <a:ext uri="{9D8B030D-6E8A-4147-A177-3AD203B41FA5}">
                      <a16:colId xmlns:a16="http://schemas.microsoft.com/office/drawing/2014/main" val="1556654319"/>
                    </a:ext>
                  </a:extLst>
                </a:gridCol>
                <a:gridCol w="602702">
                  <a:extLst>
                    <a:ext uri="{9D8B030D-6E8A-4147-A177-3AD203B41FA5}">
                      <a16:colId xmlns:a16="http://schemas.microsoft.com/office/drawing/2014/main" val="1407513489"/>
                    </a:ext>
                  </a:extLst>
                </a:gridCol>
              </a:tblGrid>
              <a:tr h="185018">
                <a:tc gridSpan="13">
                  <a:txBody>
                    <a:bodyPr/>
                    <a:lstStyle/>
                    <a:p>
                      <a:pPr algn="ctr" fontAlgn="ctr"/>
                      <a:r>
                        <a:rPr lang="es-MX" sz="1200" b="0" i="0" u="none" strike="noStrike" dirty="0">
                          <a:solidFill>
                            <a:srgbClr val="000000"/>
                          </a:solidFill>
                          <a:effectLst/>
                          <a:latin typeface="Arial" panose="020B0604020202020204" pitchFamily="34" charset="0"/>
                        </a:rPr>
                        <a:t>Anexo D</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21994597"/>
                  </a:ext>
                </a:extLst>
              </a:tr>
              <a:tr h="185018">
                <a:tc gridSpan="13">
                  <a:txBody>
                    <a:bodyPr/>
                    <a:lstStyle/>
                    <a:p>
                      <a:pPr algn="ctr" fontAlgn="ctr"/>
                      <a:r>
                        <a:rPr lang="es-MX" sz="1200" b="0" i="0" u="none" strike="noStrike" dirty="0">
                          <a:solidFill>
                            <a:srgbClr val="000000"/>
                          </a:solidFill>
                          <a:effectLst/>
                          <a:latin typeface="Arial" panose="020B0604020202020204" pitchFamily="34" charset="0"/>
                        </a:rPr>
                        <a:t>Pérdidas técnicas y no técnicas reconocidas por División</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548940361"/>
                  </a:ext>
                </a:extLst>
              </a:tr>
              <a:tr h="211286">
                <a:tc>
                  <a:txBody>
                    <a:bodyPr/>
                    <a:lstStyle/>
                    <a:p>
                      <a:pPr algn="l" fontAlgn="b"/>
                      <a:endParaRPr lang="es-MX" sz="1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l"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714014085"/>
                  </a:ext>
                </a:extLst>
              </a:tr>
              <a:tr h="185018">
                <a:tc>
                  <a:txBody>
                    <a:bodyPr/>
                    <a:lstStyle/>
                    <a:p>
                      <a:pPr algn="l"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gridSpan="4">
                  <a:txBody>
                    <a:bodyPr/>
                    <a:lstStyle/>
                    <a:p>
                      <a:pPr algn="ctr" fontAlgn="ctr"/>
                      <a:r>
                        <a:rPr lang="es-MX" sz="1200" b="0" i="0" u="none" strike="noStrike" dirty="0">
                          <a:solidFill>
                            <a:srgbClr val="000000"/>
                          </a:solidFill>
                          <a:effectLst/>
                          <a:latin typeface="Arial" panose="020B0604020202020204" pitchFamily="34" charset="0"/>
                        </a:rPr>
                        <a:t>Pérdidas Técnicas [%]</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1200" b="0" i="0" u="none" strike="noStrike" dirty="0">
                          <a:solidFill>
                            <a:srgbClr val="000000"/>
                          </a:solidFill>
                          <a:effectLst/>
                          <a:latin typeface="Arial" panose="020B0604020202020204" pitchFamily="34" charset="0"/>
                        </a:rPr>
                        <a:t>Pérdidas No Técnicas [ %]</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algn="ctr" fontAlgn="ctr"/>
                      <a:r>
                        <a:rPr lang="es-MX" sz="1200" b="0" i="0" u="none" strike="noStrike" dirty="0">
                          <a:solidFill>
                            <a:srgbClr val="000000"/>
                          </a:solidFill>
                          <a:effectLst/>
                          <a:latin typeface="Arial" panose="020B0604020202020204" pitchFamily="34" charset="0"/>
                        </a:rPr>
                        <a:t>Pérdidas Totales [ %]</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8062814"/>
                  </a:ext>
                </a:extLst>
              </a:tr>
              <a:tr h="362205">
                <a:tc>
                  <a:txBody>
                    <a:bodyPr/>
                    <a:lstStyle/>
                    <a:p>
                      <a:pPr algn="ctr" fontAlgn="ctr"/>
                      <a:r>
                        <a:rPr lang="es-MX" sz="1200" b="0" i="0" u="none" strike="noStrike" dirty="0">
                          <a:solidFill>
                            <a:srgbClr val="000000"/>
                          </a:solidFill>
                          <a:effectLst/>
                          <a:latin typeface="Arial" panose="020B0604020202020204" pitchFamily="34" charset="0"/>
                        </a:rPr>
                        <a:t>DIVISIÓN</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Año</a:t>
                      </a:r>
                      <a:br>
                        <a:rPr lang="es-MX" sz="1200" b="0" i="0" u="none" strike="noStrike" dirty="0">
                          <a:solidFill>
                            <a:srgbClr val="000000"/>
                          </a:solidFill>
                          <a:effectLst/>
                          <a:latin typeface="Arial" panose="020B0604020202020204" pitchFamily="34" charset="0"/>
                        </a:rPr>
                      </a:br>
                      <a:r>
                        <a:rPr lang="es-MX" sz="1200" b="0" i="0" u="none" strike="noStrike" dirty="0">
                          <a:solidFill>
                            <a:srgbClr val="000000"/>
                          </a:solidFill>
                          <a:effectLst/>
                          <a:latin typeface="Arial" panose="020B0604020202020204" pitchFamily="34" charset="0"/>
                        </a:rPr>
                        <a:t>Base</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2016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2017</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2018</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Año</a:t>
                      </a:r>
                      <a:br>
                        <a:rPr lang="es-MX" sz="1200" b="0" i="0" u="none" strike="noStrike" dirty="0">
                          <a:solidFill>
                            <a:srgbClr val="000000"/>
                          </a:solidFill>
                          <a:effectLst/>
                          <a:latin typeface="Arial" panose="020B0604020202020204" pitchFamily="34" charset="0"/>
                        </a:rPr>
                      </a:br>
                      <a:r>
                        <a:rPr lang="es-MX" sz="1200" b="0" i="0" u="none" strike="noStrike" dirty="0">
                          <a:solidFill>
                            <a:srgbClr val="000000"/>
                          </a:solidFill>
                          <a:effectLst/>
                          <a:latin typeface="Arial" panose="020B0604020202020204" pitchFamily="34" charset="0"/>
                        </a:rPr>
                        <a:t>Base</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2016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2017</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2018</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Año</a:t>
                      </a:r>
                      <a:br>
                        <a:rPr lang="es-MX" sz="1200" b="0" i="0" u="none" strike="noStrike" dirty="0">
                          <a:solidFill>
                            <a:srgbClr val="000000"/>
                          </a:solidFill>
                          <a:effectLst/>
                          <a:latin typeface="Arial" panose="020B0604020202020204" pitchFamily="34" charset="0"/>
                        </a:rPr>
                      </a:br>
                      <a:r>
                        <a:rPr lang="es-MX" sz="1200" b="0" i="0" u="none" strike="noStrike" dirty="0">
                          <a:solidFill>
                            <a:srgbClr val="000000"/>
                          </a:solidFill>
                          <a:effectLst/>
                          <a:latin typeface="Arial" panose="020B0604020202020204" pitchFamily="34" charset="0"/>
                        </a:rPr>
                        <a:t>Base</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2016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2017</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2018</a:t>
                      </a:r>
                    </a:p>
                  </a:txBody>
                  <a:tcPr marL="0" marR="0" marT="0" marB="0" anchor="ctr">
                    <a:lnL>
                      <a:noFill/>
                    </a:lnL>
                    <a:lnR>
                      <a:noFill/>
                    </a:lnR>
                    <a:lnT>
                      <a:noFill/>
                    </a:lnT>
                    <a:lnB>
                      <a:noFill/>
                    </a:lnB>
                  </a:tcPr>
                </a:tc>
                <a:extLst>
                  <a:ext uri="{0D108BD9-81ED-4DB2-BD59-A6C34878D82A}">
                    <a16:rowId xmlns:a16="http://schemas.microsoft.com/office/drawing/2014/main" val="417522485"/>
                  </a:ext>
                </a:extLst>
              </a:tr>
              <a:tr h="0">
                <a:tc>
                  <a:txBody>
                    <a:bodyPr/>
                    <a:lstStyle/>
                    <a:p>
                      <a:pPr algn="l" fontAlgn="b"/>
                      <a:endParaRPr lang="es-MX" sz="1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s-MX" sz="1400" b="1"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s-MX" sz="1400" b="1"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s-MX" sz="1200" b="0"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fontAlgn="ctr"/>
                      <a:endParaRPr lang="es-MX" sz="1400" b="1" i="0" u="none" strike="noStrike" dirty="0">
                        <a:solidFill>
                          <a:srgbClr val="000000"/>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4183506152"/>
                  </a:ext>
                </a:extLst>
              </a:tr>
              <a:tr h="211286">
                <a:tc>
                  <a:txBody>
                    <a:bodyPr/>
                    <a:lstStyle/>
                    <a:p>
                      <a:pPr algn="l" fontAlgn="ctr"/>
                      <a:r>
                        <a:rPr lang="es-MX" sz="1200" b="0" i="0" u="none" strike="noStrike" dirty="0">
                          <a:solidFill>
                            <a:srgbClr val="000000"/>
                          </a:solidFill>
                          <a:effectLst/>
                          <a:latin typeface="Arial" panose="020B0604020202020204" pitchFamily="34" charset="0"/>
                        </a:rPr>
                        <a:t>BAJA CALIFORNIA</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4.2%</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4.2%</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4.2%</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4.2%</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3.9%</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3.9%</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3.9%</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3.9%</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8.1%</a:t>
                      </a:r>
                    </a:p>
                  </a:txBody>
                  <a:tcPr marL="0" marR="0" marT="0" marB="0" anchor="ctr">
                    <a:lnL>
                      <a:noFill/>
                    </a:lnL>
                    <a:lnR>
                      <a:noFill/>
                    </a:lnR>
                    <a:lnT>
                      <a:noFill/>
                    </a:lnT>
                    <a:lnB>
                      <a:noFill/>
                    </a:lnB>
                  </a:tcPr>
                </a:tc>
                <a:extLst>
                  <a:ext uri="{0D108BD9-81ED-4DB2-BD59-A6C34878D82A}">
                    <a16:rowId xmlns:a16="http://schemas.microsoft.com/office/drawing/2014/main" val="226394030"/>
                  </a:ext>
                </a:extLst>
              </a:tr>
              <a:tr h="211286">
                <a:tc>
                  <a:txBody>
                    <a:bodyPr/>
                    <a:lstStyle/>
                    <a:p>
                      <a:pPr algn="l" fontAlgn="ctr"/>
                      <a:r>
                        <a:rPr lang="es-MX" sz="1200" b="0" i="0" u="none" strike="noStrike" dirty="0">
                          <a:solidFill>
                            <a:srgbClr val="000000"/>
                          </a:solidFill>
                          <a:effectLst/>
                          <a:latin typeface="Arial" panose="020B0604020202020204" pitchFamily="34" charset="0"/>
                        </a:rPr>
                        <a:t>BAJÍO</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7.9%</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7.3%</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6.7%</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6.6%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5.0%</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5.0%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13.0%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12.4%</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11.7%</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11.6%</a:t>
                      </a:r>
                    </a:p>
                  </a:txBody>
                  <a:tcPr marL="0" marR="0" marT="0" marB="0" anchor="ctr">
                    <a:lnL>
                      <a:noFill/>
                    </a:lnL>
                    <a:lnR>
                      <a:noFill/>
                    </a:lnR>
                    <a:lnT>
                      <a:noFill/>
                    </a:lnT>
                    <a:lnB>
                      <a:noFill/>
                    </a:lnB>
                  </a:tcPr>
                </a:tc>
                <a:extLst>
                  <a:ext uri="{0D108BD9-81ED-4DB2-BD59-A6C34878D82A}">
                    <a16:rowId xmlns:a16="http://schemas.microsoft.com/office/drawing/2014/main" val="249764444"/>
                  </a:ext>
                </a:extLst>
              </a:tr>
              <a:tr h="211286">
                <a:tc>
                  <a:txBody>
                    <a:bodyPr/>
                    <a:lstStyle/>
                    <a:p>
                      <a:pPr algn="l" fontAlgn="ctr"/>
                      <a:r>
                        <a:rPr lang="es-MX" sz="1200" b="0" i="0" u="none" strike="noStrike" dirty="0">
                          <a:solidFill>
                            <a:srgbClr val="000000"/>
                          </a:solidFill>
                          <a:effectLst/>
                          <a:latin typeface="Arial" panose="020B0604020202020204" pitchFamily="34" charset="0"/>
                        </a:rPr>
                        <a:t>CENTRO OCCIDENTE</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6.1%</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6.1%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2.2%</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2.2%</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2.2%</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2.2%</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8.3%</a:t>
                      </a:r>
                    </a:p>
                  </a:txBody>
                  <a:tcPr marL="0" marR="0" marT="0" marB="0" anchor="ctr">
                    <a:lnL>
                      <a:noFill/>
                    </a:lnL>
                    <a:lnR>
                      <a:noFill/>
                    </a:lnR>
                    <a:lnT>
                      <a:noFill/>
                    </a:lnT>
                    <a:lnB>
                      <a:noFill/>
                    </a:lnB>
                  </a:tcPr>
                </a:tc>
                <a:extLst>
                  <a:ext uri="{0D108BD9-81ED-4DB2-BD59-A6C34878D82A}">
                    <a16:rowId xmlns:a16="http://schemas.microsoft.com/office/drawing/2014/main" val="483558734"/>
                  </a:ext>
                </a:extLst>
              </a:tr>
              <a:tr h="211286">
                <a:tc>
                  <a:txBody>
                    <a:bodyPr/>
                    <a:lstStyle/>
                    <a:p>
                      <a:pPr algn="l" fontAlgn="ctr"/>
                      <a:r>
                        <a:rPr lang="es-MX" sz="1200" b="0" i="0" u="none" strike="noStrike" dirty="0">
                          <a:solidFill>
                            <a:srgbClr val="000000"/>
                          </a:solidFill>
                          <a:effectLst/>
                          <a:latin typeface="Arial" panose="020B0604020202020204" pitchFamily="34" charset="0"/>
                        </a:rPr>
                        <a:t>CENTRO ORIENTE</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5.2%</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5.2%</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5.2%</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5.2%</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5.6%</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5.0%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13.3%</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13.3%</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10.8%</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10.2%</a:t>
                      </a:r>
                    </a:p>
                  </a:txBody>
                  <a:tcPr marL="0" marR="0" marT="0" marB="0" anchor="ctr">
                    <a:lnL>
                      <a:noFill/>
                    </a:lnL>
                    <a:lnR>
                      <a:noFill/>
                    </a:lnR>
                    <a:lnT>
                      <a:noFill/>
                    </a:lnT>
                    <a:lnB>
                      <a:noFill/>
                    </a:lnB>
                  </a:tcPr>
                </a:tc>
                <a:extLst>
                  <a:ext uri="{0D108BD9-81ED-4DB2-BD59-A6C34878D82A}">
                    <a16:rowId xmlns:a16="http://schemas.microsoft.com/office/drawing/2014/main" val="2269289421"/>
                  </a:ext>
                </a:extLst>
              </a:tr>
              <a:tr h="211286">
                <a:tc>
                  <a:txBody>
                    <a:bodyPr/>
                    <a:lstStyle/>
                    <a:p>
                      <a:pPr algn="l" fontAlgn="ctr"/>
                      <a:r>
                        <a:rPr lang="es-MX" sz="1200" b="0" i="0" u="none" strike="noStrike" dirty="0">
                          <a:solidFill>
                            <a:srgbClr val="000000"/>
                          </a:solidFill>
                          <a:effectLst/>
                          <a:latin typeface="Arial" panose="020B0604020202020204" pitchFamily="34" charset="0"/>
                        </a:rPr>
                        <a:t>CENTRO SUR</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6.1%</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6.1%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14.4%</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14.4%</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11.9%</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9.4%</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20.5%</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20.5%</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18.0%</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15.5%</a:t>
                      </a:r>
                    </a:p>
                  </a:txBody>
                  <a:tcPr marL="0" marR="0" marT="0" marB="0" anchor="ctr">
                    <a:lnL>
                      <a:noFill/>
                    </a:lnL>
                    <a:lnR>
                      <a:noFill/>
                    </a:lnR>
                    <a:lnT>
                      <a:noFill/>
                    </a:lnT>
                    <a:lnB>
                      <a:noFill/>
                    </a:lnB>
                  </a:tcPr>
                </a:tc>
                <a:extLst>
                  <a:ext uri="{0D108BD9-81ED-4DB2-BD59-A6C34878D82A}">
                    <a16:rowId xmlns:a16="http://schemas.microsoft.com/office/drawing/2014/main" val="2295463901"/>
                  </a:ext>
                </a:extLst>
              </a:tr>
              <a:tr h="211286">
                <a:tc>
                  <a:txBody>
                    <a:bodyPr/>
                    <a:lstStyle/>
                    <a:p>
                      <a:pPr algn="l" fontAlgn="ctr"/>
                      <a:r>
                        <a:rPr lang="es-MX" sz="1200" b="0" i="0" u="none" strike="noStrike" dirty="0">
                          <a:solidFill>
                            <a:srgbClr val="000000"/>
                          </a:solidFill>
                          <a:effectLst/>
                          <a:latin typeface="Arial" panose="020B0604020202020204" pitchFamily="34" charset="0"/>
                        </a:rPr>
                        <a:t>GOLFO CENTRO</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6.2%</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6.2%</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6.2%</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6.2%</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3.4%</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3.4%</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3.4%</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3.4%</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9.6%</a:t>
                      </a:r>
                    </a:p>
                  </a:txBody>
                  <a:tcPr marL="0" marR="0" marT="0" marB="0" anchor="ctr">
                    <a:lnL>
                      <a:noFill/>
                    </a:lnL>
                    <a:lnR>
                      <a:noFill/>
                    </a:lnR>
                    <a:lnT>
                      <a:noFill/>
                    </a:lnT>
                    <a:lnB>
                      <a:noFill/>
                    </a:lnB>
                  </a:tcPr>
                </a:tc>
                <a:extLst>
                  <a:ext uri="{0D108BD9-81ED-4DB2-BD59-A6C34878D82A}">
                    <a16:rowId xmlns:a16="http://schemas.microsoft.com/office/drawing/2014/main" val="2985409388"/>
                  </a:ext>
                </a:extLst>
              </a:tr>
              <a:tr h="211286">
                <a:tc>
                  <a:txBody>
                    <a:bodyPr/>
                    <a:lstStyle/>
                    <a:p>
                      <a:pPr algn="l" fontAlgn="ctr"/>
                      <a:r>
                        <a:rPr lang="es-MX" sz="1200" b="0" i="0" u="none" strike="noStrike" dirty="0">
                          <a:solidFill>
                            <a:srgbClr val="000000"/>
                          </a:solidFill>
                          <a:effectLst/>
                          <a:latin typeface="Arial" panose="020B0604020202020204" pitchFamily="34" charset="0"/>
                        </a:rPr>
                        <a:t>GOLFO NORTE</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4.0%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4.0%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4.0%</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4.0%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7.1%</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5.0%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13.6%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13.6%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11.1%</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9.0%</a:t>
                      </a:r>
                    </a:p>
                  </a:txBody>
                  <a:tcPr marL="0" marR="0" marT="0" marB="0" anchor="ctr">
                    <a:lnL>
                      <a:noFill/>
                    </a:lnL>
                    <a:lnR>
                      <a:noFill/>
                    </a:lnR>
                    <a:lnT>
                      <a:noFill/>
                    </a:lnT>
                    <a:lnB>
                      <a:noFill/>
                    </a:lnB>
                  </a:tcPr>
                </a:tc>
                <a:extLst>
                  <a:ext uri="{0D108BD9-81ED-4DB2-BD59-A6C34878D82A}">
                    <a16:rowId xmlns:a16="http://schemas.microsoft.com/office/drawing/2014/main" val="490099707"/>
                  </a:ext>
                </a:extLst>
              </a:tr>
              <a:tr h="211286">
                <a:tc>
                  <a:txBody>
                    <a:bodyPr/>
                    <a:lstStyle/>
                    <a:p>
                      <a:pPr algn="l" fontAlgn="ctr"/>
                      <a:r>
                        <a:rPr lang="es-MX" sz="1200" b="0" i="0" u="none" strike="noStrike" dirty="0">
                          <a:solidFill>
                            <a:srgbClr val="000000"/>
                          </a:solidFill>
                          <a:effectLst/>
                          <a:latin typeface="Arial" panose="020B0604020202020204" pitchFamily="34" charset="0"/>
                        </a:rPr>
                        <a:t>JALISCO</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6.3%</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5.8%</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5.8%</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5.8%</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7.8%</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5.3%</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16.6%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16.1%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13.6%</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11.1%</a:t>
                      </a:r>
                    </a:p>
                  </a:txBody>
                  <a:tcPr marL="0" marR="0" marT="0" marB="0" anchor="ctr">
                    <a:lnL>
                      <a:noFill/>
                    </a:lnL>
                    <a:lnR>
                      <a:noFill/>
                    </a:lnR>
                    <a:lnT>
                      <a:noFill/>
                    </a:lnT>
                    <a:lnB>
                      <a:noFill/>
                    </a:lnB>
                  </a:tcPr>
                </a:tc>
                <a:extLst>
                  <a:ext uri="{0D108BD9-81ED-4DB2-BD59-A6C34878D82A}">
                    <a16:rowId xmlns:a16="http://schemas.microsoft.com/office/drawing/2014/main" val="1931469512"/>
                  </a:ext>
                </a:extLst>
              </a:tr>
              <a:tr h="211286">
                <a:tc>
                  <a:txBody>
                    <a:bodyPr/>
                    <a:lstStyle/>
                    <a:p>
                      <a:pPr algn="l" fontAlgn="ctr"/>
                      <a:r>
                        <a:rPr lang="es-MX" sz="1200" b="0" i="0" u="none" strike="noStrike" dirty="0">
                          <a:solidFill>
                            <a:srgbClr val="000000"/>
                          </a:solidFill>
                          <a:effectLst/>
                          <a:latin typeface="Arial" panose="020B0604020202020204" pitchFamily="34" charset="0"/>
                        </a:rPr>
                        <a:t>NOROESTE</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3.9%</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3.9%</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3.9%</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3.9%</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5.0%</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5.0%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10.5%</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10.5%</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8.9%</a:t>
                      </a:r>
                    </a:p>
                  </a:txBody>
                  <a:tcPr marL="0" marR="0" marT="0" marB="0" anchor="ctr">
                    <a:lnL>
                      <a:noFill/>
                    </a:lnL>
                    <a:lnR>
                      <a:noFill/>
                    </a:lnR>
                    <a:lnT>
                      <a:noFill/>
                    </a:lnT>
                    <a:lnB>
                      <a:noFill/>
                    </a:lnB>
                  </a:tcPr>
                </a:tc>
                <a:extLst>
                  <a:ext uri="{0D108BD9-81ED-4DB2-BD59-A6C34878D82A}">
                    <a16:rowId xmlns:a16="http://schemas.microsoft.com/office/drawing/2014/main" val="4227594079"/>
                  </a:ext>
                </a:extLst>
              </a:tr>
              <a:tr h="211286">
                <a:tc>
                  <a:txBody>
                    <a:bodyPr/>
                    <a:lstStyle/>
                    <a:p>
                      <a:pPr algn="l" fontAlgn="ctr"/>
                      <a:r>
                        <a:rPr lang="es-MX" sz="1200" b="0" i="0" u="none" strike="noStrike" dirty="0">
                          <a:solidFill>
                            <a:srgbClr val="000000"/>
                          </a:solidFill>
                          <a:effectLst/>
                          <a:latin typeface="Arial" panose="020B0604020202020204" pitchFamily="34" charset="0"/>
                        </a:rPr>
                        <a:t>NORTE</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5.1%</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5.1%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6.8%</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6.8%</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5.0%</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5.0%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11.9%</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11.9%</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10.1%</a:t>
                      </a:r>
                    </a:p>
                  </a:txBody>
                  <a:tcPr marL="0" marR="0" marT="0" marB="0" anchor="ctr">
                    <a:lnL>
                      <a:noFill/>
                    </a:lnL>
                    <a:lnR>
                      <a:noFill/>
                    </a:lnR>
                    <a:lnT>
                      <a:noFill/>
                    </a:lnT>
                    <a:lnB>
                      <a:noFill/>
                    </a:lnB>
                  </a:tcPr>
                </a:tc>
                <a:extLst>
                  <a:ext uri="{0D108BD9-81ED-4DB2-BD59-A6C34878D82A}">
                    <a16:rowId xmlns:a16="http://schemas.microsoft.com/office/drawing/2014/main" val="4267347188"/>
                  </a:ext>
                </a:extLst>
              </a:tr>
              <a:tr h="211286">
                <a:tc>
                  <a:txBody>
                    <a:bodyPr/>
                    <a:lstStyle/>
                    <a:p>
                      <a:pPr algn="l" fontAlgn="ctr"/>
                      <a:r>
                        <a:rPr lang="es-MX" sz="1200" b="0" i="0" u="none" strike="noStrike" dirty="0">
                          <a:solidFill>
                            <a:srgbClr val="000000"/>
                          </a:solidFill>
                          <a:effectLst/>
                          <a:latin typeface="Arial" panose="020B0604020202020204" pitchFamily="34" charset="0"/>
                        </a:rPr>
                        <a:t>ORIENTE</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8.7%</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7.4%</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6.9%</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6.1%</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5.0%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17.3%</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16.6%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13.5%</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11.9%</a:t>
                      </a:r>
                    </a:p>
                  </a:txBody>
                  <a:tcPr marL="0" marR="0" marT="0" marB="0" anchor="ctr">
                    <a:lnL>
                      <a:noFill/>
                    </a:lnL>
                    <a:lnR>
                      <a:noFill/>
                    </a:lnR>
                    <a:lnT>
                      <a:noFill/>
                    </a:lnT>
                    <a:lnB>
                      <a:noFill/>
                    </a:lnB>
                  </a:tcPr>
                </a:tc>
                <a:extLst>
                  <a:ext uri="{0D108BD9-81ED-4DB2-BD59-A6C34878D82A}">
                    <a16:rowId xmlns:a16="http://schemas.microsoft.com/office/drawing/2014/main" val="551428358"/>
                  </a:ext>
                </a:extLst>
              </a:tr>
              <a:tr h="211286">
                <a:tc>
                  <a:txBody>
                    <a:bodyPr/>
                    <a:lstStyle/>
                    <a:p>
                      <a:pPr algn="l" fontAlgn="ctr"/>
                      <a:r>
                        <a:rPr lang="es-MX" sz="1200" b="0" i="0" u="none" strike="noStrike" dirty="0">
                          <a:solidFill>
                            <a:srgbClr val="000000"/>
                          </a:solidFill>
                          <a:effectLst/>
                          <a:latin typeface="Arial" panose="020B0604020202020204" pitchFamily="34" charset="0"/>
                        </a:rPr>
                        <a:t>PENINSULAR</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4.8%</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4.8%</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4.8%</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4.8%</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5.0%</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5.0%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11.4%</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11.4%</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9.8%</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9.8%</a:t>
                      </a:r>
                    </a:p>
                  </a:txBody>
                  <a:tcPr marL="0" marR="0" marT="0" marB="0" anchor="ctr">
                    <a:lnL>
                      <a:noFill/>
                    </a:lnL>
                    <a:lnR>
                      <a:noFill/>
                    </a:lnR>
                    <a:lnT>
                      <a:noFill/>
                    </a:lnT>
                    <a:lnB>
                      <a:noFill/>
                    </a:lnB>
                  </a:tcPr>
                </a:tc>
                <a:extLst>
                  <a:ext uri="{0D108BD9-81ED-4DB2-BD59-A6C34878D82A}">
                    <a16:rowId xmlns:a16="http://schemas.microsoft.com/office/drawing/2014/main" val="1415138914"/>
                  </a:ext>
                </a:extLst>
              </a:tr>
              <a:tr h="211286">
                <a:tc>
                  <a:txBody>
                    <a:bodyPr/>
                    <a:lstStyle/>
                    <a:p>
                      <a:pPr algn="l" fontAlgn="ctr"/>
                      <a:r>
                        <a:rPr lang="es-MX" sz="1200" b="0" i="0" u="none" strike="noStrike" dirty="0">
                          <a:solidFill>
                            <a:srgbClr val="000000"/>
                          </a:solidFill>
                          <a:effectLst/>
                          <a:latin typeface="Arial" panose="020B0604020202020204" pitchFamily="34" charset="0"/>
                        </a:rPr>
                        <a:t>SURESTE</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7.5%</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7.0%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7.0%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5.0%</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5.0%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16.6%</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15.9%</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13.2%</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12.5%</a:t>
                      </a:r>
                    </a:p>
                  </a:txBody>
                  <a:tcPr marL="0" marR="0" marT="0" marB="0" anchor="ctr">
                    <a:lnL>
                      <a:noFill/>
                    </a:lnL>
                    <a:lnR>
                      <a:noFill/>
                    </a:lnR>
                    <a:lnT>
                      <a:noFill/>
                    </a:lnT>
                    <a:lnB>
                      <a:noFill/>
                    </a:lnB>
                  </a:tcPr>
                </a:tc>
                <a:extLst>
                  <a:ext uri="{0D108BD9-81ED-4DB2-BD59-A6C34878D82A}">
                    <a16:rowId xmlns:a16="http://schemas.microsoft.com/office/drawing/2014/main" val="174878939"/>
                  </a:ext>
                </a:extLst>
              </a:tr>
              <a:tr h="211286">
                <a:tc>
                  <a:txBody>
                    <a:bodyPr/>
                    <a:lstStyle/>
                    <a:p>
                      <a:pPr algn="l" fontAlgn="ctr"/>
                      <a:r>
                        <a:rPr lang="es-MX" sz="1200" b="0" i="0" u="none" strike="noStrike" dirty="0">
                          <a:solidFill>
                            <a:srgbClr val="000000"/>
                          </a:solidFill>
                          <a:effectLst/>
                          <a:latin typeface="Arial" panose="020B0604020202020204" pitchFamily="34" charset="0"/>
                        </a:rPr>
                        <a:t>VALLE DE MEXICO CENTRO</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7.1%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6.5%</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6.0%</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5.5%</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14.0%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14.0%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11.5%</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21.1%</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20.5%</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17.5%</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14.5%</a:t>
                      </a:r>
                    </a:p>
                  </a:txBody>
                  <a:tcPr marL="0" marR="0" marT="0" marB="0" anchor="ctr">
                    <a:lnL>
                      <a:noFill/>
                    </a:lnL>
                    <a:lnR>
                      <a:noFill/>
                    </a:lnR>
                    <a:lnT>
                      <a:noFill/>
                    </a:lnT>
                    <a:lnB>
                      <a:noFill/>
                    </a:lnB>
                  </a:tcPr>
                </a:tc>
                <a:extLst>
                  <a:ext uri="{0D108BD9-81ED-4DB2-BD59-A6C34878D82A}">
                    <a16:rowId xmlns:a16="http://schemas.microsoft.com/office/drawing/2014/main" val="4088732608"/>
                  </a:ext>
                </a:extLst>
              </a:tr>
              <a:tr h="211286">
                <a:tc>
                  <a:txBody>
                    <a:bodyPr/>
                    <a:lstStyle/>
                    <a:p>
                      <a:pPr algn="l" fontAlgn="ctr"/>
                      <a:r>
                        <a:rPr lang="es-MX" sz="1200" b="0" i="0" u="none" strike="noStrike" dirty="0">
                          <a:solidFill>
                            <a:srgbClr val="000000"/>
                          </a:solidFill>
                          <a:effectLst/>
                          <a:latin typeface="Arial" panose="020B0604020202020204" pitchFamily="34" charset="0"/>
                        </a:rPr>
                        <a:t>VALLE DE MEXICO NORTE</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9.5%</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8.7%</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8.0%</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7.4%</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15.8%</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15.8%</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13.3%</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10.8%</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25.3%</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24.5%</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21.3%</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18.2%</a:t>
                      </a:r>
                    </a:p>
                  </a:txBody>
                  <a:tcPr marL="0" marR="0" marT="0" marB="0" anchor="ctr">
                    <a:lnL>
                      <a:noFill/>
                    </a:lnL>
                    <a:lnR>
                      <a:noFill/>
                    </a:lnR>
                    <a:lnT>
                      <a:noFill/>
                    </a:lnT>
                    <a:lnB>
                      <a:noFill/>
                    </a:lnB>
                  </a:tcPr>
                </a:tc>
                <a:extLst>
                  <a:ext uri="{0D108BD9-81ED-4DB2-BD59-A6C34878D82A}">
                    <a16:rowId xmlns:a16="http://schemas.microsoft.com/office/drawing/2014/main" val="4197708386"/>
                  </a:ext>
                </a:extLst>
              </a:tr>
              <a:tr h="211286">
                <a:tc>
                  <a:txBody>
                    <a:bodyPr/>
                    <a:lstStyle/>
                    <a:p>
                      <a:pPr algn="l" fontAlgn="ctr"/>
                      <a:r>
                        <a:rPr lang="es-MX" sz="1200" b="0" i="0" u="none" strike="noStrike" dirty="0">
                          <a:solidFill>
                            <a:srgbClr val="000000"/>
                          </a:solidFill>
                          <a:effectLst/>
                          <a:latin typeface="Arial" panose="020B0604020202020204" pitchFamily="34" charset="0"/>
                        </a:rPr>
                        <a:t>VALLE DE MEXICO SUR</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6.2%</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5.7%</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5.3%</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5.3%</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20.7%</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20.7%</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18.2%</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15.7%</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26.9%</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26.4%</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23.5%</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21.0%</a:t>
                      </a:r>
                    </a:p>
                  </a:txBody>
                  <a:tcPr marL="0" marR="0" marT="0" marB="0" anchor="ctr">
                    <a:lnL>
                      <a:noFill/>
                    </a:lnL>
                    <a:lnR>
                      <a:noFill/>
                    </a:lnR>
                    <a:lnT>
                      <a:noFill/>
                    </a:lnT>
                    <a:lnB>
                      <a:noFill/>
                    </a:lnB>
                  </a:tcPr>
                </a:tc>
                <a:extLst>
                  <a:ext uri="{0D108BD9-81ED-4DB2-BD59-A6C34878D82A}">
                    <a16:rowId xmlns:a16="http://schemas.microsoft.com/office/drawing/2014/main" val="101818753"/>
                  </a:ext>
                </a:extLst>
              </a:tr>
              <a:tr h="211286">
                <a:tc>
                  <a:txBody>
                    <a:bodyPr/>
                    <a:lstStyle/>
                    <a:p>
                      <a:pPr algn="l" fontAlgn="ctr"/>
                      <a:r>
                        <a:rPr lang="es-MX" sz="1200" b="0" i="0" u="none" strike="noStrike" dirty="0">
                          <a:solidFill>
                            <a:srgbClr val="000000"/>
                          </a:solidFill>
                          <a:effectLst/>
                          <a:latin typeface="Arial" panose="020B0604020202020204" pitchFamily="34" charset="0"/>
                        </a:rPr>
                        <a:t>NACIONAL</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6.29%</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6.29%</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6.18%</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6.17%</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8.45%</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8.45%</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7.79%</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6.15%</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14.74%</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14.74%</a:t>
                      </a:r>
                    </a:p>
                  </a:txBody>
                  <a:tcPr marL="0" marR="0" marT="0" marB="0" anchor="ctr">
                    <a:lnL>
                      <a:noFill/>
                    </a:lnL>
                    <a:lnR>
                      <a:noFill/>
                    </a:lnR>
                    <a:lnT>
                      <a:noFill/>
                    </a:lnT>
                    <a:lnB>
                      <a:noFill/>
                    </a:lnB>
                  </a:tcPr>
                </a:tc>
                <a:tc>
                  <a:txBody>
                    <a:bodyPr/>
                    <a:lstStyle/>
                    <a:p>
                      <a:pPr algn="ctr" fontAlgn="ctr"/>
                      <a:r>
                        <a:rPr lang="es-MX" sz="1200" b="0" i="0" u="none" strike="noStrike" dirty="0">
                          <a:solidFill>
                            <a:srgbClr val="000000"/>
                          </a:solidFill>
                          <a:effectLst/>
                          <a:latin typeface="Arial" panose="020B0604020202020204" pitchFamily="34" charset="0"/>
                        </a:rPr>
                        <a:t>13.97%</a:t>
                      </a:r>
                    </a:p>
                  </a:txBody>
                  <a:tcPr marL="0" marR="0" marT="0" marB="0" anchor="ctr">
                    <a:lnL>
                      <a:noFill/>
                    </a:lnL>
                    <a:lnR>
                      <a:noFill/>
                    </a:lnR>
                    <a:lnT>
                      <a:noFill/>
                    </a:lnT>
                    <a:lnB>
                      <a:noFill/>
                    </a:lnB>
                  </a:tcPr>
                </a:tc>
                <a:tc>
                  <a:txBody>
                    <a:bodyPr/>
                    <a:lstStyle/>
                    <a:p>
                      <a:pPr algn="ctr" fontAlgn="ctr"/>
                      <a:r>
                        <a:rPr lang="es-MX" sz="1400" b="1" i="0" u="none" strike="noStrike" dirty="0">
                          <a:solidFill>
                            <a:srgbClr val="000000"/>
                          </a:solidFill>
                          <a:effectLst/>
                          <a:latin typeface="Arial" panose="020B0604020202020204" pitchFamily="34" charset="0"/>
                        </a:rPr>
                        <a:t>12.32%</a:t>
                      </a:r>
                    </a:p>
                  </a:txBody>
                  <a:tcPr marL="0" marR="0" marT="0" marB="0" anchor="ctr">
                    <a:lnL>
                      <a:noFill/>
                    </a:lnL>
                    <a:lnR>
                      <a:noFill/>
                    </a:lnR>
                    <a:lnT>
                      <a:noFill/>
                    </a:lnT>
                    <a:lnB>
                      <a:noFill/>
                    </a:lnB>
                  </a:tcPr>
                </a:tc>
                <a:extLst>
                  <a:ext uri="{0D108BD9-81ED-4DB2-BD59-A6C34878D82A}">
                    <a16:rowId xmlns:a16="http://schemas.microsoft.com/office/drawing/2014/main" val="2015403253"/>
                  </a:ext>
                </a:extLst>
              </a:tr>
              <a:tr h="211286">
                <a:tc>
                  <a:txBody>
                    <a:bodyPr/>
                    <a:lstStyle/>
                    <a:p>
                      <a:pPr algn="l" fontAlgn="b"/>
                      <a:endParaRPr lang="es-MX" sz="1400" b="0" i="0" u="none" strike="noStrike" dirty="0">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s-MX" sz="12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s-MX" sz="12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048801857"/>
                  </a:ext>
                </a:extLst>
              </a:tr>
              <a:tr h="185018">
                <a:tc gridSpan="13">
                  <a:txBody>
                    <a:bodyPr/>
                    <a:lstStyle/>
                    <a:p>
                      <a:pPr algn="l" fontAlgn="ctr"/>
                      <a:r>
                        <a:rPr lang="es-MX" sz="1200" b="0" i="0" u="none" strike="noStrike" dirty="0">
                          <a:solidFill>
                            <a:srgbClr val="000000"/>
                          </a:solidFill>
                          <a:effectLst/>
                          <a:latin typeface="Arial" panose="020B0604020202020204" pitchFamily="34" charset="0"/>
                        </a:rPr>
                        <a:t>NOTA: Los porcentajes de pérdidas están referidos a la energía ingresada en el nivel de MT</a:t>
                      </a:r>
                    </a:p>
                  </a:txBody>
                  <a:tcPr marL="0" marR="0" marT="0" marB="0" anchor="ctr">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543480607"/>
                  </a:ext>
                </a:extLst>
              </a:tr>
            </a:tbl>
          </a:graphicData>
        </a:graphic>
      </p:graphicFrame>
      <p:cxnSp>
        <p:nvCxnSpPr>
          <p:cNvPr id="16" name="Conector recto 15">
            <a:extLst>
              <a:ext uri="{FF2B5EF4-FFF2-40B4-BE49-F238E27FC236}">
                <a16:creationId xmlns:a16="http://schemas.microsoft.com/office/drawing/2014/main" id="{90A6E9B8-0973-479E-8443-8D59228D15FB}"/>
              </a:ext>
            </a:extLst>
          </p:cNvPr>
          <p:cNvCxnSpPr>
            <a:cxnSpLocks/>
          </p:cNvCxnSpPr>
          <p:nvPr/>
        </p:nvCxnSpPr>
        <p:spPr>
          <a:xfrm>
            <a:off x="193964" y="1532880"/>
            <a:ext cx="8719127"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7" name="Conector recto 16">
            <a:extLst>
              <a:ext uri="{FF2B5EF4-FFF2-40B4-BE49-F238E27FC236}">
                <a16:creationId xmlns:a16="http://schemas.microsoft.com/office/drawing/2014/main" id="{2063F19C-5FA1-467E-AD28-266613A2D595}"/>
              </a:ext>
            </a:extLst>
          </p:cNvPr>
          <p:cNvCxnSpPr>
            <a:cxnSpLocks/>
          </p:cNvCxnSpPr>
          <p:nvPr/>
        </p:nvCxnSpPr>
        <p:spPr>
          <a:xfrm>
            <a:off x="193964" y="2226906"/>
            <a:ext cx="8719127"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Conector recto 17">
            <a:extLst>
              <a:ext uri="{FF2B5EF4-FFF2-40B4-BE49-F238E27FC236}">
                <a16:creationId xmlns:a16="http://schemas.microsoft.com/office/drawing/2014/main" id="{3E62A03B-0F01-4FF5-96C0-003E96F4255E}"/>
              </a:ext>
            </a:extLst>
          </p:cNvPr>
          <p:cNvCxnSpPr>
            <a:cxnSpLocks/>
          </p:cNvCxnSpPr>
          <p:nvPr/>
        </p:nvCxnSpPr>
        <p:spPr>
          <a:xfrm>
            <a:off x="193964" y="6113682"/>
            <a:ext cx="8719127"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21006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726581" y="2649451"/>
            <a:ext cx="8092955" cy="125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13999"/>
              </a:lnSpc>
              <a:spcAft>
                <a:spcPts val="600"/>
              </a:spcAft>
              <a:defRPr/>
            </a:pPr>
            <a:endParaRPr lang="es-MX" altLang="ja-JP" sz="3600" b="1" kern="0" dirty="0">
              <a:solidFill>
                <a:schemeClr val="tx1">
                  <a:lumMod val="85000"/>
                  <a:lumOff val="15000"/>
                </a:schemeClr>
              </a:solidFill>
              <a:latin typeface="Arial" pitchFamily="34" charset="0"/>
              <a:cs typeface="Arial" panose="020B0604020202020204" pitchFamily="34" charset="0"/>
            </a:endParaRPr>
          </a:p>
          <a:p>
            <a:pPr algn="ctr" eaLnBrk="1" hangingPunct="1">
              <a:lnSpc>
                <a:spcPct val="113999"/>
              </a:lnSpc>
              <a:spcAft>
                <a:spcPts val="600"/>
              </a:spcAft>
              <a:defRPr/>
            </a:pPr>
            <a:r>
              <a:rPr lang="es-MX" altLang="ja-JP" sz="3600" b="1" kern="0" dirty="0">
                <a:solidFill>
                  <a:schemeClr val="tx1">
                    <a:lumMod val="85000"/>
                    <a:lumOff val="15000"/>
                  </a:schemeClr>
                </a:solidFill>
                <a:latin typeface="Arial" pitchFamily="34" charset="0"/>
                <a:cs typeface="Arial" panose="020B0604020202020204" pitchFamily="34" charset="0"/>
              </a:rPr>
              <a:t>Pérdidas No Técnicas</a:t>
            </a:r>
          </a:p>
        </p:txBody>
      </p:sp>
      <p:pic>
        <p:nvPicPr>
          <p:cNvPr id="6" name="Imagen 5">
            <a:extLst>
              <a:ext uri="{FF2B5EF4-FFF2-40B4-BE49-F238E27FC236}">
                <a16:creationId xmlns:a16="http://schemas.microsoft.com/office/drawing/2014/main" id="{B1C344AF-E2F4-4904-AB82-F68563E96EA6}"/>
              </a:ext>
            </a:extLst>
          </p:cNvPr>
          <p:cNvPicPr/>
          <p:nvPr/>
        </p:nvPicPr>
        <p:blipFill rotWithShape="1">
          <a:blip r:embed="rId2" cstate="hqprint">
            <a:extLst>
              <a:ext uri="{28A0092B-C50C-407E-A947-70E740481C1C}">
                <a14:useLocalDpi xmlns:a14="http://schemas.microsoft.com/office/drawing/2010/main"/>
              </a:ext>
            </a:extLst>
          </a:blip>
          <a:srcRect t="-3" b="-3"/>
          <a:stretch/>
        </p:blipFill>
        <p:spPr>
          <a:xfrm>
            <a:off x="0" y="399037"/>
            <a:ext cx="4798695" cy="1655445"/>
          </a:xfrm>
          <a:prstGeom prst="rect">
            <a:avLst/>
          </a:prstGeom>
        </p:spPr>
      </p:pic>
      <p:pic>
        <p:nvPicPr>
          <p:cNvPr id="7" name="Imagen 6" descr="Imagen que contiene botella&#10;&#10;Descripción generada con confianza alta">
            <a:extLst>
              <a:ext uri="{FF2B5EF4-FFF2-40B4-BE49-F238E27FC236}">
                <a16:creationId xmlns:a16="http://schemas.microsoft.com/office/drawing/2014/main" id="{EC16E568-B3BA-4A20-9FCA-C785A9FE42CA}"/>
              </a:ext>
            </a:extLst>
          </p:cNvPr>
          <p:cNvPicPr>
            <a:picLocks noChangeAspect="1"/>
          </p:cNvPicPr>
          <p:nvPr/>
        </p:nvPicPr>
        <p:blipFill>
          <a:blip r:embed="rId3"/>
          <a:stretch>
            <a:fillRect/>
          </a:stretch>
        </p:blipFill>
        <p:spPr>
          <a:xfrm>
            <a:off x="4886300" y="575391"/>
            <a:ext cx="3924000" cy="1339680"/>
          </a:xfrm>
          <a:prstGeom prst="rect">
            <a:avLst/>
          </a:prstGeom>
        </p:spPr>
      </p:pic>
    </p:spTree>
    <p:extLst>
      <p:ext uri="{BB962C8B-B14F-4D97-AF65-F5344CB8AC3E}">
        <p14:creationId xmlns:p14="http://schemas.microsoft.com/office/powerpoint/2010/main" val="97776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4DE1FF3-3BB2-B541-B9F7-883F1781AA46}"/>
              </a:ext>
            </a:extLst>
          </p:cNvPr>
          <p:cNvSpPr>
            <a:spLocks noGrp="1"/>
          </p:cNvSpPr>
          <p:nvPr>
            <p:ph type="sldNum" sz="quarter" idx="4294967295"/>
          </p:nvPr>
        </p:nvSpPr>
        <p:spPr>
          <a:xfrm>
            <a:off x="7086600" y="6356350"/>
            <a:ext cx="2057400" cy="365125"/>
          </a:xfrm>
          <a:prstGeom prst="rect">
            <a:avLst/>
          </a:prstGeom>
        </p:spPr>
        <p:txBody>
          <a:bodyPr/>
          <a:lstStyle/>
          <a:p>
            <a:fld id="{B3F3C854-90DC-2C4C-B409-8B7CCD508581}" type="slidenum">
              <a:rPr lang="es-ES_tradnl" smtClean="0"/>
              <a:t>17</a:t>
            </a:fld>
            <a:endParaRPr lang="es-ES_tradnl" dirty="0"/>
          </a:p>
        </p:txBody>
      </p:sp>
      <p:sp>
        <p:nvSpPr>
          <p:cNvPr id="6" name="CuadroTexto 5">
            <a:extLst>
              <a:ext uri="{FF2B5EF4-FFF2-40B4-BE49-F238E27FC236}">
                <a16:creationId xmlns:a16="http://schemas.microsoft.com/office/drawing/2014/main" id="{69C748D9-948F-4970-BF85-6ED176A1A9A6}"/>
              </a:ext>
            </a:extLst>
          </p:cNvPr>
          <p:cNvSpPr txBox="1"/>
          <p:nvPr/>
        </p:nvSpPr>
        <p:spPr>
          <a:xfrm>
            <a:off x="1754908" y="0"/>
            <a:ext cx="5541818" cy="923330"/>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El porcentaje de pérdidas No Técnicas tiene una disminución constante, derivado principalmente de la detección de energía .	</a:t>
            </a:r>
          </a:p>
        </p:txBody>
      </p:sp>
      <p:graphicFrame>
        <p:nvGraphicFramePr>
          <p:cNvPr id="10" name="Gráfico 9">
            <a:extLst>
              <a:ext uri="{FF2B5EF4-FFF2-40B4-BE49-F238E27FC236}">
                <a16:creationId xmlns:a16="http://schemas.microsoft.com/office/drawing/2014/main" id="{74F329CF-722C-453A-B7A9-378796D9E13F}"/>
              </a:ext>
            </a:extLst>
          </p:cNvPr>
          <p:cNvGraphicFramePr>
            <a:graphicFrameLocks/>
          </p:cNvGraphicFramePr>
          <p:nvPr>
            <p:extLst>
              <p:ext uri="{D42A27DB-BD31-4B8C-83A1-F6EECF244321}">
                <p14:modId xmlns:p14="http://schemas.microsoft.com/office/powerpoint/2010/main" val="579479238"/>
              </p:ext>
            </p:extLst>
          </p:nvPr>
        </p:nvGraphicFramePr>
        <p:xfrm>
          <a:off x="-112497" y="1190647"/>
          <a:ext cx="8913090" cy="4432118"/>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a:extLst>
              <a:ext uri="{FF2B5EF4-FFF2-40B4-BE49-F238E27FC236}">
                <a16:creationId xmlns:a16="http://schemas.microsoft.com/office/drawing/2014/main" id="{110FCA99-D98C-4772-B072-724291936B51}"/>
              </a:ext>
            </a:extLst>
          </p:cNvPr>
          <p:cNvSpPr txBox="1"/>
          <p:nvPr/>
        </p:nvSpPr>
        <p:spPr>
          <a:xfrm>
            <a:off x="44520" y="5654342"/>
            <a:ext cx="8913090" cy="523220"/>
          </a:xfrm>
          <a:prstGeom prst="rect">
            <a:avLst/>
          </a:prstGeom>
          <a:noFill/>
        </p:spPr>
        <p:txBody>
          <a:bodyPr wrap="square" rtlCol="0">
            <a:spAutoFit/>
          </a:bodyPr>
          <a:lstStyle/>
          <a:p>
            <a:pPr marL="285750" indent="-285750" algn="just">
              <a:buFont typeface="Arial" panose="020B0604020202020204" pitchFamily="34" charset="0"/>
              <a:buChar char="•"/>
            </a:pPr>
            <a:r>
              <a:rPr lang="es-MX" sz="1400" dirty="0">
                <a:latin typeface="Arial" panose="020B0604020202020204" pitchFamily="34" charset="0"/>
                <a:cs typeface="Arial" panose="020B0604020202020204" pitchFamily="34" charset="0"/>
              </a:rPr>
              <a:t>Derivado a la reforma energética, en enero del año 2015 se inició la integración del balance de energía en Media y Baja Tensión.</a:t>
            </a:r>
          </a:p>
        </p:txBody>
      </p:sp>
      <p:sp>
        <p:nvSpPr>
          <p:cNvPr id="3" name="CuadroTexto 2">
            <a:extLst>
              <a:ext uri="{FF2B5EF4-FFF2-40B4-BE49-F238E27FC236}">
                <a16:creationId xmlns:a16="http://schemas.microsoft.com/office/drawing/2014/main" id="{2BA60F97-E10B-42D4-A944-8429A2302DBE}"/>
              </a:ext>
            </a:extLst>
          </p:cNvPr>
          <p:cNvSpPr txBox="1"/>
          <p:nvPr/>
        </p:nvSpPr>
        <p:spPr>
          <a:xfrm>
            <a:off x="721084" y="1070755"/>
            <a:ext cx="7839363" cy="338554"/>
          </a:xfrm>
          <a:prstGeom prst="rect">
            <a:avLst/>
          </a:prstGeom>
          <a:noFill/>
        </p:spPr>
        <p:txBody>
          <a:bodyPr wrap="square" rtlCol="0">
            <a:spAutoFit/>
          </a:bodyPr>
          <a:lstStyle/>
          <a:p>
            <a:pPr algn="ctr"/>
            <a:r>
              <a:rPr lang="es-MX" sz="1600" dirty="0">
                <a:latin typeface="Arial" panose="020B0604020202020204" pitchFamily="34" charset="0"/>
                <a:cs typeface="Arial" panose="020B0604020202020204" pitchFamily="34" charset="0"/>
              </a:rPr>
              <a:t>Comportamiento de las Pérdidas No Técnicas del periodo enero 2012 a agosto 2018</a:t>
            </a:r>
          </a:p>
        </p:txBody>
      </p:sp>
    </p:spTree>
    <p:extLst>
      <p:ext uri="{BB962C8B-B14F-4D97-AF65-F5344CB8AC3E}">
        <p14:creationId xmlns:p14="http://schemas.microsoft.com/office/powerpoint/2010/main" val="403875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726581" y="2649451"/>
            <a:ext cx="8092955" cy="125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13999"/>
              </a:lnSpc>
              <a:spcAft>
                <a:spcPts val="600"/>
              </a:spcAft>
              <a:defRPr/>
            </a:pPr>
            <a:endParaRPr lang="es-MX" altLang="ja-JP" sz="3600" b="1" kern="0" dirty="0">
              <a:solidFill>
                <a:schemeClr val="tx1">
                  <a:lumMod val="85000"/>
                  <a:lumOff val="15000"/>
                </a:schemeClr>
              </a:solidFill>
              <a:latin typeface="Arial" pitchFamily="34" charset="0"/>
              <a:cs typeface="Arial" panose="020B0604020202020204" pitchFamily="34" charset="0"/>
            </a:endParaRPr>
          </a:p>
          <a:p>
            <a:pPr algn="ctr" eaLnBrk="1" hangingPunct="1">
              <a:lnSpc>
                <a:spcPct val="113999"/>
              </a:lnSpc>
              <a:spcAft>
                <a:spcPts val="600"/>
              </a:spcAft>
              <a:defRPr/>
            </a:pPr>
            <a:r>
              <a:rPr lang="es-MX" altLang="ja-JP" sz="3600" b="1" kern="0" dirty="0">
                <a:solidFill>
                  <a:schemeClr val="tx1">
                    <a:lumMod val="85000"/>
                    <a:lumOff val="15000"/>
                  </a:schemeClr>
                </a:solidFill>
                <a:latin typeface="Arial" pitchFamily="34" charset="0"/>
                <a:cs typeface="Arial" panose="020B0604020202020204" pitchFamily="34" charset="0"/>
              </a:rPr>
              <a:t>Estrategias para la reducción de pérdidas No Técnicas</a:t>
            </a:r>
          </a:p>
        </p:txBody>
      </p:sp>
      <p:pic>
        <p:nvPicPr>
          <p:cNvPr id="6" name="Imagen 5">
            <a:extLst>
              <a:ext uri="{FF2B5EF4-FFF2-40B4-BE49-F238E27FC236}">
                <a16:creationId xmlns:a16="http://schemas.microsoft.com/office/drawing/2014/main" id="{990A2C4F-6C28-4E50-BE71-36E6B23E4E36}"/>
              </a:ext>
            </a:extLst>
          </p:cNvPr>
          <p:cNvPicPr/>
          <p:nvPr/>
        </p:nvPicPr>
        <p:blipFill rotWithShape="1">
          <a:blip r:embed="rId2" cstate="hqprint">
            <a:extLst>
              <a:ext uri="{28A0092B-C50C-407E-A947-70E740481C1C}">
                <a14:useLocalDpi xmlns:a14="http://schemas.microsoft.com/office/drawing/2010/main"/>
              </a:ext>
            </a:extLst>
          </a:blip>
          <a:srcRect t="-3" b="-3"/>
          <a:stretch/>
        </p:blipFill>
        <p:spPr>
          <a:xfrm>
            <a:off x="0" y="399037"/>
            <a:ext cx="4798695" cy="1655445"/>
          </a:xfrm>
          <a:prstGeom prst="rect">
            <a:avLst/>
          </a:prstGeom>
        </p:spPr>
      </p:pic>
      <p:pic>
        <p:nvPicPr>
          <p:cNvPr id="7" name="Imagen 6" descr="Imagen que contiene botella&#10;&#10;Descripción generada con confianza alta">
            <a:extLst>
              <a:ext uri="{FF2B5EF4-FFF2-40B4-BE49-F238E27FC236}">
                <a16:creationId xmlns:a16="http://schemas.microsoft.com/office/drawing/2014/main" id="{EE58DE04-67A7-4444-827E-DC1427DFC5F3}"/>
              </a:ext>
            </a:extLst>
          </p:cNvPr>
          <p:cNvPicPr>
            <a:picLocks noChangeAspect="1"/>
          </p:cNvPicPr>
          <p:nvPr/>
        </p:nvPicPr>
        <p:blipFill>
          <a:blip r:embed="rId3"/>
          <a:stretch>
            <a:fillRect/>
          </a:stretch>
        </p:blipFill>
        <p:spPr>
          <a:xfrm>
            <a:off x="4886300" y="575391"/>
            <a:ext cx="3924000" cy="1339680"/>
          </a:xfrm>
          <a:prstGeom prst="rect">
            <a:avLst/>
          </a:prstGeom>
        </p:spPr>
      </p:pic>
    </p:spTree>
    <p:extLst>
      <p:ext uri="{BB962C8B-B14F-4D97-AF65-F5344CB8AC3E}">
        <p14:creationId xmlns:p14="http://schemas.microsoft.com/office/powerpoint/2010/main" val="1324921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67450" y="6636146"/>
            <a:ext cx="74833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Tablero de Recuperación y Pérdidas.       http://cssnal.cfemex.com/</a:t>
            </a:r>
          </a:p>
        </p:txBody>
      </p:sp>
      <p:graphicFrame>
        <p:nvGraphicFramePr>
          <p:cNvPr id="8" name="Tabla 7">
            <a:extLst>
              <a:ext uri="{FF2B5EF4-FFF2-40B4-BE49-F238E27FC236}">
                <a16:creationId xmlns:a16="http://schemas.microsoft.com/office/drawing/2014/main" id="{0263A581-B646-4E23-B3B9-C809250E314E}"/>
              </a:ext>
            </a:extLst>
          </p:cNvPr>
          <p:cNvGraphicFramePr>
            <a:graphicFrameLocks noGrp="1"/>
          </p:cNvGraphicFramePr>
          <p:nvPr>
            <p:extLst>
              <p:ext uri="{D42A27DB-BD31-4B8C-83A1-F6EECF244321}">
                <p14:modId xmlns:p14="http://schemas.microsoft.com/office/powerpoint/2010/main" val="1097987996"/>
              </p:ext>
            </p:extLst>
          </p:nvPr>
        </p:nvGraphicFramePr>
        <p:xfrm>
          <a:off x="365760" y="1518958"/>
          <a:ext cx="8558863" cy="3250447"/>
        </p:xfrm>
        <a:graphic>
          <a:graphicData uri="http://schemas.openxmlformats.org/drawingml/2006/table">
            <a:tbl>
              <a:tblPr/>
              <a:tblGrid>
                <a:gridCol w="195943">
                  <a:extLst>
                    <a:ext uri="{9D8B030D-6E8A-4147-A177-3AD203B41FA5}">
                      <a16:colId xmlns:a16="http://schemas.microsoft.com/office/drawing/2014/main" val="3863097511"/>
                    </a:ext>
                  </a:extLst>
                </a:gridCol>
                <a:gridCol w="2332875">
                  <a:extLst>
                    <a:ext uri="{9D8B030D-6E8A-4147-A177-3AD203B41FA5}">
                      <a16:colId xmlns:a16="http://schemas.microsoft.com/office/drawing/2014/main" val="2837085242"/>
                    </a:ext>
                  </a:extLst>
                </a:gridCol>
                <a:gridCol w="2743747">
                  <a:extLst>
                    <a:ext uri="{9D8B030D-6E8A-4147-A177-3AD203B41FA5}">
                      <a16:colId xmlns:a16="http://schemas.microsoft.com/office/drawing/2014/main" val="1624762524"/>
                    </a:ext>
                  </a:extLst>
                </a:gridCol>
                <a:gridCol w="742950">
                  <a:extLst>
                    <a:ext uri="{9D8B030D-6E8A-4147-A177-3AD203B41FA5}">
                      <a16:colId xmlns:a16="http://schemas.microsoft.com/office/drawing/2014/main" val="1668510131"/>
                    </a:ext>
                  </a:extLst>
                </a:gridCol>
                <a:gridCol w="712404">
                  <a:extLst>
                    <a:ext uri="{9D8B030D-6E8A-4147-A177-3AD203B41FA5}">
                      <a16:colId xmlns:a16="http://schemas.microsoft.com/office/drawing/2014/main" val="1911740687"/>
                    </a:ext>
                  </a:extLst>
                </a:gridCol>
                <a:gridCol w="687944">
                  <a:extLst>
                    <a:ext uri="{9D8B030D-6E8A-4147-A177-3AD203B41FA5}">
                      <a16:colId xmlns:a16="http://schemas.microsoft.com/office/drawing/2014/main" val="577383238"/>
                    </a:ext>
                  </a:extLst>
                </a:gridCol>
                <a:gridCol w="1143000">
                  <a:extLst>
                    <a:ext uri="{9D8B030D-6E8A-4147-A177-3AD203B41FA5}">
                      <a16:colId xmlns:a16="http://schemas.microsoft.com/office/drawing/2014/main" val="4232331565"/>
                    </a:ext>
                  </a:extLst>
                </a:gridCol>
              </a:tblGrid>
              <a:tr h="432081">
                <a:tc rowSpan="2">
                  <a:txBody>
                    <a:bodyPr/>
                    <a:lstStyle/>
                    <a:p>
                      <a:pPr algn="ctr" fontAlgn="ctr"/>
                      <a:r>
                        <a:rPr lang="es-MX" sz="11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algn="ctr" fontAlgn="ctr"/>
                      <a:r>
                        <a:rPr lang="es-MX" sz="1100" b="1" i="0" u="none" strike="noStrike" dirty="0">
                          <a:solidFill>
                            <a:schemeClr val="bg1"/>
                          </a:solidFill>
                          <a:effectLst/>
                          <a:latin typeface="Arial" panose="020B0604020202020204" pitchFamily="34" charset="0"/>
                          <a:cs typeface="Arial" panose="020B0604020202020204" pitchFamily="34" charset="0"/>
                        </a:rPr>
                        <a:t>Estrategia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1A48D"/>
                    </a:solidFill>
                  </a:tcPr>
                </a:tc>
                <a:tc rowSpan="2">
                  <a:txBody>
                    <a:bodyPr/>
                    <a:lstStyle/>
                    <a:p>
                      <a:pPr algn="ctr" fontAlgn="ctr"/>
                      <a:r>
                        <a:rPr lang="es-MX" sz="1100" b="1" i="0" u="none" strike="noStrike" dirty="0">
                          <a:solidFill>
                            <a:srgbClr val="000000"/>
                          </a:solidFill>
                          <a:effectLst/>
                          <a:latin typeface="Arial" panose="020B0604020202020204" pitchFamily="34" charset="0"/>
                          <a:cs typeface="Arial" panose="020B0604020202020204" pitchFamily="34" charset="0"/>
                        </a:rPr>
                        <a:t>Acciones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algn="ctr" fontAlgn="ctr"/>
                      <a:r>
                        <a:rPr lang="es-MX" sz="1100" b="1" i="0" u="none" strike="noStrike" dirty="0">
                          <a:solidFill>
                            <a:srgbClr val="000000"/>
                          </a:solidFill>
                          <a:effectLst/>
                          <a:latin typeface="Arial" panose="020B0604020202020204" pitchFamily="34" charset="0"/>
                          <a:cs typeface="Arial" panose="020B0604020202020204" pitchFamily="34" charset="0"/>
                        </a:rPr>
                        <a:t>Meta Anual (GWh)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gridSpan="2">
                  <a:txBody>
                    <a:bodyPr/>
                    <a:lstStyle/>
                    <a:p>
                      <a:pPr algn="ctr" fontAlgn="ctr"/>
                      <a:r>
                        <a:rPr lang="es-MX" sz="1100" b="1" i="0" u="none" strike="noStrike" dirty="0">
                          <a:solidFill>
                            <a:srgbClr val="000000"/>
                          </a:solidFill>
                          <a:effectLst/>
                          <a:latin typeface="Arial" panose="020B0604020202020204" pitchFamily="34" charset="0"/>
                          <a:cs typeface="Arial" panose="020B0604020202020204" pitchFamily="34" charset="0"/>
                        </a:rPr>
                        <a:t>Acumulados GWh</a:t>
                      </a:r>
                    </a:p>
                    <a:p>
                      <a:pPr algn="ctr" fontAlgn="ctr"/>
                      <a:r>
                        <a:rPr lang="es-MX" sz="1100" b="1" i="0" u="none" strike="noStrike" dirty="0">
                          <a:solidFill>
                            <a:srgbClr val="000000"/>
                          </a:solidFill>
                          <a:effectLst/>
                          <a:latin typeface="Arial" panose="020B0604020202020204" pitchFamily="34" charset="0"/>
                          <a:cs typeface="Arial" panose="020B0604020202020204" pitchFamily="34" charset="0"/>
                        </a:rPr>
                        <a:t>agosto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fontAlgn="ctr"/>
                      <a:endParaRPr lang="es-MX" sz="800" b="1"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rowSpan="2">
                  <a:txBody>
                    <a:bodyPr/>
                    <a:lstStyle/>
                    <a:p>
                      <a:pPr algn="ctr" fontAlgn="ctr"/>
                      <a:r>
                        <a:rPr lang="es-MX" sz="1100" b="1" i="0" u="none" strike="noStrike" dirty="0">
                          <a:solidFill>
                            <a:srgbClr val="000000"/>
                          </a:solidFill>
                          <a:effectLst/>
                          <a:latin typeface="Arial" panose="020B0604020202020204" pitchFamily="34" charset="0"/>
                          <a:cs typeface="Arial" panose="020B0604020202020204" pitchFamily="34" charset="0"/>
                        </a:rPr>
                        <a:t>Porcentaje de cumplimiento</a:t>
                      </a:r>
                    </a:p>
                    <a:p>
                      <a:pPr algn="ctr" fontAlgn="ctr"/>
                      <a:r>
                        <a:rPr lang="es-MX" sz="1100" b="1"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95940102"/>
                  </a:ext>
                </a:extLst>
              </a:tr>
              <a:tr h="0">
                <a:tc vMerge="1">
                  <a:txBody>
                    <a:bodyPr/>
                    <a:lstStyle/>
                    <a:p>
                      <a:endParaRPr lang="es-MX"/>
                    </a:p>
                  </a:txBody>
                  <a:tcPr>
                    <a:lnT w="6350" cap="flat" cmpd="sng" algn="ctr">
                      <a:solidFill>
                        <a:srgbClr val="000000"/>
                      </a:solidFill>
                      <a:prstDash val="solid"/>
                      <a:round/>
                      <a:headEnd type="none" w="med" len="med"/>
                      <a:tailEnd type="none" w="med" len="med"/>
                    </a:lnT>
                  </a:tcPr>
                </a:tc>
                <a:tc vMerge="1">
                  <a:txBody>
                    <a:bodyPr/>
                    <a:lstStyle/>
                    <a:p>
                      <a:endParaRPr lang="es-MX"/>
                    </a:p>
                  </a:txBody>
                  <a:tcPr>
                    <a:lnT w="6350" cap="flat" cmpd="sng" algn="ctr">
                      <a:solidFill>
                        <a:srgbClr val="000000"/>
                      </a:solidFill>
                      <a:prstDash val="solid"/>
                      <a:round/>
                      <a:headEnd type="none" w="med" len="med"/>
                      <a:tailEnd type="none" w="med" len="med"/>
                    </a:lnT>
                  </a:tcPr>
                </a:tc>
                <a:tc vMerge="1">
                  <a:txBody>
                    <a:bodyPr/>
                    <a:lstStyle/>
                    <a:p>
                      <a:endParaRPr lang="es-MX"/>
                    </a:p>
                  </a:txBody>
                  <a:tcPr>
                    <a:lnT w="6350" cap="flat" cmpd="sng" algn="ctr">
                      <a:solidFill>
                        <a:srgbClr val="000000"/>
                      </a:solidFill>
                      <a:prstDash val="solid"/>
                      <a:round/>
                      <a:headEnd type="none" w="med" len="med"/>
                      <a:tailEnd type="none" w="med" len="med"/>
                    </a:lnT>
                  </a:tcPr>
                </a:tc>
                <a:tc vMerge="1">
                  <a:txBody>
                    <a:bodyPr/>
                    <a:lstStyle/>
                    <a:p>
                      <a:endParaRPr lang="es-MX"/>
                    </a:p>
                  </a:txBody>
                  <a:tcPr>
                    <a:lnT w="6350" cap="flat" cmpd="sng" algn="ctr">
                      <a:solidFill>
                        <a:srgbClr val="000000"/>
                      </a:solidFill>
                      <a:prstDash val="solid"/>
                      <a:round/>
                      <a:headEnd type="none" w="med" len="med"/>
                      <a:tailEnd type="none" w="med" len="med"/>
                    </a:lnT>
                  </a:tcPr>
                </a:tc>
                <a:tc>
                  <a:txBody>
                    <a:bodyPr/>
                    <a:lstStyle/>
                    <a:p>
                      <a:pPr algn="ctr" fontAlgn="ctr"/>
                      <a:r>
                        <a:rPr lang="es-MX" sz="1100" b="1" i="0" u="none" strike="noStrike" dirty="0">
                          <a:solidFill>
                            <a:srgbClr val="000000"/>
                          </a:solidFill>
                          <a:effectLst/>
                          <a:latin typeface="Arial" panose="020B0604020202020204" pitchFamily="34" charset="0"/>
                          <a:cs typeface="Arial" panose="020B0604020202020204" pitchFamily="34" charset="0"/>
                        </a:rPr>
                        <a:t>Meta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s-MX" sz="1100" b="1" i="0" u="none" strike="noStrike" dirty="0">
                          <a:solidFill>
                            <a:srgbClr val="000000"/>
                          </a:solidFill>
                          <a:effectLst/>
                          <a:latin typeface="Arial" panose="020B0604020202020204" pitchFamily="34" charset="0"/>
                          <a:cs typeface="Arial" panose="020B0604020202020204" pitchFamily="34" charset="0"/>
                        </a:rPr>
                        <a:t>Real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es-MX"/>
                    </a:p>
                  </a:txBody>
                  <a:tcPr/>
                </a:tc>
                <a:extLst>
                  <a:ext uri="{0D108BD9-81ED-4DB2-BD59-A6C34878D82A}">
                    <a16:rowId xmlns:a16="http://schemas.microsoft.com/office/drawing/2014/main" val="1497985450"/>
                  </a:ext>
                </a:extLst>
              </a:tr>
              <a:tr h="407304">
                <a:tc>
                  <a:txBody>
                    <a:bodyPr/>
                    <a:lstStyle/>
                    <a:p>
                      <a:pPr algn="ctr" fontAlgn="ctr"/>
                      <a:r>
                        <a:rPr lang="es-MX" sz="11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fontAlgn="ctr"/>
                      <a:r>
                        <a:rPr lang="es-MX" sz="1100" b="0" i="0" u="none" strike="noStrike" dirty="0">
                          <a:solidFill>
                            <a:schemeClr val="bg1"/>
                          </a:solidFill>
                          <a:effectLst/>
                          <a:latin typeface="Arial" panose="020B0604020202020204" pitchFamily="34" charset="0"/>
                          <a:cs typeface="Arial" panose="020B0604020202020204" pitchFamily="34" charset="0"/>
                        </a:rPr>
                        <a:t> Aseguramiento de la medición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A48D"/>
                    </a:solidFill>
                  </a:tcPr>
                </a:tc>
                <a:tc>
                  <a:txBody>
                    <a:bodyPr/>
                    <a:lstStyle/>
                    <a:p>
                      <a:pPr marL="92075" indent="0" algn="l" fontAlgn="ctr"/>
                      <a:r>
                        <a:rPr lang="es-ES" sz="1100" b="0" i="0" u="none" strike="noStrike" dirty="0">
                          <a:solidFill>
                            <a:srgbClr val="000000"/>
                          </a:solidFill>
                          <a:effectLst/>
                          <a:latin typeface="Arial" panose="020B0604020202020204" pitchFamily="34" charset="0"/>
                          <a:cs typeface="Arial" panose="020B0604020202020204" pitchFamily="34" charset="0"/>
                        </a:rPr>
                        <a:t>Programas operativos especiales (ASEMED</a:t>
                      </a:r>
                      <a:r>
                        <a:rPr lang="es-ES" sz="1100" b="0" i="0" u="none" strike="noStrike" baseline="30000" dirty="0">
                          <a:solidFill>
                            <a:srgbClr val="000000"/>
                          </a:solidFill>
                          <a:effectLst/>
                          <a:latin typeface="Arial" panose="020B0604020202020204" pitchFamily="34" charset="0"/>
                          <a:cs typeface="Arial" panose="020B0604020202020204" pitchFamily="34" charset="0"/>
                        </a:rPr>
                        <a:t>/1</a:t>
                      </a:r>
                      <a:r>
                        <a:rPr lang="es-ES" sz="1100" b="0" i="0" u="none" strike="noStrike" dirty="0">
                          <a:solidFill>
                            <a:srgbClr val="000000"/>
                          </a:solidFill>
                          <a:effectLst/>
                          <a:latin typeface="Arial" panose="020B0604020202020204" pitchFamily="34" charset="0"/>
                          <a:cs typeface="Arial" panose="020B0604020202020204" pitchFamily="34" charset="0"/>
                        </a:rPr>
                        <a:t>, HEBAEE</a:t>
                      </a:r>
                      <a:r>
                        <a:rPr lang="es-ES" sz="1100" b="0" i="0" u="none" strike="noStrike" baseline="30000" dirty="0">
                          <a:solidFill>
                            <a:srgbClr val="000000"/>
                          </a:solidFill>
                          <a:effectLst/>
                          <a:latin typeface="Arial" panose="020B0604020202020204" pitchFamily="34" charset="0"/>
                          <a:cs typeface="Arial" panose="020B0604020202020204" pitchFamily="34" charset="0"/>
                        </a:rPr>
                        <a:t>/2</a:t>
                      </a:r>
                      <a:r>
                        <a:rPr lang="es-ES" sz="1100" b="0" i="0" u="none" strike="noStrike" dirty="0">
                          <a:solidFill>
                            <a:srgbClr val="000000"/>
                          </a:solidFill>
                          <a:effectLst/>
                          <a:latin typeface="Arial" panose="020B0604020202020204" pitchFamily="34" charset="0"/>
                          <a:cs typeface="Arial" panose="020B0604020202020204" pitchFamily="34" charset="0"/>
                        </a:rPr>
                        <a:t>, RPA</a:t>
                      </a:r>
                      <a:r>
                        <a:rPr lang="es-ES" sz="1100" b="0" i="0" u="none" strike="noStrike" baseline="30000" dirty="0">
                          <a:solidFill>
                            <a:srgbClr val="000000"/>
                          </a:solidFill>
                          <a:effectLst/>
                          <a:latin typeface="Arial" panose="020B0604020202020204" pitchFamily="34" charset="0"/>
                          <a:cs typeface="Arial" panose="020B0604020202020204" pitchFamily="34" charset="0"/>
                        </a:rPr>
                        <a:t>/3</a:t>
                      </a:r>
                      <a:r>
                        <a:rPr lang="es-ES" sz="11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MX" sz="1100" b="0" i="0" u="none" strike="noStrike" dirty="0">
                          <a:solidFill>
                            <a:srgbClr val="000000"/>
                          </a:solidFill>
                          <a:effectLst/>
                          <a:latin typeface="Arial" panose="020B0604020202020204" pitchFamily="34" charset="0"/>
                        </a:rPr>
                        <a:t>7,138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MX" sz="1100" b="0" i="0" u="none" strike="noStrike" dirty="0">
                          <a:solidFill>
                            <a:srgbClr val="000000"/>
                          </a:solidFill>
                          <a:effectLst/>
                          <a:latin typeface="Arial" panose="020B0604020202020204" pitchFamily="34" charset="0"/>
                        </a:rPr>
                        <a:t>4,784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MX" sz="1100" b="0" i="0" u="none" strike="noStrike" dirty="0">
                          <a:solidFill>
                            <a:srgbClr val="000000"/>
                          </a:solidFill>
                          <a:effectLst/>
                          <a:latin typeface="Arial" panose="020B0604020202020204" pitchFamily="34" charset="0"/>
                        </a:rPr>
                        <a:t>4,934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MX" sz="1100" b="1" i="0" u="none" strike="noStrike" dirty="0">
                          <a:solidFill>
                            <a:srgbClr val="00B050"/>
                          </a:solidFill>
                          <a:effectLst/>
                          <a:latin typeface="Arial" panose="020B0604020202020204" pitchFamily="34" charset="0"/>
                        </a:rPr>
                        <a:t>104%</a:t>
                      </a:r>
                    </a:p>
                  </a:txBody>
                  <a:tcPr marL="9525" marR="9525" marT="9525" marB="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5503405"/>
                  </a:ext>
                </a:extLst>
              </a:tr>
              <a:tr h="425816">
                <a:tc>
                  <a:txBody>
                    <a:bodyPr/>
                    <a:lstStyle/>
                    <a:p>
                      <a:pPr algn="ctr" fontAlgn="ctr"/>
                      <a:r>
                        <a:rPr lang="es-MX" sz="11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s-MX" sz="1100" b="0" i="0" u="none" strike="noStrike" dirty="0">
                          <a:solidFill>
                            <a:schemeClr val="bg1"/>
                          </a:solidFill>
                          <a:effectLst/>
                          <a:latin typeface="Arial" panose="020B0604020202020204" pitchFamily="34" charset="0"/>
                          <a:cs typeface="Arial" panose="020B0604020202020204" pitchFamily="34" charset="0"/>
                        </a:rPr>
                        <a:t> Modernización de la medición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A48D"/>
                    </a:solidFill>
                  </a:tcPr>
                </a:tc>
                <a:tc>
                  <a:txBody>
                    <a:bodyPr/>
                    <a:lstStyle/>
                    <a:p>
                      <a:pPr marL="92075" indent="0" algn="l" fontAlgn="ctr"/>
                      <a:r>
                        <a:rPr lang="es-ES" sz="1100" b="0" i="0" u="none" strike="noStrike" dirty="0">
                          <a:solidFill>
                            <a:srgbClr val="000000"/>
                          </a:solidFill>
                          <a:effectLst/>
                          <a:latin typeface="Arial" panose="020B0604020202020204" pitchFamily="34" charset="0"/>
                          <a:cs typeface="Arial" panose="020B0604020202020204" pitchFamily="34" charset="0"/>
                        </a:rPr>
                        <a:t>Remplazo de medidores obsoletos y dañados para el incremento en ventas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1100" b="0" i="0" u="none" strike="noStrike" dirty="0">
                          <a:solidFill>
                            <a:srgbClr val="000000"/>
                          </a:solidFill>
                          <a:effectLst/>
                          <a:latin typeface="Arial" panose="020B0604020202020204" pitchFamily="34" charset="0"/>
                        </a:rPr>
                        <a:t>103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1100" b="0" i="0" u="none" strike="noStrike" dirty="0">
                          <a:solidFill>
                            <a:srgbClr val="000000"/>
                          </a:solidFill>
                          <a:effectLst/>
                          <a:latin typeface="Arial" panose="020B060402020202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1100" b="0" i="0" u="none" strike="noStrike" dirty="0">
                          <a:solidFill>
                            <a:srgbClr val="000000"/>
                          </a:solidFill>
                          <a:effectLst/>
                          <a:latin typeface="Arial" panose="020B0604020202020204" pitchFamily="34" charset="0"/>
                        </a:rPr>
                        <a:t>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1100" b="1" i="0" u="none" strike="noStrike" dirty="0">
                          <a:solidFill>
                            <a:srgbClr val="00B050"/>
                          </a:solidFill>
                          <a:effectLst/>
                          <a:latin typeface="Arial" panose="020B0604020202020204" pitchFamily="34" charset="0"/>
                        </a:rPr>
                        <a:t>172%</a:t>
                      </a:r>
                    </a:p>
                  </a:txBody>
                  <a:tcPr marL="9525" marR="9525" marT="9525" marB="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8175604"/>
                  </a:ext>
                </a:extLst>
              </a:tr>
              <a:tr h="527641">
                <a:tc>
                  <a:txBody>
                    <a:bodyPr/>
                    <a:lstStyle/>
                    <a:p>
                      <a:pPr algn="ctr" fontAlgn="ctr"/>
                      <a:r>
                        <a:rPr lang="es-MX" sz="1100" b="0" i="0" u="none" strike="noStrike" dirty="0">
                          <a:solidFill>
                            <a:srgbClr val="000000"/>
                          </a:solidFill>
                          <a:effectLst/>
                          <a:latin typeface="Arial" panose="020B0604020202020204" pitchFamily="34" charset="0"/>
                          <a:cs typeface="Arial" panose="020B0604020202020204" pitchFamily="34" charset="0"/>
                        </a:rPr>
                        <a:t>3</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182563" indent="-90488" algn="ctr" fontAlgn="ctr"/>
                      <a:r>
                        <a:rPr lang="es-MX" sz="1100" b="0" i="0" u="none" strike="noStrike" dirty="0">
                          <a:solidFill>
                            <a:schemeClr val="bg1"/>
                          </a:solidFill>
                          <a:effectLst/>
                          <a:latin typeface="Arial" panose="020B0604020202020204" pitchFamily="34" charset="0"/>
                          <a:cs typeface="Arial" panose="020B0604020202020204" pitchFamily="34" charset="0"/>
                        </a:rPr>
                        <a:t> Fortalecimiento del proceso comercial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A48D"/>
                    </a:solidFill>
                  </a:tcPr>
                </a:tc>
                <a:tc>
                  <a:txBody>
                    <a:bodyPr/>
                    <a:lstStyle/>
                    <a:p>
                      <a:pPr marL="92075" indent="0" algn="l" fontAlgn="ctr"/>
                      <a:r>
                        <a:rPr lang="es-ES" sz="1100" b="0" i="0" u="none" strike="noStrike" dirty="0">
                          <a:solidFill>
                            <a:srgbClr val="000000"/>
                          </a:solidFill>
                          <a:effectLst/>
                          <a:latin typeface="Arial" panose="020B0604020202020204" pitchFamily="34" charset="0"/>
                          <a:cs typeface="Arial" panose="020B0604020202020204" pitchFamily="34" charset="0"/>
                        </a:rPr>
                        <a:t>Incremento en ventas de energía mediante el aseguramiento de las rutas de facturación y control de proceso</a:t>
                      </a:r>
                      <a:endParaRPr lang="es-ES" sz="1100" b="0" i="0" u="none" strike="noStrike" baseline="30000"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MX" sz="1100" b="0" i="0" u="none" strike="noStrike" dirty="0">
                          <a:solidFill>
                            <a:srgbClr val="000000"/>
                          </a:solidFill>
                          <a:effectLst/>
                          <a:latin typeface="Arial" panose="020B0604020202020204" pitchFamily="34" charset="0"/>
                        </a:rPr>
                        <a:t>1,992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MX" sz="1100" b="0" i="0" u="none" strike="noStrike" dirty="0">
                          <a:solidFill>
                            <a:srgbClr val="000000"/>
                          </a:solidFill>
                          <a:effectLst/>
                          <a:latin typeface="Arial" panose="020B0604020202020204" pitchFamily="34" charset="0"/>
                        </a:rPr>
                        <a:t>1,327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100" b="0" i="0" u="none" strike="noStrike" dirty="0">
                          <a:solidFill>
                            <a:srgbClr val="000000"/>
                          </a:solidFill>
                          <a:effectLst/>
                          <a:latin typeface="Arial" panose="020B0604020202020204" pitchFamily="34" charset="0"/>
                        </a:rPr>
                        <a:t>2,545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100" b="1" i="0" u="none" strike="noStrike" dirty="0">
                          <a:solidFill>
                            <a:srgbClr val="00B050"/>
                          </a:solidFill>
                          <a:effectLst/>
                          <a:latin typeface="Arial" panose="020B0604020202020204" pitchFamily="34" charset="0"/>
                        </a:rPr>
                        <a:t>192%</a:t>
                      </a:r>
                    </a:p>
                  </a:txBody>
                  <a:tcPr marL="9525" marR="9525" marT="9525" marB="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7922556"/>
                  </a:ext>
                </a:extLst>
              </a:tr>
              <a:tr h="435072">
                <a:tc>
                  <a:txBody>
                    <a:bodyPr/>
                    <a:lstStyle/>
                    <a:p>
                      <a:pPr algn="ctr" fontAlgn="ctr"/>
                      <a:r>
                        <a:rPr lang="es-MX" sz="1100" b="0" i="0" u="none" strike="noStrike" dirty="0">
                          <a:solidFill>
                            <a:srgbClr val="000000"/>
                          </a:solidFill>
                          <a:effectLst/>
                          <a:latin typeface="Arial" panose="020B0604020202020204" pitchFamily="34" charset="0"/>
                          <a:cs typeface="Arial" panose="020B0604020202020204" pitchFamily="34" charset="0"/>
                        </a:rPr>
                        <a:t>4</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92075" indent="-92075" algn="ctr" fontAlgn="ctr"/>
                      <a:r>
                        <a:rPr lang="es-MX" sz="1100" b="0" i="0" u="none" strike="noStrike" dirty="0">
                          <a:solidFill>
                            <a:schemeClr val="bg1"/>
                          </a:solidFill>
                          <a:effectLst/>
                          <a:latin typeface="Arial" panose="020B0604020202020204" pitchFamily="34" charset="0"/>
                          <a:cs typeface="Arial" panose="020B0604020202020204" pitchFamily="34" charset="0"/>
                        </a:rPr>
                        <a:t> Asentamientos irregulares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A48D"/>
                    </a:solidFill>
                  </a:tcPr>
                </a:tc>
                <a:tc>
                  <a:txBody>
                    <a:bodyPr/>
                    <a:lstStyle/>
                    <a:p>
                      <a:pPr marL="92075" indent="0" algn="l" fontAlgn="ctr"/>
                      <a:r>
                        <a:rPr lang="es-ES" sz="1100" b="0" i="0" u="none" strike="noStrike" dirty="0">
                          <a:solidFill>
                            <a:srgbClr val="000000"/>
                          </a:solidFill>
                          <a:effectLst/>
                          <a:latin typeface="Arial" panose="020B0604020202020204" pitchFamily="34" charset="0"/>
                          <a:cs typeface="Arial" panose="020B0604020202020204" pitchFamily="34" charset="0"/>
                        </a:rPr>
                        <a:t>Regularización de servicios en asentamientos irregulares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1100" b="0" i="0" u="none" strike="noStrike" dirty="0">
                          <a:solidFill>
                            <a:srgbClr val="000000"/>
                          </a:solidFill>
                          <a:effectLst/>
                          <a:latin typeface="Arial" panose="020B0604020202020204" pitchFamily="34" charset="0"/>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1100" b="0" i="0" u="none" strike="noStrike" dirty="0">
                          <a:solidFill>
                            <a:srgbClr val="000000"/>
                          </a:solidFill>
                          <a:effectLst/>
                          <a:latin typeface="Arial" panose="020B0604020202020204" pitchFamily="34" charset="0"/>
                        </a:rPr>
                        <a:t>3.02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1100" b="0" i="0" u="none" strike="noStrike" dirty="0">
                          <a:solidFill>
                            <a:srgbClr val="000000"/>
                          </a:solidFill>
                          <a:effectLst/>
                          <a:latin typeface="Arial" panose="020B0604020202020204" pitchFamily="34" charset="0"/>
                        </a:rPr>
                        <a:t>6.11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s-MX" sz="1100" b="1" i="0" u="none" strike="noStrike" dirty="0">
                          <a:solidFill>
                            <a:srgbClr val="00B050"/>
                          </a:solidFill>
                          <a:effectLst/>
                          <a:latin typeface="Arial" panose="020B0604020202020204" pitchFamily="34" charset="0"/>
                        </a:rPr>
                        <a:t>202%</a:t>
                      </a:r>
                    </a:p>
                  </a:txBody>
                  <a:tcPr marL="9525" marR="9525" marT="9525" marB="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3655911"/>
                  </a:ext>
                </a:extLst>
              </a:tr>
              <a:tr h="573082">
                <a:tc>
                  <a:txBody>
                    <a:bodyPr/>
                    <a:lstStyle/>
                    <a:p>
                      <a:pPr algn="ctr" fontAlgn="ctr"/>
                      <a:r>
                        <a:rPr lang="es-MX" sz="1100" b="0" i="0" u="none" strike="noStrike" dirty="0">
                          <a:solidFill>
                            <a:srgbClr val="000000"/>
                          </a:solidFill>
                          <a:effectLst/>
                          <a:latin typeface="Arial" panose="020B0604020202020204" pitchFamily="34" charset="0"/>
                          <a:cs typeface="Arial" panose="020B0604020202020204" pitchFamily="34" charset="0"/>
                        </a:rPr>
                        <a:t>5</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algn="ctr" fontAlgn="ctr"/>
                      <a:r>
                        <a:rPr lang="es-ES" sz="1100" b="0" i="0" u="none" strike="noStrike" dirty="0">
                          <a:solidFill>
                            <a:schemeClr val="bg1"/>
                          </a:solidFill>
                          <a:effectLst/>
                          <a:latin typeface="Arial" panose="020B0604020202020204" pitchFamily="34" charset="0"/>
                          <a:cs typeface="Arial" panose="020B0604020202020204" pitchFamily="34" charset="0"/>
                        </a:rPr>
                        <a:t> Fortalecimiento de infraestructura y optimización de redes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1A48D"/>
                    </a:solidFill>
                  </a:tcPr>
                </a:tc>
                <a:tc>
                  <a:txBody>
                    <a:bodyPr/>
                    <a:lstStyle/>
                    <a:p>
                      <a:pPr marL="92075" indent="0" algn="l" fontAlgn="ctr"/>
                      <a:r>
                        <a:rPr lang="es-ES" sz="1100" b="0" i="0" u="none" strike="noStrike" dirty="0">
                          <a:solidFill>
                            <a:srgbClr val="000000"/>
                          </a:solidFill>
                          <a:effectLst/>
                          <a:latin typeface="Arial" panose="020B0604020202020204" pitchFamily="34" charset="0"/>
                          <a:cs typeface="Arial" panose="020B0604020202020204" pitchFamily="34" charset="0"/>
                        </a:rPr>
                        <a:t>Obras, equipamiento y reconfiguraciones en las Redes Generales de Distribución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MX" sz="1100" b="0" i="0" u="none" strike="noStrike" dirty="0">
                          <a:solidFill>
                            <a:srgbClr val="000000"/>
                          </a:solidFill>
                          <a:effectLst/>
                          <a:latin typeface="Arial" panose="020B0604020202020204" pitchFamily="34" charset="0"/>
                        </a:rPr>
                        <a:t>290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MX" sz="1100" b="0" i="0" u="none" strike="noStrike" dirty="0">
                          <a:solidFill>
                            <a:srgbClr val="000000"/>
                          </a:solidFill>
                          <a:effectLst/>
                          <a:latin typeface="Arial" panose="020B0604020202020204" pitchFamily="34" charset="0"/>
                        </a:rPr>
                        <a:t>190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MX" sz="1100" b="0" i="0" u="none" strike="noStrike" dirty="0">
                          <a:solidFill>
                            <a:srgbClr val="000000"/>
                          </a:solidFill>
                          <a:effectLst/>
                          <a:latin typeface="Arial" panose="020B0604020202020204" pitchFamily="34" charset="0"/>
                        </a:rPr>
                        <a:t>194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s-MX" sz="1100" b="1" i="0" u="none" strike="noStrike" dirty="0">
                          <a:solidFill>
                            <a:srgbClr val="00B050"/>
                          </a:solidFill>
                          <a:effectLst/>
                          <a:latin typeface="Arial" panose="020B0604020202020204" pitchFamily="34" charset="0"/>
                        </a:rPr>
                        <a:t>102%</a:t>
                      </a:r>
                    </a:p>
                  </a:txBody>
                  <a:tcPr marL="9525" marR="9525" marT="9525" marB="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58049614"/>
                  </a:ext>
                </a:extLst>
              </a:tr>
              <a:tr h="281811">
                <a:tc gridSpan="3">
                  <a:txBody>
                    <a:bodyPr/>
                    <a:lstStyle/>
                    <a:p>
                      <a:pPr algn="ctr" fontAlgn="ctr"/>
                      <a:r>
                        <a:rPr lang="es-MX" sz="1100" b="0" i="0" u="none" strike="noStrike" dirty="0">
                          <a:solidFill>
                            <a:srgbClr val="000000"/>
                          </a:solidFill>
                          <a:effectLst/>
                          <a:latin typeface="Arial" panose="020B0604020202020204" pitchFamily="34" charset="0"/>
                          <a:cs typeface="Arial" panose="020B0604020202020204" pitchFamily="34" charset="0"/>
                        </a:rPr>
                        <a:t>TOTALES</a:t>
                      </a: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fontAlgn="ctr"/>
                      <a:endParaRPr lang="es-MX" sz="10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pPr algn="ctr" fontAlgn="ctr"/>
                      <a:endParaRPr lang="es-MX" sz="10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s-MX" sz="1100" b="0" i="0" u="none" strike="noStrike" dirty="0">
                          <a:solidFill>
                            <a:srgbClr val="FFFFFF"/>
                          </a:solidFill>
                          <a:effectLst/>
                          <a:latin typeface="Arial" panose="020B0604020202020204" pitchFamily="34" charset="0"/>
                        </a:rPr>
                        <a:t>9,528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1A48D"/>
                    </a:solidFill>
                  </a:tcPr>
                </a:tc>
                <a:tc>
                  <a:txBody>
                    <a:bodyPr/>
                    <a:lstStyle/>
                    <a:p>
                      <a:pPr algn="ctr" rtl="0" fontAlgn="ctr"/>
                      <a:r>
                        <a:rPr lang="es-MX" sz="1100" b="0" i="0" u="none" strike="noStrike" dirty="0">
                          <a:solidFill>
                            <a:srgbClr val="FFFFFF"/>
                          </a:solidFill>
                          <a:effectLst/>
                          <a:latin typeface="Arial" panose="020B0604020202020204" pitchFamily="34" charset="0"/>
                        </a:rPr>
                        <a:t>6,354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1A48D"/>
                    </a:solidFill>
                  </a:tcPr>
                </a:tc>
                <a:tc>
                  <a:txBody>
                    <a:bodyPr/>
                    <a:lstStyle/>
                    <a:p>
                      <a:pPr algn="ctr" rtl="0" fontAlgn="ctr"/>
                      <a:r>
                        <a:rPr lang="es-MX" sz="1100" b="0" i="0" u="none" strike="noStrike" dirty="0">
                          <a:solidFill>
                            <a:srgbClr val="FFFFFF"/>
                          </a:solidFill>
                          <a:effectLst/>
                          <a:latin typeface="Arial" panose="020B0604020202020204" pitchFamily="34" charset="0"/>
                        </a:rPr>
                        <a:t>7,765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1A48D"/>
                    </a:solidFill>
                  </a:tcPr>
                </a:tc>
                <a:tc>
                  <a:txBody>
                    <a:bodyPr/>
                    <a:lstStyle/>
                    <a:p>
                      <a:pPr algn="ctr" rtl="0" fontAlgn="ctr"/>
                      <a:r>
                        <a:rPr lang="es-MX" sz="1100" b="1" i="0" u="none" strike="noStrike" dirty="0">
                          <a:solidFill>
                            <a:srgbClr val="FFFFFF"/>
                          </a:solidFill>
                          <a:effectLst/>
                          <a:latin typeface="Arial" panose="020B0604020202020204" pitchFamily="34" charset="0"/>
                        </a:rPr>
                        <a:t>123%</a:t>
                      </a:r>
                    </a:p>
                  </a:txBody>
                  <a:tcPr marL="9525" marR="9525" marT="9525" marB="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1A48D"/>
                    </a:solidFill>
                  </a:tcPr>
                </a:tc>
                <a:extLst>
                  <a:ext uri="{0D108BD9-81ED-4DB2-BD59-A6C34878D82A}">
                    <a16:rowId xmlns:a16="http://schemas.microsoft.com/office/drawing/2014/main" val="867537137"/>
                  </a:ext>
                </a:extLst>
              </a:tr>
            </a:tbl>
          </a:graphicData>
        </a:graphic>
      </p:graphicFrame>
      <p:sp>
        <p:nvSpPr>
          <p:cNvPr id="11" name="Gray2">
            <a:extLst>
              <a:ext uri="{FF2B5EF4-FFF2-40B4-BE49-F238E27FC236}">
                <a16:creationId xmlns:a16="http://schemas.microsoft.com/office/drawing/2014/main" id="{39A19FF4-67D5-4685-B501-99F45FF090F3}"/>
              </a:ext>
            </a:extLst>
          </p:cNvPr>
          <p:cNvSpPr>
            <a:spLocks noChangeAspect="1"/>
          </p:cNvSpPr>
          <p:nvPr/>
        </p:nvSpPr>
        <p:spPr bwMode="auto">
          <a:xfrm>
            <a:off x="281622" y="2129793"/>
            <a:ext cx="317297" cy="317297"/>
          </a:xfrm>
          <a:prstGeom prst="ellipse">
            <a:avLst/>
          </a:prstGeom>
          <a:solidFill>
            <a:srgbClr val="FCD64D"/>
          </a:solidFill>
          <a:ln w="1905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0000"/>
                </a:solidFill>
                <a:effectLst/>
                <a:uLnTx/>
                <a:uFillTx/>
                <a:latin typeface="Arial"/>
                <a:ea typeface="MS PGothic" pitchFamily="34" charset="-128"/>
                <a:cs typeface="Arial" charset="0"/>
              </a:rPr>
              <a:t>1</a:t>
            </a:r>
          </a:p>
        </p:txBody>
      </p:sp>
      <p:sp>
        <p:nvSpPr>
          <p:cNvPr id="13" name="Gray2">
            <a:extLst>
              <a:ext uri="{FF2B5EF4-FFF2-40B4-BE49-F238E27FC236}">
                <a16:creationId xmlns:a16="http://schemas.microsoft.com/office/drawing/2014/main" id="{04FA33EC-959A-4C50-ADFF-FAE94608B555}"/>
              </a:ext>
            </a:extLst>
          </p:cNvPr>
          <p:cNvSpPr>
            <a:spLocks noChangeAspect="1"/>
          </p:cNvSpPr>
          <p:nvPr/>
        </p:nvSpPr>
        <p:spPr bwMode="auto">
          <a:xfrm>
            <a:off x="278780" y="3050395"/>
            <a:ext cx="317297" cy="317297"/>
          </a:xfrm>
          <a:prstGeom prst="ellipse">
            <a:avLst/>
          </a:prstGeom>
          <a:solidFill>
            <a:srgbClr val="FCD64D"/>
          </a:solidFill>
          <a:ln w="1905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x-none" sz="1400" b="1" i="0" u="none" strike="noStrike" kern="1200" cap="none" spc="0" normalizeH="0" baseline="0" noProof="0" dirty="0">
                <a:ln>
                  <a:noFill/>
                </a:ln>
                <a:solidFill>
                  <a:srgbClr val="000000"/>
                </a:solidFill>
                <a:effectLst/>
                <a:uLnTx/>
                <a:uFillTx/>
                <a:latin typeface="Arial"/>
                <a:ea typeface="MS PGothic" pitchFamily="34" charset="-128"/>
                <a:cs typeface="Arial" charset="0"/>
              </a:rPr>
              <a:t>3</a:t>
            </a:r>
            <a:endParaRPr kumimoji="0" lang="es-MX" sz="1400" b="1" i="0" u="none" strike="noStrike" kern="1200" cap="none" spc="0" normalizeH="0" baseline="0" noProof="0" dirty="0">
              <a:ln>
                <a:noFill/>
              </a:ln>
              <a:solidFill>
                <a:srgbClr val="000000"/>
              </a:solidFill>
              <a:effectLst/>
              <a:uLnTx/>
              <a:uFillTx/>
              <a:latin typeface="Arial"/>
              <a:ea typeface="MS PGothic" pitchFamily="34" charset="-128"/>
              <a:cs typeface="Arial" charset="0"/>
            </a:endParaRPr>
          </a:p>
        </p:txBody>
      </p:sp>
      <p:sp>
        <p:nvSpPr>
          <p:cNvPr id="14" name="Gray2">
            <a:extLst>
              <a:ext uri="{FF2B5EF4-FFF2-40B4-BE49-F238E27FC236}">
                <a16:creationId xmlns:a16="http://schemas.microsoft.com/office/drawing/2014/main" id="{BA367813-3A82-471A-BD84-A76E917BACF9}"/>
              </a:ext>
            </a:extLst>
          </p:cNvPr>
          <p:cNvSpPr>
            <a:spLocks noChangeAspect="1"/>
          </p:cNvSpPr>
          <p:nvPr/>
        </p:nvSpPr>
        <p:spPr bwMode="auto">
          <a:xfrm>
            <a:off x="281622" y="3515048"/>
            <a:ext cx="317297" cy="317297"/>
          </a:xfrm>
          <a:prstGeom prst="ellipse">
            <a:avLst/>
          </a:prstGeom>
          <a:solidFill>
            <a:srgbClr val="FCD64D"/>
          </a:solidFill>
          <a:ln w="1905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x-none" sz="1400" b="1" i="0" u="none" strike="noStrike" kern="1200" cap="none" spc="0" normalizeH="0" baseline="0" noProof="0" dirty="0">
                <a:ln>
                  <a:noFill/>
                </a:ln>
                <a:solidFill>
                  <a:srgbClr val="000000"/>
                </a:solidFill>
                <a:effectLst/>
                <a:uLnTx/>
                <a:uFillTx/>
                <a:latin typeface="Arial"/>
                <a:ea typeface="MS PGothic" pitchFamily="34" charset="-128"/>
                <a:cs typeface="Arial" charset="0"/>
              </a:rPr>
              <a:t>4</a:t>
            </a:r>
            <a:endParaRPr kumimoji="0" lang="es-MX" sz="1400" b="1" i="0" u="none" strike="noStrike" kern="1200" cap="none" spc="0" normalizeH="0" baseline="0" noProof="0" dirty="0">
              <a:ln>
                <a:noFill/>
              </a:ln>
              <a:solidFill>
                <a:srgbClr val="000000"/>
              </a:solidFill>
              <a:effectLst/>
              <a:uLnTx/>
              <a:uFillTx/>
              <a:latin typeface="Arial"/>
              <a:ea typeface="MS PGothic" pitchFamily="34" charset="-128"/>
              <a:cs typeface="Arial" charset="0"/>
            </a:endParaRPr>
          </a:p>
        </p:txBody>
      </p:sp>
      <p:sp>
        <p:nvSpPr>
          <p:cNvPr id="15" name="Gray2">
            <a:extLst>
              <a:ext uri="{FF2B5EF4-FFF2-40B4-BE49-F238E27FC236}">
                <a16:creationId xmlns:a16="http://schemas.microsoft.com/office/drawing/2014/main" id="{FCD19B63-7976-4F35-A716-4C4522AC0D8C}"/>
              </a:ext>
            </a:extLst>
          </p:cNvPr>
          <p:cNvSpPr>
            <a:spLocks noChangeAspect="1"/>
          </p:cNvSpPr>
          <p:nvPr/>
        </p:nvSpPr>
        <p:spPr bwMode="auto">
          <a:xfrm>
            <a:off x="281622" y="4023753"/>
            <a:ext cx="317297" cy="317297"/>
          </a:xfrm>
          <a:prstGeom prst="ellipse">
            <a:avLst/>
          </a:prstGeom>
          <a:solidFill>
            <a:srgbClr val="FCD64D"/>
          </a:solidFill>
          <a:ln w="1905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x-none" sz="1400" b="1" i="0" u="none" strike="noStrike" kern="1200" cap="none" spc="0" normalizeH="0" baseline="0" noProof="0" dirty="0">
                <a:ln>
                  <a:noFill/>
                </a:ln>
                <a:solidFill>
                  <a:srgbClr val="000000"/>
                </a:solidFill>
                <a:effectLst/>
                <a:uLnTx/>
                <a:uFillTx/>
                <a:latin typeface="Arial"/>
                <a:ea typeface="MS PGothic" pitchFamily="34" charset="-128"/>
                <a:cs typeface="Arial" charset="0"/>
              </a:rPr>
              <a:t>5</a:t>
            </a:r>
            <a:endParaRPr kumimoji="0" lang="es-MX" sz="1400" b="1" i="0" u="none" strike="noStrike" kern="1200" cap="none" spc="0" normalizeH="0" baseline="0" noProof="0" dirty="0">
              <a:ln>
                <a:noFill/>
              </a:ln>
              <a:solidFill>
                <a:srgbClr val="000000"/>
              </a:solidFill>
              <a:effectLst/>
              <a:uLnTx/>
              <a:uFillTx/>
              <a:latin typeface="Arial"/>
              <a:ea typeface="MS PGothic" pitchFamily="34" charset="-128"/>
              <a:cs typeface="Arial" charset="0"/>
            </a:endParaRPr>
          </a:p>
        </p:txBody>
      </p:sp>
      <p:sp>
        <p:nvSpPr>
          <p:cNvPr id="16" name="Gray2">
            <a:extLst>
              <a:ext uri="{FF2B5EF4-FFF2-40B4-BE49-F238E27FC236}">
                <a16:creationId xmlns:a16="http://schemas.microsoft.com/office/drawing/2014/main" id="{4893AD43-1D6B-4EAF-A8CE-32662A902165}"/>
              </a:ext>
            </a:extLst>
          </p:cNvPr>
          <p:cNvSpPr>
            <a:spLocks noChangeAspect="1"/>
          </p:cNvSpPr>
          <p:nvPr/>
        </p:nvSpPr>
        <p:spPr bwMode="auto">
          <a:xfrm>
            <a:off x="281622" y="2583975"/>
            <a:ext cx="317297" cy="317297"/>
          </a:xfrm>
          <a:prstGeom prst="ellipse">
            <a:avLst/>
          </a:prstGeom>
          <a:solidFill>
            <a:srgbClr val="FCD64D"/>
          </a:solidFill>
          <a:ln w="1905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wrap="none" lIns="0" tIns="0" rIns="0" b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x-none" sz="1400" b="1" i="0" u="none" strike="noStrike" kern="1200" cap="none" spc="0" normalizeH="0" baseline="0" noProof="0" dirty="0">
                <a:ln>
                  <a:noFill/>
                </a:ln>
                <a:solidFill>
                  <a:srgbClr val="000000"/>
                </a:solidFill>
                <a:effectLst/>
                <a:uLnTx/>
                <a:uFillTx/>
                <a:latin typeface="Arial"/>
                <a:ea typeface="MS PGothic" pitchFamily="34" charset="-128"/>
                <a:cs typeface="Arial" charset="0"/>
              </a:rPr>
              <a:t>2</a:t>
            </a:r>
            <a:endParaRPr kumimoji="0" lang="es-MX" sz="1400" b="1" i="0" u="none" strike="noStrike" kern="1200" cap="none" spc="0" normalizeH="0" baseline="0" noProof="0" dirty="0">
              <a:ln>
                <a:noFill/>
              </a:ln>
              <a:solidFill>
                <a:srgbClr val="000000"/>
              </a:solidFill>
              <a:effectLst/>
              <a:uLnTx/>
              <a:uFillTx/>
              <a:latin typeface="Arial"/>
              <a:ea typeface="MS PGothic" pitchFamily="34" charset="-128"/>
              <a:cs typeface="Arial" charset="0"/>
            </a:endParaRPr>
          </a:p>
        </p:txBody>
      </p:sp>
      <p:sp>
        <p:nvSpPr>
          <p:cNvPr id="17" name="Título 1">
            <a:extLst>
              <a:ext uri="{FF2B5EF4-FFF2-40B4-BE49-F238E27FC236}">
                <a16:creationId xmlns:a16="http://schemas.microsoft.com/office/drawing/2014/main" id="{375FEBF1-6D35-4D65-A7FC-4BE3CBA2057F}"/>
              </a:ext>
            </a:extLst>
          </p:cNvPr>
          <p:cNvSpPr txBox="1">
            <a:spLocks/>
          </p:cNvSpPr>
          <p:nvPr/>
        </p:nvSpPr>
        <p:spPr>
          <a:xfrm>
            <a:off x="1764144" y="-69464"/>
            <a:ext cx="5523347" cy="10979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s-MX"/>
            </a:defPPr>
            <a:lvl1pPr algn="just">
              <a:lnSpc>
                <a:spcPts val="2000"/>
              </a:lnSpc>
              <a:defRPr sz="2000">
                <a:latin typeface="Times New Roman" panose="02020603050405020304" pitchFamily="18" charset="0"/>
                <a:cs typeface="Times New Roman" panose="02020603050405020304" pitchFamily="18"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CFE Distribución desde 2015 ha impulsado, principalmente, 5 estrategias para disminuir pérdidas, con avance al mes de agosto de 123% (e</a:t>
            </a:r>
            <a:r>
              <a:rPr kumimoji="0" lang="x-none" sz="1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nergía recuperada o pérdida</a:t>
            </a:r>
            <a:r>
              <a:rPr kumimoji="0" lang="es-ES" sz="1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a:t>
            </a:r>
            <a:r>
              <a:rPr kumimoji="0" lang="x-none" sz="1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 evitada</a:t>
            </a:r>
            <a:r>
              <a:rPr kumimoji="0" lang="es-ES" sz="1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respecto a la meta.</a:t>
            </a:r>
          </a:p>
        </p:txBody>
      </p:sp>
      <p:sp>
        <p:nvSpPr>
          <p:cNvPr id="19" name="CuadroTexto 18">
            <a:extLst>
              <a:ext uri="{FF2B5EF4-FFF2-40B4-BE49-F238E27FC236}">
                <a16:creationId xmlns:a16="http://schemas.microsoft.com/office/drawing/2014/main" id="{241E20D5-88CA-470E-A974-09F537CCA065}"/>
              </a:ext>
            </a:extLst>
          </p:cNvPr>
          <p:cNvSpPr txBox="1"/>
          <p:nvPr/>
        </p:nvSpPr>
        <p:spPr>
          <a:xfrm>
            <a:off x="707601" y="5278970"/>
            <a:ext cx="6187699" cy="57708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ASEMED: Aseguramiento de la Medición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HEBAEE: Herramienta para el Balance y Administración de la Energía Eléctrica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RPA: Revisiones Pruebas y Aseguramientos</a:t>
            </a:r>
          </a:p>
        </p:txBody>
      </p:sp>
    </p:spTree>
    <p:extLst>
      <p:ext uri="{BB962C8B-B14F-4D97-AF65-F5344CB8AC3E}">
        <p14:creationId xmlns:p14="http://schemas.microsoft.com/office/powerpoint/2010/main" val="1890675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2 Título"/>
          <p:cNvSpPr txBox="1">
            <a:spLocks/>
          </p:cNvSpPr>
          <p:nvPr/>
        </p:nvSpPr>
        <p:spPr bwMode="auto">
          <a:xfrm>
            <a:off x="1875390" y="88703"/>
            <a:ext cx="5688632" cy="80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914400" eaLnBrk="1" fontAlgn="base" hangingPunct="1">
              <a:spcBef>
                <a:spcPct val="0"/>
              </a:spcBef>
              <a:spcAft>
                <a:spcPct val="0"/>
              </a:spcAft>
            </a:pPr>
            <a:r>
              <a:rPr lang="es-MX" sz="3600" b="1" dirty="0">
                <a:solidFill>
                  <a:schemeClr val="tx1">
                    <a:lumMod val="75000"/>
                    <a:lumOff val="25000"/>
                  </a:schemeClr>
                </a:solidFill>
                <a:latin typeface="Arial" panose="020B0604020202020204" pitchFamily="34" charset="0"/>
              </a:rPr>
              <a:t>Índice</a:t>
            </a:r>
          </a:p>
        </p:txBody>
      </p:sp>
      <p:sp>
        <p:nvSpPr>
          <p:cNvPr id="7" name="CuadroTexto 6"/>
          <p:cNvSpPr txBox="1"/>
          <p:nvPr/>
        </p:nvSpPr>
        <p:spPr>
          <a:xfrm>
            <a:off x="689113" y="1542133"/>
            <a:ext cx="8061185" cy="3847207"/>
          </a:xfrm>
          <a:prstGeom prst="rect">
            <a:avLst/>
          </a:prstGeom>
          <a:noFill/>
        </p:spPr>
        <p:txBody>
          <a:bodyPr wrap="square" rtlCol="0">
            <a:spAutoFit/>
          </a:bodyPr>
          <a:lstStyle/>
          <a:p>
            <a:pPr marL="571500" indent="-571500" algn="just">
              <a:buClr>
                <a:srgbClr val="00B050"/>
              </a:buClr>
              <a:buFont typeface="Arial" panose="020B0604020202020204" pitchFamily="34" charset="0"/>
              <a:buChar char="•"/>
            </a:pPr>
            <a:r>
              <a:rPr lang="es-ES_tradnl" sz="2400" dirty="0">
                <a:solidFill>
                  <a:schemeClr val="tx1">
                    <a:lumMod val="75000"/>
                    <a:lumOff val="25000"/>
                  </a:schemeClr>
                </a:solidFill>
                <a:latin typeface="Arial" charset="0"/>
                <a:ea typeface="Arial" charset="0"/>
                <a:cs typeface="Arial" charset="0"/>
              </a:rPr>
              <a:t>Introducción</a:t>
            </a:r>
          </a:p>
          <a:p>
            <a:pPr marL="571500" indent="-571500" algn="just">
              <a:buClr>
                <a:srgbClr val="00B050"/>
              </a:buClr>
              <a:buFont typeface="Arial" panose="020B0604020202020204" pitchFamily="34" charset="0"/>
              <a:buChar char="•"/>
            </a:pPr>
            <a:r>
              <a:rPr lang="es-ES_tradnl" sz="2400" dirty="0">
                <a:solidFill>
                  <a:schemeClr val="tx1">
                    <a:lumMod val="75000"/>
                    <a:lumOff val="25000"/>
                  </a:schemeClr>
                </a:solidFill>
                <a:latin typeface="Arial" charset="0"/>
                <a:ea typeface="Arial" charset="0"/>
                <a:cs typeface="Arial" charset="0"/>
              </a:rPr>
              <a:t>Balance de energía </a:t>
            </a:r>
          </a:p>
          <a:p>
            <a:pPr marL="571500" indent="-571500" algn="just">
              <a:buClr>
                <a:srgbClr val="00B050"/>
              </a:buClr>
              <a:buFont typeface="Arial" panose="020B0604020202020204" pitchFamily="34" charset="0"/>
              <a:buChar char="•"/>
            </a:pPr>
            <a:r>
              <a:rPr lang="es-ES_tradnl" sz="2400" dirty="0">
                <a:solidFill>
                  <a:schemeClr val="tx1">
                    <a:lumMod val="75000"/>
                    <a:lumOff val="25000"/>
                  </a:schemeClr>
                </a:solidFill>
                <a:latin typeface="Arial" charset="0"/>
                <a:ea typeface="Arial" charset="0"/>
                <a:cs typeface="Arial" charset="0"/>
              </a:rPr>
              <a:t>Regulación aplicable</a:t>
            </a:r>
          </a:p>
          <a:p>
            <a:pPr marL="571500" indent="-571500" algn="just">
              <a:buClr>
                <a:srgbClr val="00B050"/>
              </a:buClr>
              <a:buFont typeface="Arial" panose="020B0604020202020204" pitchFamily="34" charset="0"/>
              <a:buChar char="•"/>
            </a:pPr>
            <a:r>
              <a:rPr lang="es-ES_tradnl" sz="2400" dirty="0">
                <a:solidFill>
                  <a:schemeClr val="tx1">
                    <a:lumMod val="75000"/>
                    <a:lumOff val="25000"/>
                  </a:schemeClr>
                </a:solidFill>
                <a:latin typeface="Arial" charset="0"/>
                <a:ea typeface="Arial" charset="0"/>
                <a:cs typeface="Arial" charset="0"/>
              </a:rPr>
              <a:t>Pérdidas no técnicas</a:t>
            </a:r>
          </a:p>
          <a:p>
            <a:pPr marL="1028700" lvl="1" indent="-217488" algn="just">
              <a:buClr>
                <a:srgbClr val="00B050"/>
              </a:buClr>
              <a:buFont typeface="Arial" panose="020B0604020202020204" pitchFamily="34" charset="0"/>
              <a:buChar char="•"/>
            </a:pPr>
            <a:r>
              <a:rPr lang="es-ES_tradnl" sz="2000" dirty="0">
                <a:solidFill>
                  <a:schemeClr val="tx1">
                    <a:lumMod val="75000"/>
                    <a:lumOff val="25000"/>
                  </a:schemeClr>
                </a:solidFill>
                <a:latin typeface="Arial" charset="0"/>
                <a:ea typeface="Arial" charset="0"/>
                <a:cs typeface="Arial" charset="0"/>
              </a:rPr>
              <a:t>Estrategias para la reducción de pérdidas no técnicas</a:t>
            </a:r>
          </a:p>
          <a:p>
            <a:pPr marL="1028700" lvl="1" indent="-217488" algn="just">
              <a:buClr>
                <a:srgbClr val="00B050"/>
              </a:buClr>
              <a:buFont typeface="Arial" panose="020B0604020202020204" pitchFamily="34" charset="0"/>
              <a:buChar char="•"/>
            </a:pPr>
            <a:r>
              <a:rPr lang="es-ES_tradnl" sz="2000" dirty="0">
                <a:solidFill>
                  <a:schemeClr val="tx1">
                    <a:lumMod val="75000"/>
                    <a:lumOff val="25000"/>
                  </a:schemeClr>
                </a:solidFill>
                <a:latin typeface="Arial" charset="0"/>
                <a:ea typeface="Arial" charset="0"/>
                <a:cs typeface="Arial" charset="0"/>
              </a:rPr>
              <a:t>Problemáticas en pérdidas no técnicas </a:t>
            </a:r>
          </a:p>
          <a:p>
            <a:pPr marL="571500" indent="-571500" algn="just">
              <a:buClr>
                <a:srgbClr val="00B050"/>
              </a:buClr>
              <a:buFont typeface="Arial" panose="020B0604020202020204" pitchFamily="34" charset="0"/>
              <a:buChar char="•"/>
            </a:pPr>
            <a:r>
              <a:rPr lang="es-ES_tradnl" sz="2400" dirty="0">
                <a:solidFill>
                  <a:schemeClr val="tx1">
                    <a:lumMod val="75000"/>
                    <a:lumOff val="25000"/>
                  </a:schemeClr>
                </a:solidFill>
                <a:latin typeface="Arial" charset="0"/>
                <a:ea typeface="Arial" charset="0"/>
                <a:cs typeface="Arial" charset="0"/>
              </a:rPr>
              <a:t>Pérdidas técnicas</a:t>
            </a:r>
          </a:p>
          <a:p>
            <a:pPr marL="1028700" lvl="1" indent="-217488" algn="just">
              <a:buClr>
                <a:srgbClr val="00B050"/>
              </a:buClr>
              <a:buFont typeface="Arial" panose="020B0604020202020204" pitchFamily="34" charset="0"/>
              <a:buChar char="•"/>
            </a:pPr>
            <a:r>
              <a:rPr lang="es-ES_tradnl" sz="2000" dirty="0">
                <a:solidFill>
                  <a:schemeClr val="tx1">
                    <a:lumMod val="75000"/>
                    <a:lumOff val="25000"/>
                  </a:schemeClr>
                </a:solidFill>
                <a:latin typeface="Arial" charset="0"/>
                <a:cs typeface="Arial" charset="0"/>
              </a:rPr>
              <a:t>Inversiones necesarias para pérdidas técnicas</a:t>
            </a:r>
          </a:p>
          <a:p>
            <a:pPr marL="1028700" lvl="1" indent="-217488" algn="just">
              <a:buClr>
                <a:srgbClr val="00B050"/>
              </a:buClr>
              <a:buFont typeface="Arial" panose="020B0604020202020204" pitchFamily="34" charset="0"/>
              <a:buChar char="•"/>
            </a:pPr>
            <a:r>
              <a:rPr lang="es-ES_tradnl" sz="2000" dirty="0">
                <a:solidFill>
                  <a:schemeClr val="tx1">
                    <a:lumMod val="75000"/>
                    <a:lumOff val="25000"/>
                  </a:schemeClr>
                </a:solidFill>
                <a:latin typeface="Arial" charset="0"/>
                <a:cs typeface="Arial" charset="0"/>
              </a:rPr>
              <a:t>Requerimientos para elaboración del nuevo balance de energía para liquidaciones</a:t>
            </a:r>
          </a:p>
          <a:p>
            <a:pPr marL="571500" indent="-571500" algn="just">
              <a:buClr>
                <a:srgbClr val="00B050"/>
              </a:buClr>
              <a:buFont typeface="Arial" panose="020B0604020202020204" pitchFamily="34" charset="0"/>
              <a:buChar char="•"/>
            </a:pPr>
            <a:r>
              <a:rPr lang="es-ES_tradnl" sz="2400" dirty="0">
                <a:solidFill>
                  <a:schemeClr val="tx1">
                    <a:lumMod val="75000"/>
                    <a:lumOff val="25000"/>
                  </a:schemeClr>
                </a:solidFill>
                <a:latin typeface="Arial" charset="0"/>
                <a:ea typeface="Arial" charset="0"/>
                <a:cs typeface="Arial" charset="0"/>
              </a:rPr>
              <a:t>Conclusiones</a:t>
            </a:r>
          </a:p>
        </p:txBody>
      </p:sp>
    </p:spTree>
    <p:extLst>
      <p:ext uri="{BB962C8B-B14F-4D97-AF65-F5344CB8AC3E}">
        <p14:creationId xmlns:p14="http://schemas.microsoft.com/office/powerpoint/2010/main" val="126237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n 55" descr="Imagen que contiene electrónica, circuito&#10;&#10;Descripción generada con confianza muy alta">
            <a:extLst>
              <a:ext uri="{FF2B5EF4-FFF2-40B4-BE49-F238E27FC236}">
                <a16:creationId xmlns:a16="http://schemas.microsoft.com/office/drawing/2014/main" id="{559207AB-6DA3-46DF-8A60-7EFE06E34795}"/>
              </a:ext>
            </a:extLst>
          </p:cNvPr>
          <p:cNvPicPr>
            <a:picLocks noChangeAspect="1"/>
          </p:cNvPicPr>
          <p:nvPr/>
        </p:nvPicPr>
        <p:blipFill rotWithShape="1">
          <a:blip r:embed="rId2"/>
          <a:srcRect l="31145"/>
          <a:stretch/>
        </p:blipFill>
        <p:spPr>
          <a:xfrm>
            <a:off x="8059887" y="4962407"/>
            <a:ext cx="1010807" cy="1074886"/>
          </a:xfrm>
          <a:prstGeom prst="pie">
            <a:avLst>
              <a:gd name="adj1" fmla="val 13920080"/>
              <a:gd name="adj2" fmla="val 6814257"/>
            </a:avLst>
          </a:prstGeom>
          <a:effectLst>
            <a:softEdge rad="31750"/>
          </a:effectLst>
        </p:spPr>
      </p:pic>
      <p:pic>
        <p:nvPicPr>
          <p:cNvPr id="11" name="Imagen 10" descr="Imagen que contiene papelería&#10;&#10;Descripción generada con confianza muy alta">
            <a:extLst>
              <a:ext uri="{FF2B5EF4-FFF2-40B4-BE49-F238E27FC236}">
                <a16:creationId xmlns:a16="http://schemas.microsoft.com/office/drawing/2014/main" id="{2F597A5C-BAE6-43B2-9A1C-34FFA1EFB878}"/>
              </a:ext>
            </a:extLst>
          </p:cNvPr>
          <p:cNvPicPr>
            <a:picLocks noChangeAspect="1"/>
          </p:cNvPicPr>
          <p:nvPr/>
        </p:nvPicPr>
        <p:blipFill>
          <a:blip r:embed="rId3"/>
          <a:stretch>
            <a:fillRect/>
          </a:stretch>
        </p:blipFill>
        <p:spPr>
          <a:xfrm>
            <a:off x="7487811" y="3774703"/>
            <a:ext cx="1627472" cy="938172"/>
          </a:xfrm>
          <a:prstGeom prst="rect">
            <a:avLst/>
          </a:prstGeom>
        </p:spPr>
      </p:pic>
      <p:sp>
        <p:nvSpPr>
          <p:cNvPr id="24" name="Rectángulo 23">
            <a:extLst>
              <a:ext uri="{FF2B5EF4-FFF2-40B4-BE49-F238E27FC236}">
                <a16:creationId xmlns:a16="http://schemas.microsoft.com/office/drawing/2014/main" id="{8B2D44AF-6AA8-4CEB-89D9-076DE1E8221E}"/>
              </a:ext>
            </a:extLst>
          </p:cNvPr>
          <p:cNvSpPr/>
          <p:nvPr/>
        </p:nvSpPr>
        <p:spPr>
          <a:xfrm>
            <a:off x="1754909" y="234373"/>
            <a:ext cx="5541818" cy="461665"/>
          </a:xfrm>
          <a:prstGeom prst="rect">
            <a:avLst/>
          </a:prstGeom>
        </p:spPr>
        <p:txBody>
          <a:bodyPr wrap="square">
            <a:spAutoFit/>
          </a:bodyPr>
          <a:lstStyle/>
          <a:p>
            <a:pPr algn="ctr"/>
            <a:r>
              <a:rPr lang="es-MX" sz="2400" b="1" dirty="0">
                <a:latin typeface="Arial" panose="020B0604020202020204" pitchFamily="34" charset="0"/>
                <a:cs typeface="Arial" panose="020B0604020202020204" pitchFamily="34" charset="0"/>
              </a:rPr>
              <a:t>Aseguramiento de la medición</a:t>
            </a:r>
          </a:p>
        </p:txBody>
      </p:sp>
      <p:sp>
        <p:nvSpPr>
          <p:cNvPr id="25" name="Rectángulo 24">
            <a:extLst>
              <a:ext uri="{FF2B5EF4-FFF2-40B4-BE49-F238E27FC236}">
                <a16:creationId xmlns:a16="http://schemas.microsoft.com/office/drawing/2014/main" id="{6921DF46-DC01-4D2A-993E-3538C46A3E3D}"/>
              </a:ext>
            </a:extLst>
          </p:cNvPr>
          <p:cNvSpPr/>
          <p:nvPr/>
        </p:nvSpPr>
        <p:spPr>
          <a:xfrm>
            <a:off x="0" y="1099446"/>
            <a:ext cx="7583908" cy="5016758"/>
          </a:xfrm>
          <a:prstGeom prst="rect">
            <a:avLst/>
          </a:prstGeom>
        </p:spPr>
        <p:txBody>
          <a:bodyPr wrap="square">
            <a:spAutoFit/>
          </a:bodyPr>
          <a:lstStyle/>
          <a:p>
            <a:pPr marL="461963" indent="-285750" algn="just">
              <a:buFont typeface="Arial" panose="020B0604020202020204" pitchFamily="34" charset="0"/>
              <a:buChar char="•"/>
            </a:pPr>
            <a:r>
              <a:rPr lang="es-MX" sz="1600" b="1" dirty="0">
                <a:latin typeface="Arial" panose="020B0604020202020204" pitchFamily="34" charset="0"/>
                <a:cs typeface="Arial" panose="020B0604020202020204" pitchFamily="34" charset="0"/>
              </a:rPr>
              <a:t>Aseguramiento de la medición: </a:t>
            </a:r>
            <a:r>
              <a:rPr lang="es-MX" sz="1600" dirty="0">
                <a:latin typeface="Arial" panose="020B0604020202020204" pitchFamily="34" charset="0"/>
                <a:cs typeface="Arial" panose="020B0604020202020204" pitchFamily="34" charset="0"/>
              </a:rPr>
              <a:t>consisten en la revisión a sistemas de medición con base en la aplicación del </a:t>
            </a:r>
            <a:r>
              <a:rPr lang="es-MX" sz="1600" b="1" dirty="0">
                <a:latin typeface="Arial" panose="020B0604020202020204" pitchFamily="34" charset="0"/>
                <a:cs typeface="Arial" panose="020B0604020202020204" pitchFamily="34" charset="0"/>
              </a:rPr>
              <a:t>AseMed* v2.0, </a:t>
            </a:r>
            <a:r>
              <a:rPr lang="es-MX" sz="1600" dirty="0">
                <a:latin typeface="Arial" panose="020B0604020202020204" pitchFamily="34" charset="0"/>
                <a:cs typeface="Arial" panose="020B0604020202020204" pitchFamily="34" charset="0"/>
              </a:rPr>
              <a:t> el cual aplica </a:t>
            </a:r>
            <a:r>
              <a:rPr lang="es-MX" sz="1600" b="1" dirty="0">
                <a:latin typeface="Arial" panose="020B0604020202020204" pitchFamily="34" charset="0"/>
                <a:cs typeface="Arial" panose="020B0604020202020204" pitchFamily="34" charset="0"/>
              </a:rPr>
              <a:t>90</a:t>
            </a:r>
            <a:r>
              <a:rPr lang="es-MX" sz="1600" dirty="0">
                <a:latin typeface="Arial" panose="020B0604020202020204" pitchFamily="34" charset="0"/>
                <a:cs typeface="Arial" panose="020B0604020202020204" pitchFamily="34" charset="0"/>
              </a:rPr>
              <a:t> </a:t>
            </a:r>
            <a:r>
              <a:rPr lang="es-MX" sz="1600" b="1" dirty="0">
                <a:latin typeface="Arial" panose="020B0604020202020204" pitchFamily="34" charset="0"/>
                <a:cs typeface="Arial" panose="020B0604020202020204" pitchFamily="34" charset="0"/>
              </a:rPr>
              <a:t>algoritmos</a:t>
            </a:r>
            <a:r>
              <a:rPr lang="es-MX" sz="1600" dirty="0">
                <a:latin typeface="Arial" panose="020B0604020202020204" pitchFamily="34" charset="0"/>
                <a:cs typeface="Arial" panose="020B0604020202020204" pitchFamily="34" charset="0"/>
              </a:rPr>
              <a:t> de </a:t>
            </a:r>
            <a:r>
              <a:rPr lang="es-MX" sz="1600" b="1" dirty="0">
                <a:latin typeface="Arial" panose="020B0604020202020204" pitchFamily="34" charset="0"/>
                <a:cs typeface="Arial" panose="020B0604020202020204" pitchFamily="34" charset="0"/>
              </a:rPr>
              <a:t>inteligencia y reglas de negocio</a:t>
            </a:r>
            <a:r>
              <a:rPr lang="es-MX" sz="1600" dirty="0">
                <a:latin typeface="Arial" panose="020B0604020202020204" pitchFamily="34" charset="0"/>
                <a:cs typeface="Arial" panose="020B0604020202020204" pitchFamily="34" charset="0"/>
              </a:rPr>
              <a:t> que procesan el </a:t>
            </a:r>
            <a:r>
              <a:rPr lang="es-MX" sz="1600" b="1" i="1" dirty="0">
                <a:latin typeface="Arial" panose="020B0604020202020204" pitchFamily="34" charset="0"/>
                <a:cs typeface="Arial" panose="020B0604020202020204" pitchFamily="34" charset="0"/>
              </a:rPr>
              <a:t>Big Data </a:t>
            </a:r>
            <a:r>
              <a:rPr lang="es-MX" sz="1600" b="1" dirty="0">
                <a:latin typeface="Arial" panose="020B0604020202020204" pitchFamily="34" charset="0"/>
                <a:cs typeface="Arial" panose="020B0604020202020204" pitchFamily="34" charset="0"/>
              </a:rPr>
              <a:t>de 43 millones </a:t>
            </a:r>
            <a:r>
              <a:rPr lang="es-MX" sz="1600" dirty="0">
                <a:latin typeface="Arial" panose="020B0604020202020204" pitchFamily="34" charset="0"/>
                <a:cs typeface="Arial" panose="020B0604020202020204" pitchFamily="34" charset="0"/>
              </a:rPr>
              <a:t>de historiales de facturación de servicios de energía eléctrica.</a:t>
            </a:r>
          </a:p>
          <a:p>
            <a:pPr marL="461963" indent="-285750" algn="just">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461963" indent="-285750" algn="just">
              <a:buFont typeface="Arial" panose="020B0604020202020204" pitchFamily="34" charset="0"/>
              <a:buChar char="•"/>
            </a:pPr>
            <a:r>
              <a:rPr lang="es-MX" sz="1600" b="1" dirty="0">
                <a:latin typeface="Arial" panose="020B0604020202020204" pitchFamily="34" charset="0"/>
                <a:cs typeface="Arial" panose="020B0604020202020204" pitchFamily="34" charset="0"/>
              </a:rPr>
              <a:t>Aplicación del sistema: </a:t>
            </a:r>
            <a:r>
              <a:rPr lang="es-MX" sz="1600" dirty="0">
                <a:latin typeface="Arial" panose="020B0604020202020204" pitchFamily="34" charset="0"/>
                <a:cs typeface="Arial" panose="020B0604020202020204" pitchFamily="34" charset="0"/>
              </a:rPr>
              <a:t> El </a:t>
            </a:r>
            <a:r>
              <a:rPr lang="es-MX" sz="1600" b="1" dirty="0">
                <a:latin typeface="Arial" panose="020B0604020202020204" pitchFamily="34" charset="0"/>
                <a:cs typeface="Arial" panose="020B0604020202020204" pitchFamily="34" charset="0"/>
              </a:rPr>
              <a:t>AseMed v2.0 </a:t>
            </a:r>
            <a:r>
              <a:rPr lang="es-MX" sz="1600" dirty="0">
                <a:latin typeface="Arial" panose="020B0604020202020204" pitchFamily="34" charset="0"/>
                <a:cs typeface="Arial" panose="020B0604020202020204" pitchFamily="34" charset="0"/>
              </a:rPr>
              <a:t>se encuentra instalado en las 150 Zonas de Distribución y es utilizado como herramienta principal para la detección del uso indebido de energía eléctrica y desviaciones del control de proceso de facturación.</a:t>
            </a:r>
          </a:p>
          <a:p>
            <a:pPr marL="461963" indent="-285750" algn="just">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461963" indent="-285750" algn="just">
              <a:buFont typeface="Arial" panose="020B0604020202020204" pitchFamily="34" charset="0"/>
              <a:buChar char="•"/>
            </a:pPr>
            <a:r>
              <a:rPr lang="es-MX" sz="1600" b="1" dirty="0">
                <a:latin typeface="Arial" panose="020B0604020202020204" pitchFamily="34" charset="0"/>
                <a:cs typeface="Arial" panose="020B0604020202020204" pitchFamily="34" charset="0"/>
              </a:rPr>
              <a:t>Resultados: </a:t>
            </a:r>
            <a:r>
              <a:rPr lang="es-MX" sz="1600" dirty="0">
                <a:latin typeface="Arial" panose="020B0604020202020204" pitchFamily="34" charset="0"/>
                <a:cs typeface="Arial" panose="020B0604020202020204" pitchFamily="34" charset="0"/>
              </a:rPr>
              <a:t>En </a:t>
            </a:r>
            <a:r>
              <a:rPr lang="es-MX" sz="1600" b="1" dirty="0">
                <a:latin typeface="Arial" panose="020B0604020202020204" pitchFamily="34" charset="0"/>
                <a:cs typeface="Arial" panose="020B0604020202020204" pitchFamily="34" charset="0"/>
              </a:rPr>
              <a:t>2015</a:t>
            </a:r>
            <a:r>
              <a:rPr lang="es-MX" sz="1600" dirty="0">
                <a:latin typeface="Arial" panose="020B0604020202020204" pitchFamily="34" charset="0"/>
                <a:cs typeface="Arial" panose="020B0604020202020204" pitchFamily="34" charset="0"/>
              </a:rPr>
              <a:t> se tenía una detección de anomalías de </a:t>
            </a:r>
            <a:r>
              <a:rPr lang="es-MX" sz="1600" b="1" dirty="0">
                <a:latin typeface="Arial" panose="020B0604020202020204" pitchFamily="34" charset="0"/>
                <a:cs typeface="Arial" panose="020B0604020202020204" pitchFamily="34" charset="0"/>
              </a:rPr>
              <a:t>12 de cada 100 </a:t>
            </a:r>
            <a:r>
              <a:rPr lang="es-MX" sz="1600" dirty="0">
                <a:latin typeface="Arial" panose="020B0604020202020204" pitchFamily="34" charset="0"/>
                <a:cs typeface="Arial" panose="020B0604020202020204" pitchFamily="34" charset="0"/>
              </a:rPr>
              <a:t>revisiones, </a:t>
            </a:r>
            <a:r>
              <a:rPr lang="es-MX" sz="1600" b="1" dirty="0">
                <a:latin typeface="Arial" panose="020B0604020202020204" pitchFamily="34" charset="0"/>
                <a:cs typeface="Arial" panose="020B0604020202020204" pitchFamily="34" charset="0"/>
              </a:rPr>
              <a:t>actualmente es de</a:t>
            </a:r>
            <a:r>
              <a:rPr lang="es-MX" sz="1600" dirty="0">
                <a:latin typeface="Arial" panose="020B0604020202020204" pitchFamily="34" charset="0"/>
                <a:cs typeface="Arial" panose="020B0604020202020204" pitchFamily="34" charset="0"/>
              </a:rPr>
              <a:t> </a:t>
            </a:r>
            <a:r>
              <a:rPr lang="es-MX" sz="1600" b="1" dirty="0">
                <a:latin typeface="Arial" panose="020B0604020202020204" pitchFamily="34" charset="0"/>
                <a:cs typeface="Arial" panose="020B0604020202020204" pitchFamily="34" charset="0"/>
              </a:rPr>
              <a:t>56 de cada 100</a:t>
            </a:r>
            <a:r>
              <a:rPr lang="es-MX" sz="1600" dirty="0">
                <a:latin typeface="Arial" panose="020B0604020202020204" pitchFamily="34" charset="0"/>
                <a:cs typeface="Arial" panose="020B0604020202020204" pitchFamily="34" charset="0"/>
              </a:rPr>
              <a:t>, obteniendo una </a:t>
            </a:r>
            <a:r>
              <a:rPr lang="es-MX" sz="1600" b="1" dirty="0">
                <a:latin typeface="Arial" panose="020B0604020202020204" pitchFamily="34" charset="0"/>
                <a:cs typeface="Arial" panose="020B0604020202020204" pitchFamily="34" charset="0"/>
              </a:rPr>
              <a:t>mejora</a:t>
            </a:r>
            <a:r>
              <a:rPr lang="es-MX" sz="1600" dirty="0">
                <a:latin typeface="Arial" panose="020B0604020202020204" pitchFamily="34" charset="0"/>
                <a:cs typeface="Arial" panose="020B0604020202020204" pitchFamily="34" charset="0"/>
              </a:rPr>
              <a:t> en la </a:t>
            </a:r>
            <a:r>
              <a:rPr lang="es-MX" sz="1600" b="1" dirty="0">
                <a:latin typeface="Arial" panose="020B0604020202020204" pitchFamily="34" charset="0"/>
                <a:cs typeface="Arial" panose="020B0604020202020204" pitchFamily="34" charset="0"/>
              </a:rPr>
              <a:t>detección</a:t>
            </a:r>
            <a:r>
              <a:rPr lang="es-MX" sz="1600" dirty="0">
                <a:latin typeface="Arial" panose="020B0604020202020204" pitchFamily="34" charset="0"/>
                <a:cs typeface="Arial" panose="020B0604020202020204" pitchFamily="34" charset="0"/>
              </a:rPr>
              <a:t> de energía pérdida de </a:t>
            </a:r>
            <a:r>
              <a:rPr lang="es-MX" sz="1600" b="1" dirty="0">
                <a:latin typeface="Arial" panose="020B0604020202020204" pitchFamily="34" charset="0"/>
                <a:cs typeface="Arial" panose="020B0604020202020204" pitchFamily="34" charset="0"/>
              </a:rPr>
              <a:t>2,313</a:t>
            </a:r>
            <a:r>
              <a:rPr lang="es-MX" sz="1600" dirty="0">
                <a:latin typeface="Arial" panose="020B0604020202020204" pitchFamily="34" charset="0"/>
                <a:cs typeface="Arial" panose="020B0604020202020204" pitchFamily="34" charset="0"/>
              </a:rPr>
              <a:t> </a:t>
            </a:r>
            <a:r>
              <a:rPr lang="es-MX" sz="1600" b="1" dirty="0">
                <a:latin typeface="Arial" panose="020B0604020202020204" pitchFamily="34" charset="0"/>
                <a:cs typeface="Arial" panose="020B0604020202020204" pitchFamily="34" charset="0"/>
              </a:rPr>
              <a:t>GWh</a:t>
            </a:r>
            <a:r>
              <a:rPr lang="es-MX" sz="1600" dirty="0">
                <a:latin typeface="Arial" panose="020B0604020202020204" pitchFamily="34" charset="0"/>
                <a:cs typeface="Arial" panose="020B0604020202020204" pitchFamily="34" charset="0"/>
              </a:rPr>
              <a:t> en </a:t>
            </a:r>
            <a:r>
              <a:rPr lang="es-MX" sz="1600" b="1" dirty="0">
                <a:latin typeface="Arial" panose="020B0604020202020204" pitchFamily="34" charset="0"/>
                <a:cs typeface="Arial" panose="020B0604020202020204" pitchFamily="34" charset="0"/>
              </a:rPr>
              <a:t>2015</a:t>
            </a:r>
            <a:r>
              <a:rPr lang="es-MX" sz="1600" dirty="0">
                <a:latin typeface="Arial" panose="020B0604020202020204" pitchFamily="34" charset="0"/>
                <a:cs typeface="Arial" panose="020B0604020202020204" pitchFamily="34" charset="0"/>
              </a:rPr>
              <a:t> a </a:t>
            </a:r>
            <a:r>
              <a:rPr lang="es-MX" sz="1600" b="1" dirty="0">
                <a:latin typeface="Arial" panose="020B0604020202020204" pitchFamily="34" charset="0"/>
                <a:cs typeface="Arial" panose="020B0604020202020204" pitchFamily="34" charset="0"/>
              </a:rPr>
              <a:t>4,934 GWh en 2018</a:t>
            </a:r>
            <a:r>
              <a:rPr lang="es-MX" sz="1600" dirty="0">
                <a:latin typeface="Arial" panose="020B0604020202020204" pitchFamily="34" charset="0"/>
                <a:cs typeface="Arial" panose="020B0604020202020204" pitchFamily="34" charset="0"/>
              </a:rPr>
              <a:t>, lo que representa un incremento </a:t>
            </a:r>
            <a:r>
              <a:rPr lang="es-MX" sz="1600" b="1" dirty="0">
                <a:latin typeface="Arial" panose="020B0604020202020204" pitchFamily="34" charset="0"/>
                <a:cs typeface="Arial" panose="020B0604020202020204" pitchFamily="34" charset="0"/>
              </a:rPr>
              <a:t>del 214%.</a:t>
            </a:r>
            <a:endParaRPr lang="es-MX" sz="1600" dirty="0">
              <a:latin typeface="Arial" panose="020B0604020202020204" pitchFamily="34" charset="0"/>
              <a:cs typeface="Arial" panose="020B0604020202020204" pitchFamily="34" charset="0"/>
            </a:endParaRPr>
          </a:p>
          <a:p>
            <a:pPr marL="461963" indent="-285750" algn="just">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461963" indent="-285750" algn="just">
              <a:buFont typeface="Arial" panose="020B0604020202020204" pitchFamily="34" charset="0"/>
              <a:buChar char="•"/>
            </a:pPr>
            <a:r>
              <a:rPr lang="es-MX" sz="1600" b="1" dirty="0">
                <a:latin typeface="Arial" panose="020B0604020202020204" pitchFamily="34" charset="0"/>
                <a:cs typeface="Arial" panose="020B0604020202020204" pitchFamily="34" charset="0"/>
              </a:rPr>
              <a:t>AseMed v3.0: </a:t>
            </a:r>
            <a:r>
              <a:rPr lang="es-MX" sz="1600" dirty="0">
                <a:latin typeface="Arial" panose="020B0604020202020204" pitchFamily="34" charset="0"/>
                <a:cs typeface="Arial" panose="020B0604020202020204" pitchFamily="34" charset="0"/>
              </a:rPr>
              <a:t>Está en desarrollo la versión 3.0 basada en un módulo de </a:t>
            </a:r>
            <a:r>
              <a:rPr lang="es-MX" sz="1600" b="1" dirty="0">
                <a:latin typeface="Arial" panose="020B0604020202020204" pitchFamily="34" charset="0"/>
                <a:cs typeface="Arial" panose="020B0604020202020204" pitchFamily="34" charset="0"/>
              </a:rPr>
              <a:t>inteligencia artificial, </a:t>
            </a:r>
            <a:r>
              <a:rPr lang="es-MX" sz="1600" dirty="0">
                <a:latin typeface="Arial" panose="020B0604020202020204" pitchFamily="34" charset="0"/>
                <a:cs typeface="Arial" panose="020B0604020202020204" pitchFamily="34" charset="0"/>
              </a:rPr>
              <a:t>que llevará a cabo análisis automáticos de información, sin intervención humana. Esta versión estará disponible en 2019 y con niveles de asertividad cercanos al </a:t>
            </a:r>
            <a:r>
              <a:rPr lang="es-MX" sz="1600" b="1" dirty="0">
                <a:latin typeface="Arial" panose="020B0604020202020204" pitchFamily="34" charset="0"/>
                <a:cs typeface="Arial" panose="020B0604020202020204" pitchFamily="34" charset="0"/>
              </a:rPr>
              <a:t>80%.</a:t>
            </a:r>
          </a:p>
        </p:txBody>
      </p:sp>
      <p:pic>
        <p:nvPicPr>
          <p:cNvPr id="48" name="Imagen 47">
            <a:extLst>
              <a:ext uri="{FF2B5EF4-FFF2-40B4-BE49-F238E27FC236}">
                <a16:creationId xmlns:a16="http://schemas.microsoft.com/office/drawing/2014/main" id="{8833E332-EC5D-423C-A594-62A1AC80D4FE}"/>
              </a:ext>
            </a:extLst>
          </p:cNvPr>
          <p:cNvPicPr>
            <a:picLocks noChangeAspect="1"/>
          </p:cNvPicPr>
          <p:nvPr/>
        </p:nvPicPr>
        <p:blipFill>
          <a:blip r:embed="rId4"/>
          <a:stretch>
            <a:fillRect/>
          </a:stretch>
        </p:blipFill>
        <p:spPr>
          <a:xfrm>
            <a:off x="7583908" y="1070240"/>
            <a:ext cx="1421353" cy="1074886"/>
          </a:xfrm>
          <a:prstGeom prst="rect">
            <a:avLst/>
          </a:prstGeom>
        </p:spPr>
      </p:pic>
      <p:sp>
        <p:nvSpPr>
          <p:cNvPr id="50" name="CuadroTexto 49">
            <a:extLst>
              <a:ext uri="{FF2B5EF4-FFF2-40B4-BE49-F238E27FC236}">
                <a16:creationId xmlns:a16="http://schemas.microsoft.com/office/drawing/2014/main" id="{B99CE654-324C-4C80-81C1-5ECBB4A65114}"/>
              </a:ext>
            </a:extLst>
          </p:cNvPr>
          <p:cNvSpPr txBox="1"/>
          <p:nvPr/>
        </p:nvSpPr>
        <p:spPr>
          <a:xfrm>
            <a:off x="8359102" y="1871287"/>
            <a:ext cx="515188" cy="261610"/>
          </a:xfrm>
          <a:prstGeom prst="rect">
            <a:avLst/>
          </a:prstGeom>
          <a:noFill/>
        </p:spPr>
        <p:txBody>
          <a:bodyPr wrap="square" rtlCol="0">
            <a:spAutoFit/>
          </a:bodyPr>
          <a:lstStyle/>
          <a:p>
            <a:r>
              <a:rPr lang="es-ES_tradnl" sz="1100" b="1" i="1" dirty="0">
                <a:latin typeface="Arial" panose="020B0604020202020204" pitchFamily="34" charset="0"/>
                <a:cs typeface="Arial" panose="020B0604020202020204" pitchFamily="34" charset="0"/>
              </a:rPr>
              <a:t>V 2.0</a:t>
            </a:r>
          </a:p>
        </p:txBody>
      </p:sp>
      <p:sp>
        <p:nvSpPr>
          <p:cNvPr id="5" name="Rectángulo 4">
            <a:extLst>
              <a:ext uri="{FF2B5EF4-FFF2-40B4-BE49-F238E27FC236}">
                <a16:creationId xmlns:a16="http://schemas.microsoft.com/office/drawing/2014/main" id="{2E94DA0A-A270-4052-B0F0-643ECF590739}"/>
              </a:ext>
            </a:extLst>
          </p:cNvPr>
          <p:cNvSpPr/>
          <p:nvPr/>
        </p:nvSpPr>
        <p:spPr>
          <a:xfrm>
            <a:off x="131020" y="6326956"/>
            <a:ext cx="5883352" cy="461665"/>
          </a:xfrm>
          <a:prstGeom prst="rect">
            <a:avLst/>
          </a:prstGeom>
        </p:spPr>
        <p:txBody>
          <a:bodyPr wrap="square">
            <a:spAutoFit/>
          </a:bodyPr>
          <a:lstStyle/>
          <a:p>
            <a:r>
              <a:rPr lang="es-MX" sz="1200" dirty="0">
                <a:solidFill>
                  <a:schemeClr val="bg1"/>
                </a:solidFill>
                <a:latin typeface="Arial" panose="020B0604020202020204" pitchFamily="34" charset="0"/>
                <a:cs typeface="Arial" panose="020B0604020202020204" pitchFamily="34" charset="0"/>
              </a:rPr>
              <a:t>Fuente: </a:t>
            </a:r>
            <a:r>
              <a:rPr lang="es-MX" sz="1200" dirty="0" err="1">
                <a:solidFill>
                  <a:schemeClr val="bg1"/>
                </a:solidFill>
                <a:latin typeface="Arial" panose="020B0604020202020204" pitchFamily="34" charset="0"/>
                <a:cs typeface="Arial" panose="020B0604020202020204" pitchFamily="34" charset="0"/>
              </a:rPr>
              <a:t>AseMed</a:t>
            </a:r>
            <a:r>
              <a:rPr lang="es-MX" sz="1200" dirty="0">
                <a:solidFill>
                  <a:schemeClr val="bg1"/>
                </a:solidFill>
                <a:latin typeface="Arial" panose="020B0604020202020204" pitchFamily="34" charset="0"/>
                <a:cs typeface="Arial" panose="020B0604020202020204" pitchFamily="34" charset="0"/>
              </a:rPr>
              <a:t>, Software basado en algoritmos para el Aseguramiento de la Medición </a:t>
            </a:r>
            <a:endParaRPr lang="es-MX" sz="1200" dirty="0">
              <a:solidFill>
                <a:schemeClr val="bg1"/>
              </a:solidFill>
            </a:endParaRPr>
          </a:p>
        </p:txBody>
      </p:sp>
      <p:pic>
        <p:nvPicPr>
          <p:cNvPr id="51" name="Imagen 50">
            <a:extLst>
              <a:ext uri="{FF2B5EF4-FFF2-40B4-BE49-F238E27FC236}">
                <a16:creationId xmlns:a16="http://schemas.microsoft.com/office/drawing/2014/main" id="{27556A5A-9779-416E-828A-82645133F587}"/>
              </a:ext>
            </a:extLst>
          </p:cNvPr>
          <p:cNvPicPr>
            <a:picLocks noChangeAspect="1"/>
          </p:cNvPicPr>
          <p:nvPr/>
        </p:nvPicPr>
        <p:blipFill rotWithShape="1">
          <a:blip r:embed="rId5"/>
          <a:srcRect l="30809" t="26982" r="22958" b="16903"/>
          <a:stretch/>
        </p:blipFill>
        <p:spPr>
          <a:xfrm>
            <a:off x="7618144" y="2537218"/>
            <a:ext cx="1266756" cy="824818"/>
          </a:xfrm>
          <a:prstGeom prst="rect">
            <a:avLst/>
          </a:prstGeom>
        </p:spPr>
      </p:pic>
      <p:pic>
        <p:nvPicPr>
          <p:cNvPr id="53" name="Imagen 52">
            <a:extLst>
              <a:ext uri="{FF2B5EF4-FFF2-40B4-BE49-F238E27FC236}">
                <a16:creationId xmlns:a16="http://schemas.microsoft.com/office/drawing/2014/main" id="{C6E5583B-B4F9-4BBE-B263-0E117C2280A1}"/>
              </a:ext>
            </a:extLst>
          </p:cNvPr>
          <p:cNvPicPr>
            <a:picLocks noChangeAspect="1"/>
          </p:cNvPicPr>
          <p:nvPr/>
        </p:nvPicPr>
        <p:blipFill>
          <a:blip r:embed="rId4"/>
          <a:stretch>
            <a:fillRect/>
          </a:stretch>
        </p:blipFill>
        <p:spPr>
          <a:xfrm>
            <a:off x="7540845" y="4962407"/>
            <a:ext cx="1421353" cy="1074886"/>
          </a:xfrm>
          <a:prstGeom prst="rect">
            <a:avLst/>
          </a:prstGeom>
        </p:spPr>
      </p:pic>
      <p:sp>
        <p:nvSpPr>
          <p:cNvPr id="54" name="CuadroTexto 53">
            <a:extLst>
              <a:ext uri="{FF2B5EF4-FFF2-40B4-BE49-F238E27FC236}">
                <a16:creationId xmlns:a16="http://schemas.microsoft.com/office/drawing/2014/main" id="{F8027FDE-891C-480B-8460-0DBEF0AAA1F6}"/>
              </a:ext>
            </a:extLst>
          </p:cNvPr>
          <p:cNvSpPr txBox="1"/>
          <p:nvPr/>
        </p:nvSpPr>
        <p:spPr>
          <a:xfrm>
            <a:off x="8260950" y="5815139"/>
            <a:ext cx="515188" cy="261610"/>
          </a:xfrm>
          <a:prstGeom prst="rect">
            <a:avLst/>
          </a:prstGeom>
          <a:noFill/>
        </p:spPr>
        <p:txBody>
          <a:bodyPr wrap="square" rtlCol="0">
            <a:spAutoFit/>
          </a:bodyPr>
          <a:lstStyle/>
          <a:p>
            <a:r>
              <a:rPr lang="es-ES_tradnl" sz="1100" b="1" i="1" dirty="0">
                <a:solidFill>
                  <a:srgbClr val="FF0000"/>
                </a:solidFill>
                <a:latin typeface="Arial" panose="020B0604020202020204" pitchFamily="34" charset="0"/>
                <a:cs typeface="Arial" panose="020B0604020202020204" pitchFamily="34" charset="0"/>
              </a:rPr>
              <a:t>V 3.0</a:t>
            </a:r>
          </a:p>
        </p:txBody>
      </p:sp>
    </p:spTree>
    <p:extLst>
      <p:ext uri="{BB962C8B-B14F-4D97-AF65-F5344CB8AC3E}">
        <p14:creationId xmlns:p14="http://schemas.microsoft.com/office/powerpoint/2010/main" val="932776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82058351-1B8B-44D0-BCF8-A97E434709E3}"/>
              </a:ext>
            </a:extLst>
          </p:cNvPr>
          <p:cNvSpPr/>
          <p:nvPr/>
        </p:nvSpPr>
        <p:spPr>
          <a:xfrm>
            <a:off x="38887" y="3143150"/>
            <a:ext cx="9010294" cy="9855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4269174B-20D7-4CFE-A0E2-3A4A1AD13A63}"/>
              </a:ext>
            </a:extLst>
          </p:cNvPr>
          <p:cNvSpPr/>
          <p:nvPr/>
        </p:nvSpPr>
        <p:spPr>
          <a:xfrm>
            <a:off x="38887" y="5286224"/>
            <a:ext cx="9010294" cy="985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a:extLst>
              <a:ext uri="{FF2B5EF4-FFF2-40B4-BE49-F238E27FC236}">
                <a16:creationId xmlns:a16="http://schemas.microsoft.com/office/drawing/2014/main" id="{05EA4893-7993-41FC-B136-6BF7A5CCB8E7}"/>
              </a:ext>
            </a:extLst>
          </p:cNvPr>
          <p:cNvSpPr/>
          <p:nvPr/>
        </p:nvSpPr>
        <p:spPr>
          <a:xfrm>
            <a:off x="27099" y="4211564"/>
            <a:ext cx="9010294" cy="9855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a:extLst>
              <a:ext uri="{FF2B5EF4-FFF2-40B4-BE49-F238E27FC236}">
                <a16:creationId xmlns:a16="http://schemas.microsoft.com/office/drawing/2014/main" id="{CD1B2741-BB4B-4033-A8EC-86027E53445E}"/>
              </a:ext>
            </a:extLst>
          </p:cNvPr>
          <p:cNvSpPr/>
          <p:nvPr/>
        </p:nvSpPr>
        <p:spPr>
          <a:xfrm>
            <a:off x="38887" y="2066540"/>
            <a:ext cx="9010294" cy="985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a:extLst>
              <a:ext uri="{FF2B5EF4-FFF2-40B4-BE49-F238E27FC236}">
                <a16:creationId xmlns:a16="http://schemas.microsoft.com/office/drawing/2014/main" id="{C9B6E4C4-A15E-40C3-88B3-B90E5D7C9559}"/>
              </a:ext>
            </a:extLst>
          </p:cNvPr>
          <p:cNvSpPr/>
          <p:nvPr/>
        </p:nvSpPr>
        <p:spPr>
          <a:xfrm>
            <a:off x="38887" y="1010126"/>
            <a:ext cx="9010294" cy="985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Marcador de número de diapositiva 3">
            <a:extLst>
              <a:ext uri="{FF2B5EF4-FFF2-40B4-BE49-F238E27FC236}">
                <a16:creationId xmlns:a16="http://schemas.microsoft.com/office/drawing/2014/main" id="{972F1BEB-8499-468A-846C-B0EEAA0FCE70}"/>
              </a:ext>
            </a:extLst>
          </p:cNvPr>
          <p:cNvSpPr>
            <a:spLocks noGrp="1"/>
          </p:cNvSpPr>
          <p:nvPr>
            <p:ph type="sldNum" sz="quarter" idx="4294967295"/>
          </p:nvPr>
        </p:nvSpPr>
        <p:spPr>
          <a:xfrm>
            <a:off x="7086600" y="6356350"/>
            <a:ext cx="2057400" cy="365125"/>
          </a:xfrm>
          <a:prstGeom prst="rect">
            <a:avLst/>
          </a:prstGeom>
        </p:spPr>
        <p:txBody>
          <a:bodyPr/>
          <a:lstStyle/>
          <a:p>
            <a:fld id="{B3F3C854-90DC-2C4C-B409-8B7CCD508581}" type="slidenum">
              <a:rPr lang="es-ES_tradnl" sz="1600" smtClean="0"/>
              <a:t>21</a:t>
            </a:fld>
            <a:endParaRPr lang="es-ES_tradnl" sz="1600"/>
          </a:p>
        </p:txBody>
      </p:sp>
      <p:sp>
        <p:nvSpPr>
          <p:cNvPr id="6" name="Rectángulo 5">
            <a:extLst>
              <a:ext uri="{FF2B5EF4-FFF2-40B4-BE49-F238E27FC236}">
                <a16:creationId xmlns:a16="http://schemas.microsoft.com/office/drawing/2014/main" id="{E7764DA5-9F48-46D9-AAB1-FCFFCE61221A}"/>
              </a:ext>
            </a:extLst>
          </p:cNvPr>
          <p:cNvSpPr/>
          <p:nvPr/>
        </p:nvSpPr>
        <p:spPr>
          <a:xfrm>
            <a:off x="1745672" y="161757"/>
            <a:ext cx="5523345" cy="461665"/>
          </a:xfrm>
          <a:prstGeom prst="rect">
            <a:avLst/>
          </a:prstGeom>
        </p:spPr>
        <p:txBody>
          <a:bodyPr wrap="square">
            <a:spAutoFit/>
          </a:bodyPr>
          <a:lstStyle/>
          <a:p>
            <a:pPr algn="ctr"/>
            <a:r>
              <a:rPr lang="es-MX" sz="2400" b="1" dirty="0">
                <a:latin typeface="Arial" panose="020B0604020202020204" pitchFamily="34" charset="0"/>
                <a:cs typeface="Arial" panose="020B0604020202020204" pitchFamily="34" charset="0"/>
              </a:rPr>
              <a:t>Modernización de la medición</a:t>
            </a:r>
          </a:p>
        </p:txBody>
      </p:sp>
      <p:sp>
        <p:nvSpPr>
          <p:cNvPr id="2" name="CuadroTexto 1">
            <a:extLst>
              <a:ext uri="{FF2B5EF4-FFF2-40B4-BE49-F238E27FC236}">
                <a16:creationId xmlns:a16="http://schemas.microsoft.com/office/drawing/2014/main" id="{6CB2BC64-88AE-4CD4-9D58-FDAA294FC50E}"/>
              </a:ext>
            </a:extLst>
          </p:cNvPr>
          <p:cNvSpPr txBox="1"/>
          <p:nvPr/>
        </p:nvSpPr>
        <p:spPr>
          <a:xfrm>
            <a:off x="41651" y="993438"/>
            <a:ext cx="6498187" cy="1015663"/>
          </a:xfrm>
          <a:prstGeom prst="rect">
            <a:avLst/>
          </a:prstGeom>
          <a:noFill/>
        </p:spPr>
        <p:txBody>
          <a:bodyPr wrap="square" rtlCol="0">
            <a:spAutoFit/>
          </a:bodyPr>
          <a:lstStyle/>
          <a:p>
            <a:pPr marL="285750" indent="-285750" algn="just">
              <a:buFont typeface="Arial" panose="020B0604020202020204" pitchFamily="34" charset="0"/>
              <a:buChar char="•"/>
            </a:pPr>
            <a:r>
              <a:rPr lang="es-MX" sz="1200" b="1" dirty="0">
                <a:latin typeface="Arial" panose="020B0604020202020204" pitchFamily="34" charset="0"/>
                <a:cs typeface="Arial" panose="020B0604020202020204" pitchFamily="34" charset="0"/>
              </a:rPr>
              <a:t>Cambio de medidor electromecánico por electrónico: </a:t>
            </a:r>
            <a:r>
              <a:rPr lang="es-MX" sz="1200" dirty="0">
                <a:latin typeface="Arial" panose="020B0604020202020204" pitchFamily="34" charset="0"/>
                <a:cs typeface="Arial" panose="020B0604020202020204" pitchFamily="34" charset="0"/>
              </a:rPr>
              <a:t>se </a:t>
            </a:r>
            <a:r>
              <a:rPr lang="es-MX" sz="1200" b="1" dirty="0">
                <a:latin typeface="Arial" panose="020B0604020202020204" pitchFamily="34" charset="0"/>
                <a:cs typeface="Arial" panose="020B0604020202020204" pitchFamily="34" charset="0"/>
              </a:rPr>
              <a:t>mejora</a:t>
            </a:r>
            <a:r>
              <a:rPr lang="es-MX" sz="1200" dirty="0">
                <a:latin typeface="Arial" panose="020B0604020202020204" pitchFamily="34" charset="0"/>
                <a:cs typeface="Arial" panose="020B0604020202020204" pitchFamily="34" charset="0"/>
              </a:rPr>
              <a:t> la </a:t>
            </a:r>
            <a:r>
              <a:rPr lang="es-MX" sz="1200" b="1" dirty="0">
                <a:latin typeface="Arial" panose="020B0604020202020204" pitchFamily="34" charset="0"/>
                <a:cs typeface="Arial" panose="020B0604020202020204" pitchFamily="34" charset="0"/>
              </a:rPr>
              <a:t>exactitud</a:t>
            </a:r>
            <a:r>
              <a:rPr lang="es-MX" sz="1200" dirty="0">
                <a:latin typeface="Arial" panose="020B0604020202020204" pitchFamily="34" charset="0"/>
                <a:cs typeface="Arial" panose="020B0604020202020204" pitchFamily="34" charset="0"/>
              </a:rPr>
              <a:t> </a:t>
            </a:r>
            <a:r>
              <a:rPr lang="es-MX" sz="1200" b="1" dirty="0">
                <a:latin typeface="Arial" panose="020B0604020202020204" pitchFamily="34" charset="0"/>
                <a:cs typeface="Arial" panose="020B0604020202020204" pitchFamily="34" charset="0"/>
              </a:rPr>
              <a:t>4 a 1</a:t>
            </a:r>
            <a:r>
              <a:rPr lang="es-MX" sz="1200" dirty="0">
                <a:latin typeface="Arial" panose="020B0604020202020204" pitchFamily="34" charset="0"/>
                <a:cs typeface="Arial" panose="020B0604020202020204" pitchFamily="34" charset="0"/>
              </a:rPr>
              <a:t>, al pasar de </a:t>
            </a:r>
            <a:r>
              <a:rPr lang="es-MX" sz="1200" b="1" dirty="0">
                <a:latin typeface="Arial" panose="020B0604020202020204" pitchFamily="34" charset="0"/>
                <a:cs typeface="Arial" panose="020B0604020202020204" pitchFamily="34" charset="0"/>
              </a:rPr>
              <a:t>2% a 0.5%. </a:t>
            </a:r>
            <a:r>
              <a:rPr lang="es-MX" sz="1200" dirty="0">
                <a:latin typeface="Arial" panose="020B0604020202020204" pitchFamily="34" charset="0"/>
                <a:cs typeface="Arial" panose="020B0604020202020204" pitchFamily="34" charset="0"/>
              </a:rPr>
              <a:t>Con estos medidores se puede </a:t>
            </a:r>
            <a:r>
              <a:rPr lang="es-MX" sz="1200" b="1" dirty="0">
                <a:latin typeface="Arial" panose="020B0604020202020204" pitchFamily="34" charset="0"/>
                <a:cs typeface="Arial" panose="020B0604020202020204" pitchFamily="34" charset="0"/>
              </a:rPr>
              <a:t>leer</a:t>
            </a:r>
            <a:r>
              <a:rPr lang="es-MX" sz="1200" dirty="0">
                <a:latin typeface="Arial" panose="020B0604020202020204" pitchFamily="34" charset="0"/>
                <a:cs typeface="Arial" panose="020B0604020202020204" pitchFamily="34" charset="0"/>
              </a:rPr>
              <a:t>, </a:t>
            </a:r>
            <a:r>
              <a:rPr lang="es-MX" sz="1200" b="1" dirty="0">
                <a:latin typeface="Arial" panose="020B0604020202020204" pitchFamily="34" charset="0"/>
                <a:cs typeface="Arial" panose="020B0604020202020204" pitchFamily="34" charset="0"/>
              </a:rPr>
              <a:t>cortar</a:t>
            </a:r>
            <a:r>
              <a:rPr lang="es-MX" sz="1200" dirty="0">
                <a:latin typeface="Arial" panose="020B0604020202020204" pitchFamily="34" charset="0"/>
                <a:cs typeface="Arial" panose="020B0604020202020204" pitchFamily="34" charset="0"/>
              </a:rPr>
              <a:t> y </a:t>
            </a:r>
            <a:r>
              <a:rPr lang="es-MX" sz="1200" b="1" dirty="0">
                <a:latin typeface="Arial" panose="020B0604020202020204" pitchFamily="34" charset="0"/>
                <a:cs typeface="Arial" panose="020B0604020202020204" pitchFamily="34" charset="0"/>
              </a:rPr>
              <a:t>reconectar</a:t>
            </a:r>
            <a:r>
              <a:rPr lang="es-MX" sz="1200" dirty="0">
                <a:latin typeface="Arial" panose="020B0604020202020204" pitchFamily="34" charset="0"/>
                <a:cs typeface="Arial" panose="020B0604020202020204" pitchFamily="34" charset="0"/>
              </a:rPr>
              <a:t> a través del puerto óptico, eliminando el error en la lectura manual y registrar intervenciones en el medidor. Actualmente se tiene el </a:t>
            </a:r>
            <a:r>
              <a:rPr lang="es-MX" sz="1200" b="1" dirty="0">
                <a:latin typeface="Arial" panose="020B0604020202020204" pitchFamily="34" charset="0"/>
                <a:cs typeface="Arial" panose="020B0604020202020204" pitchFamily="34" charset="0"/>
              </a:rPr>
              <a:t>53%</a:t>
            </a:r>
            <a:r>
              <a:rPr lang="es-MX" sz="1200" dirty="0">
                <a:latin typeface="Arial" panose="020B0604020202020204" pitchFamily="34" charset="0"/>
                <a:cs typeface="Arial" panose="020B0604020202020204" pitchFamily="34" charset="0"/>
              </a:rPr>
              <a:t> de medidores electrónicos, es decir </a:t>
            </a:r>
            <a:r>
              <a:rPr lang="es-MX" sz="1200" b="1" dirty="0">
                <a:latin typeface="Arial" panose="020B0604020202020204" pitchFamily="34" charset="0"/>
                <a:cs typeface="Arial" panose="020B0604020202020204" pitchFamily="34" charset="0"/>
              </a:rPr>
              <a:t>23 millones</a:t>
            </a:r>
            <a:r>
              <a:rPr lang="es-MX" sz="1200" dirty="0">
                <a:latin typeface="Arial" panose="020B0604020202020204" pitchFamily="34" charset="0"/>
                <a:cs typeface="Arial" panose="020B0604020202020204" pitchFamily="34" charset="0"/>
              </a:rPr>
              <a:t>.</a:t>
            </a:r>
          </a:p>
        </p:txBody>
      </p:sp>
      <p:grpSp>
        <p:nvGrpSpPr>
          <p:cNvPr id="5" name="Grupo 4">
            <a:extLst>
              <a:ext uri="{FF2B5EF4-FFF2-40B4-BE49-F238E27FC236}">
                <a16:creationId xmlns:a16="http://schemas.microsoft.com/office/drawing/2014/main" id="{690CD0BE-5A8C-475C-90AC-F7F242909325}"/>
              </a:ext>
            </a:extLst>
          </p:cNvPr>
          <p:cNvGrpSpPr/>
          <p:nvPr/>
        </p:nvGrpSpPr>
        <p:grpSpPr>
          <a:xfrm>
            <a:off x="-38706" y="2093030"/>
            <a:ext cx="1769867" cy="1009267"/>
            <a:chOff x="790763" y="1576946"/>
            <a:chExt cx="3729439" cy="2114402"/>
          </a:xfrm>
        </p:grpSpPr>
        <p:pic>
          <p:nvPicPr>
            <p:cNvPr id="7" name="Picture 2" descr="http://www.iusa.com.mx/admon/imagenes/items/medidor1_5.jpg">
              <a:extLst>
                <a:ext uri="{FF2B5EF4-FFF2-40B4-BE49-F238E27FC236}">
                  <a16:creationId xmlns:a16="http://schemas.microsoft.com/office/drawing/2014/main" id="{8CE20821-EB79-4035-95A9-850D1B73100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99926" y="1576946"/>
              <a:ext cx="1458794" cy="1470386"/>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14451C6F-4C06-479B-88EC-2AC1C761D42F}"/>
                </a:ext>
              </a:extLst>
            </p:cNvPr>
            <p:cNvPicPr/>
            <p:nvPr/>
          </p:nvPicPr>
          <p:blipFill rotWithShape="1">
            <a:blip r:embed="rId3" cstate="print">
              <a:extLst>
                <a:ext uri="{28A0092B-C50C-407E-A947-70E740481C1C}">
                  <a14:useLocalDpi xmlns:a14="http://schemas.microsoft.com/office/drawing/2010/main" val="0"/>
                </a:ext>
              </a:extLst>
            </a:blip>
            <a:srcRect l="31785" t="29012" r="38450" b="32621"/>
            <a:stretch/>
          </p:blipFill>
          <p:spPr>
            <a:xfrm rot="5400000">
              <a:off x="2783495" y="2393331"/>
              <a:ext cx="807750" cy="479956"/>
            </a:xfrm>
            <a:prstGeom prst="rect">
              <a:avLst/>
            </a:prstGeom>
            <a:ln>
              <a:no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id="{FD942051-235E-41C2-895C-4CBE9107F60E}"/>
                </a:ext>
              </a:extLst>
            </p:cNvPr>
            <p:cNvSpPr txBox="1"/>
            <p:nvPr/>
          </p:nvSpPr>
          <p:spPr>
            <a:xfrm>
              <a:off x="790763" y="2917602"/>
              <a:ext cx="3729439" cy="773746"/>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Medidor de autogestión con tarjeta de escalamiento</a:t>
              </a:r>
            </a:p>
          </p:txBody>
        </p:sp>
      </p:grpSp>
      <p:pic>
        <p:nvPicPr>
          <p:cNvPr id="10" name="Picture 2" descr="http://www.iusa.com.mx/admon/imagenes/items/medidor1_5.jpg">
            <a:extLst>
              <a:ext uri="{FF2B5EF4-FFF2-40B4-BE49-F238E27FC236}">
                <a16:creationId xmlns:a16="http://schemas.microsoft.com/office/drawing/2014/main" id="{6C2EB0FB-4BFA-47C0-98BD-ACB9F62735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57252" y="990592"/>
            <a:ext cx="731943" cy="751997"/>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2336A652-4529-44DA-84CA-A785A8D9E2A3}"/>
              </a:ext>
            </a:extLst>
          </p:cNvPr>
          <p:cNvSpPr/>
          <p:nvPr/>
        </p:nvSpPr>
        <p:spPr>
          <a:xfrm>
            <a:off x="1533826" y="2125525"/>
            <a:ext cx="7472218" cy="830997"/>
          </a:xfrm>
          <a:prstGeom prst="rect">
            <a:avLst/>
          </a:prstGeom>
        </p:spPr>
        <p:txBody>
          <a:bodyPr wrap="square">
            <a:spAutoFit/>
          </a:bodyPr>
          <a:lstStyle/>
          <a:p>
            <a:pPr marL="285750" indent="-285750" algn="just">
              <a:buFont typeface="Arial" panose="020B0604020202020204" pitchFamily="34" charset="0"/>
              <a:buChar char="•"/>
            </a:pPr>
            <a:r>
              <a:rPr lang="es-MX" sz="1200" b="1" dirty="0">
                <a:latin typeface="Arial" panose="020B0604020202020204" pitchFamily="34" charset="0"/>
                <a:cs typeface="Arial" panose="020B0604020202020204" pitchFamily="34" charset="0"/>
              </a:rPr>
              <a:t>Escalamiento: </a:t>
            </a:r>
            <a:r>
              <a:rPr lang="es-MX" sz="1200" dirty="0">
                <a:latin typeface="Arial" panose="020B0604020202020204" pitchFamily="34" charset="0"/>
                <a:cs typeface="Arial" panose="020B0604020202020204" pitchFamily="34" charset="0"/>
              </a:rPr>
              <a:t>Consiste en adicionar el medidor electrónico una tarjeta de comunicación, que permite telemedir y operar en forma remota, </a:t>
            </a:r>
            <a:r>
              <a:rPr lang="es-MX" sz="1200" b="1" dirty="0">
                <a:latin typeface="Arial" panose="020B0604020202020204" pitchFamily="34" charset="0"/>
                <a:cs typeface="Arial" panose="020B0604020202020204" pitchFamily="34" charset="0"/>
              </a:rPr>
              <a:t>similar</a:t>
            </a:r>
            <a:r>
              <a:rPr lang="es-MX" sz="1200" dirty="0">
                <a:latin typeface="Arial" panose="020B0604020202020204" pitchFamily="34" charset="0"/>
                <a:cs typeface="Arial" panose="020B0604020202020204" pitchFamily="34" charset="0"/>
              </a:rPr>
              <a:t> a la Infraestructura Avanzada de Medición (</a:t>
            </a:r>
            <a:r>
              <a:rPr lang="es-MX" sz="1200" b="1" dirty="0">
                <a:latin typeface="Arial" panose="020B0604020202020204" pitchFamily="34" charset="0"/>
                <a:cs typeface="Arial" panose="020B0604020202020204" pitchFamily="34" charset="0"/>
              </a:rPr>
              <a:t>AMI</a:t>
            </a:r>
            <a:r>
              <a:rPr lang="es-MX" sz="1200" dirty="0">
                <a:latin typeface="Arial" panose="020B0604020202020204" pitchFamily="34" charset="0"/>
                <a:cs typeface="Arial" panose="020B0604020202020204" pitchFamily="34" charset="0"/>
              </a:rPr>
              <a:t>) pero 67% más económico. Actualmente se tienen </a:t>
            </a:r>
            <a:r>
              <a:rPr lang="es-MX" sz="1200" b="1" dirty="0">
                <a:latin typeface="Arial" panose="020B0604020202020204" pitchFamily="34" charset="0"/>
                <a:cs typeface="Arial" panose="020B0604020202020204" pitchFamily="34" charset="0"/>
              </a:rPr>
              <a:t>instalados</a:t>
            </a:r>
            <a:r>
              <a:rPr lang="es-MX" sz="1200" dirty="0">
                <a:latin typeface="Arial" panose="020B0604020202020204" pitchFamily="34" charset="0"/>
                <a:cs typeface="Arial" panose="020B0604020202020204" pitchFamily="34" charset="0"/>
              </a:rPr>
              <a:t> </a:t>
            </a:r>
            <a:r>
              <a:rPr lang="es-MX" sz="1200" b="1" dirty="0">
                <a:latin typeface="Arial" panose="020B0604020202020204" pitchFamily="34" charset="0"/>
                <a:cs typeface="Arial" panose="020B0604020202020204" pitchFamily="34" charset="0"/>
              </a:rPr>
              <a:t>180 mil</a:t>
            </a:r>
            <a:r>
              <a:rPr lang="es-MX" sz="1200" dirty="0">
                <a:latin typeface="Arial" panose="020B0604020202020204" pitchFamily="34" charset="0"/>
                <a:cs typeface="Arial" panose="020B0604020202020204" pitchFamily="34" charset="0"/>
              </a:rPr>
              <a:t> </a:t>
            </a:r>
            <a:r>
              <a:rPr lang="es-MX" sz="1200" b="1" dirty="0">
                <a:latin typeface="Arial" panose="020B0604020202020204" pitchFamily="34" charset="0"/>
                <a:cs typeface="Arial" panose="020B0604020202020204" pitchFamily="34" charset="0"/>
              </a:rPr>
              <a:t>medidores</a:t>
            </a:r>
            <a:r>
              <a:rPr lang="es-MX" sz="1200" dirty="0">
                <a:latin typeface="Arial" panose="020B0604020202020204" pitchFamily="34" charset="0"/>
                <a:cs typeface="Arial" panose="020B0604020202020204" pitchFamily="34" charset="0"/>
              </a:rPr>
              <a:t> y se </a:t>
            </a:r>
            <a:r>
              <a:rPr lang="es-MX" sz="1200" b="1" dirty="0">
                <a:latin typeface="Arial" panose="020B0604020202020204" pitchFamily="34" charset="0"/>
                <a:cs typeface="Arial" panose="020B0604020202020204" pitchFamily="34" charset="0"/>
              </a:rPr>
              <a:t>pretenden</a:t>
            </a:r>
            <a:r>
              <a:rPr lang="es-MX" sz="1200" dirty="0">
                <a:latin typeface="Arial" panose="020B0604020202020204" pitchFamily="34" charset="0"/>
                <a:cs typeface="Arial" panose="020B0604020202020204" pitchFamily="34" charset="0"/>
              </a:rPr>
              <a:t> escalar casi </a:t>
            </a:r>
            <a:r>
              <a:rPr lang="es-MX" sz="1200" b="1" dirty="0">
                <a:latin typeface="Arial" panose="020B0604020202020204" pitchFamily="34" charset="0"/>
                <a:cs typeface="Arial" panose="020B0604020202020204" pitchFamily="34" charset="0"/>
              </a:rPr>
              <a:t>100</a:t>
            </a:r>
            <a:r>
              <a:rPr lang="es-MX" sz="1200" dirty="0">
                <a:latin typeface="Arial" panose="020B0604020202020204" pitchFamily="34" charset="0"/>
                <a:cs typeface="Arial" panose="020B0604020202020204" pitchFamily="34" charset="0"/>
              </a:rPr>
              <a:t> </a:t>
            </a:r>
            <a:r>
              <a:rPr lang="es-MX" sz="1200" b="1" dirty="0">
                <a:latin typeface="Arial" panose="020B0604020202020204" pitchFamily="34" charset="0"/>
                <a:cs typeface="Arial" panose="020B0604020202020204" pitchFamily="34" charset="0"/>
              </a:rPr>
              <a:t>mil medidores más en el 2019</a:t>
            </a:r>
            <a:r>
              <a:rPr lang="es-MX" sz="1200" dirty="0">
                <a:latin typeface="Arial" panose="020B0604020202020204" pitchFamily="34" charset="0"/>
                <a:cs typeface="Arial" panose="020B0604020202020204" pitchFamily="34" charset="0"/>
              </a:rPr>
              <a:t>.</a:t>
            </a:r>
          </a:p>
        </p:txBody>
      </p:sp>
      <p:sp>
        <p:nvSpPr>
          <p:cNvPr id="11" name="Rectángulo 10">
            <a:extLst>
              <a:ext uri="{FF2B5EF4-FFF2-40B4-BE49-F238E27FC236}">
                <a16:creationId xmlns:a16="http://schemas.microsoft.com/office/drawing/2014/main" id="{4EEF66C0-22C7-4D0B-AFED-ADCCAB78149D}"/>
              </a:ext>
            </a:extLst>
          </p:cNvPr>
          <p:cNvSpPr/>
          <p:nvPr/>
        </p:nvSpPr>
        <p:spPr>
          <a:xfrm>
            <a:off x="-1" y="5389555"/>
            <a:ext cx="7606625" cy="830997"/>
          </a:xfrm>
          <a:prstGeom prst="rect">
            <a:avLst/>
          </a:prstGeom>
        </p:spPr>
        <p:txBody>
          <a:bodyPr wrap="square">
            <a:spAutoFit/>
          </a:bodyPr>
          <a:lstStyle/>
          <a:p>
            <a:pPr marL="285750" indent="-285750" algn="just">
              <a:buFont typeface="Arial" panose="020B0604020202020204" pitchFamily="34" charset="0"/>
              <a:buChar char="•"/>
            </a:pPr>
            <a:r>
              <a:rPr lang="es-MX" sz="1200" b="1" dirty="0">
                <a:latin typeface="Arial" panose="020B0604020202020204" pitchFamily="34" charset="0"/>
                <a:cs typeface="Arial" panose="020B0604020202020204" pitchFamily="34" charset="0"/>
              </a:rPr>
              <a:t>Medidor Electrónico CFE</a:t>
            </a:r>
            <a:r>
              <a:rPr lang="es-MX" sz="1200" dirty="0">
                <a:latin typeface="Arial" panose="020B0604020202020204" pitchFamily="34" charset="0"/>
                <a:cs typeface="Arial" panose="020B0604020202020204" pitchFamily="34" charset="0"/>
              </a:rPr>
              <a:t>: Se </a:t>
            </a:r>
            <a:r>
              <a:rPr lang="es-MX" sz="1200" b="1" dirty="0">
                <a:latin typeface="Arial" panose="020B0604020202020204" pitchFamily="34" charset="0"/>
                <a:cs typeface="Arial" panose="020B0604020202020204" pitchFamily="34" charset="0"/>
              </a:rPr>
              <a:t>desarrolló</a:t>
            </a:r>
            <a:r>
              <a:rPr lang="es-MX" sz="1200" dirty="0">
                <a:latin typeface="Arial" panose="020B0604020202020204" pitchFamily="34" charset="0"/>
                <a:cs typeface="Arial" panose="020B0604020202020204" pitchFamily="34" charset="0"/>
              </a:rPr>
              <a:t> un </a:t>
            </a:r>
            <a:r>
              <a:rPr lang="es-MX" sz="1200" b="1" dirty="0">
                <a:latin typeface="Arial" panose="020B0604020202020204" pitchFamily="34" charset="0"/>
                <a:cs typeface="Arial" panose="020B0604020202020204" pitchFamily="34" charset="0"/>
              </a:rPr>
              <a:t>medidor</a:t>
            </a:r>
            <a:r>
              <a:rPr lang="es-MX" sz="1200" dirty="0">
                <a:latin typeface="Arial" panose="020B0604020202020204" pitchFamily="34" charset="0"/>
                <a:cs typeface="Arial" panose="020B0604020202020204" pitchFamily="34" charset="0"/>
              </a:rPr>
              <a:t> electrónico con </a:t>
            </a:r>
            <a:r>
              <a:rPr lang="es-MX" sz="1200" b="1" dirty="0">
                <a:latin typeface="Arial" panose="020B0604020202020204" pitchFamily="34" charset="0"/>
                <a:cs typeface="Arial" panose="020B0604020202020204" pitchFamily="34" charset="0"/>
              </a:rPr>
              <a:t>propiedad intelectual de CFE Distribución</a:t>
            </a:r>
            <a:r>
              <a:rPr lang="es-MX" sz="1200" dirty="0">
                <a:latin typeface="Arial" panose="020B0604020202020204" pitchFamily="34" charset="0"/>
                <a:cs typeface="Arial" panose="020B0604020202020204" pitchFamily="34" charset="0"/>
              </a:rPr>
              <a:t>, con funcionalidades de corte y reconexión, escalable en comunicaciones y a un costo competitivo, basado en la especificación </a:t>
            </a:r>
            <a:r>
              <a:rPr lang="es-MX" sz="1200" b="1" dirty="0">
                <a:latin typeface="Arial" panose="020B0604020202020204" pitchFamily="34" charset="0"/>
                <a:cs typeface="Arial" panose="020B0604020202020204" pitchFamily="34" charset="0"/>
              </a:rPr>
              <a:t>GWH00-34</a:t>
            </a:r>
            <a:r>
              <a:rPr lang="es-MX" sz="1200" dirty="0">
                <a:latin typeface="Arial" panose="020B0604020202020204" pitchFamily="34" charset="0"/>
                <a:cs typeface="Arial" panose="020B0604020202020204" pitchFamily="34" charset="0"/>
              </a:rPr>
              <a:t>, con el objetivo de maquilar entre 2018 y 2019 un volumen de </a:t>
            </a:r>
            <a:r>
              <a:rPr lang="es-MX" sz="1200" b="1" dirty="0">
                <a:latin typeface="Arial" panose="020B0604020202020204" pitchFamily="34" charset="0"/>
                <a:cs typeface="Arial" panose="020B0604020202020204" pitchFamily="34" charset="0"/>
              </a:rPr>
              <a:t>20 mil piezas.</a:t>
            </a:r>
          </a:p>
        </p:txBody>
      </p:sp>
      <p:pic>
        <p:nvPicPr>
          <p:cNvPr id="12" name="Imagen 11">
            <a:extLst>
              <a:ext uri="{FF2B5EF4-FFF2-40B4-BE49-F238E27FC236}">
                <a16:creationId xmlns:a16="http://schemas.microsoft.com/office/drawing/2014/main" id="{7753BE77-6738-42C5-BEBC-B974C22B5F9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060500" y="5362126"/>
            <a:ext cx="810800" cy="778203"/>
          </a:xfrm>
          <a:prstGeom prst="ellipse">
            <a:avLst/>
          </a:prstGeom>
          <a:effectLst>
            <a:outerShdw blurRad="482600" dist="38100" dir="5400000" algn="t" rotWithShape="0">
              <a:prstClr val="black">
                <a:alpha val="40000"/>
              </a:prstClr>
            </a:outerShdw>
          </a:effectLst>
        </p:spPr>
      </p:pic>
      <p:pic>
        <p:nvPicPr>
          <p:cNvPr id="13" name="Imagen 12">
            <a:extLst>
              <a:ext uri="{FF2B5EF4-FFF2-40B4-BE49-F238E27FC236}">
                <a16:creationId xmlns:a16="http://schemas.microsoft.com/office/drawing/2014/main" id="{26C2363B-94C6-4588-890B-01A5CF520917}"/>
              </a:ext>
            </a:extLst>
          </p:cNvPr>
          <p:cNvPicPr>
            <a:picLocks noChangeAspect="1"/>
          </p:cNvPicPr>
          <p:nvPr/>
        </p:nvPicPr>
        <p:blipFill>
          <a:blip r:embed="rId5" cstate="hqprint">
            <a:grayscl/>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flipH="1">
            <a:off x="249676" y="2080168"/>
            <a:ext cx="288000" cy="260929"/>
          </a:xfrm>
          <a:prstGeom prst="rect">
            <a:avLst/>
          </a:prstGeom>
        </p:spPr>
      </p:pic>
      <p:pic>
        <p:nvPicPr>
          <p:cNvPr id="14" name="Imagen 13">
            <a:extLst>
              <a:ext uri="{FF2B5EF4-FFF2-40B4-BE49-F238E27FC236}">
                <a16:creationId xmlns:a16="http://schemas.microsoft.com/office/drawing/2014/main" id="{58D60A2A-F2FC-453F-BBC8-782E6259CC47}"/>
              </a:ext>
            </a:extLst>
          </p:cNvPr>
          <p:cNvPicPr>
            <a:picLocks noChangeAspect="1"/>
          </p:cNvPicPr>
          <p:nvPr/>
        </p:nvPicPr>
        <p:blipFill>
          <a:blip r:embed="rId7">
            <a:duotone>
              <a:prstClr val="black"/>
              <a:schemeClr val="accent3">
                <a:tint val="45000"/>
                <a:satMod val="400000"/>
              </a:schemeClr>
            </a:duotone>
            <a:extLst>
              <a:ext uri="{BEBA8EAE-BF5A-486C-A8C5-ECC9F3942E4B}">
                <a14:imgProps xmlns:a14="http://schemas.microsoft.com/office/drawing/2010/main">
                  <a14:imgLayer r:embed="rId8">
                    <a14:imgEffect>
                      <a14:saturation sat="0"/>
                    </a14:imgEffect>
                    <a14:imgEffect>
                      <a14:brightnessContrast bright="40000" contrast="20000"/>
                    </a14:imgEffect>
                  </a14:imgLayer>
                </a14:imgProps>
              </a:ext>
            </a:extLst>
          </a:blip>
          <a:stretch>
            <a:fillRect/>
          </a:stretch>
        </p:blipFill>
        <p:spPr>
          <a:xfrm>
            <a:off x="8115300" y="3170980"/>
            <a:ext cx="756000" cy="766014"/>
          </a:xfrm>
          <a:prstGeom prst="rect">
            <a:avLst/>
          </a:prstGeom>
          <a:effectLst>
            <a:outerShdw blurRad="342900" dist="38100" dir="5400000" algn="t" rotWithShape="0">
              <a:prstClr val="black">
                <a:alpha val="40000"/>
              </a:prstClr>
            </a:outerShdw>
          </a:effectLst>
        </p:spPr>
      </p:pic>
      <p:sp>
        <p:nvSpPr>
          <p:cNvPr id="15" name="CuadroTexto 14">
            <a:extLst>
              <a:ext uri="{FF2B5EF4-FFF2-40B4-BE49-F238E27FC236}">
                <a16:creationId xmlns:a16="http://schemas.microsoft.com/office/drawing/2014/main" id="{3C705AAC-CA54-4039-BBE9-97807642311E}"/>
              </a:ext>
            </a:extLst>
          </p:cNvPr>
          <p:cNvSpPr txBox="1"/>
          <p:nvPr/>
        </p:nvSpPr>
        <p:spPr>
          <a:xfrm>
            <a:off x="7606625" y="1764869"/>
            <a:ext cx="1570113" cy="230832"/>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Medidor autogestión</a:t>
            </a:r>
          </a:p>
        </p:txBody>
      </p:sp>
      <p:pic>
        <p:nvPicPr>
          <p:cNvPr id="16" name="Imagen 15" descr="Imagen que contiene dispositivo, metro&#10;&#10;Descripción generada con confianza muy alta">
            <a:extLst>
              <a:ext uri="{FF2B5EF4-FFF2-40B4-BE49-F238E27FC236}">
                <a16:creationId xmlns:a16="http://schemas.microsoft.com/office/drawing/2014/main" id="{D4594B61-51DB-4F4A-BDCE-0762B60C8AB7}"/>
              </a:ext>
            </a:extLst>
          </p:cNvPr>
          <p:cNvPicPr>
            <a:picLocks noChangeAspect="1"/>
          </p:cNvPicPr>
          <p:nvPr/>
        </p:nvPicPr>
        <p:blipFill>
          <a:blip r:embed="rId9" cstate="hqprint">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a:ext>
            </a:extLst>
          </a:blip>
          <a:stretch>
            <a:fillRect/>
          </a:stretch>
        </p:blipFill>
        <p:spPr>
          <a:xfrm>
            <a:off x="6579338" y="1014178"/>
            <a:ext cx="731943" cy="751997"/>
          </a:xfrm>
          <a:prstGeom prst="ellipse">
            <a:avLst/>
          </a:prstGeom>
          <a:ln>
            <a:noFill/>
          </a:ln>
          <a:effectLst>
            <a:outerShdw blurRad="292100" dist="139700" dir="2700000" algn="tl" rotWithShape="0">
              <a:srgbClr val="333333">
                <a:alpha val="65000"/>
              </a:srgbClr>
            </a:outerShdw>
          </a:effectLst>
        </p:spPr>
      </p:pic>
      <p:sp>
        <p:nvSpPr>
          <p:cNvPr id="17" name="CuadroTexto 16">
            <a:extLst>
              <a:ext uri="{FF2B5EF4-FFF2-40B4-BE49-F238E27FC236}">
                <a16:creationId xmlns:a16="http://schemas.microsoft.com/office/drawing/2014/main" id="{67436570-0BE7-42CE-ACB4-F9C63DA1AA65}"/>
              </a:ext>
            </a:extLst>
          </p:cNvPr>
          <p:cNvSpPr txBox="1"/>
          <p:nvPr/>
        </p:nvSpPr>
        <p:spPr>
          <a:xfrm>
            <a:off x="6064362" y="1766175"/>
            <a:ext cx="1659030" cy="230832"/>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Medidor Electromecánico</a:t>
            </a:r>
          </a:p>
        </p:txBody>
      </p:sp>
      <p:sp>
        <p:nvSpPr>
          <p:cNvPr id="18" name="Flecha: a la derecha con bandas 17">
            <a:extLst>
              <a:ext uri="{FF2B5EF4-FFF2-40B4-BE49-F238E27FC236}">
                <a16:creationId xmlns:a16="http://schemas.microsoft.com/office/drawing/2014/main" id="{32A9A54D-AAB5-4EC5-9153-D9EB2EDB88C6}"/>
              </a:ext>
            </a:extLst>
          </p:cNvPr>
          <p:cNvSpPr/>
          <p:nvPr/>
        </p:nvSpPr>
        <p:spPr>
          <a:xfrm>
            <a:off x="7438838" y="1187324"/>
            <a:ext cx="449072" cy="340998"/>
          </a:xfrm>
          <a:prstGeom prst="stripedRightArrow">
            <a:avLst>
              <a:gd name="adj1" fmla="val 50000"/>
              <a:gd name="adj2" fmla="val 4458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1600"/>
          </a:p>
        </p:txBody>
      </p:sp>
      <p:sp>
        <p:nvSpPr>
          <p:cNvPr id="19" name="Rectángulo 18">
            <a:extLst>
              <a:ext uri="{FF2B5EF4-FFF2-40B4-BE49-F238E27FC236}">
                <a16:creationId xmlns:a16="http://schemas.microsoft.com/office/drawing/2014/main" id="{16DF2945-7603-4635-B750-AE4F2299B3F9}"/>
              </a:ext>
            </a:extLst>
          </p:cNvPr>
          <p:cNvSpPr/>
          <p:nvPr/>
        </p:nvSpPr>
        <p:spPr>
          <a:xfrm>
            <a:off x="0" y="3152112"/>
            <a:ext cx="7921290" cy="1015663"/>
          </a:xfrm>
          <a:prstGeom prst="rect">
            <a:avLst/>
          </a:prstGeom>
        </p:spPr>
        <p:txBody>
          <a:bodyPr wrap="square">
            <a:spAutoFit/>
          </a:bodyPr>
          <a:lstStyle/>
          <a:p>
            <a:pPr marL="285750" indent="-285750" algn="just">
              <a:buFont typeface="Arial" panose="020B0604020202020204" pitchFamily="34" charset="0"/>
              <a:buChar char="•"/>
            </a:pPr>
            <a:r>
              <a:rPr lang="es-MX" sz="1200" b="1" dirty="0">
                <a:latin typeface="Arial" panose="020B0604020202020204" pitchFamily="34" charset="0"/>
                <a:cs typeface="Arial" panose="020B0604020202020204" pitchFamily="34" charset="0"/>
              </a:rPr>
              <a:t>Medidor electrónico Básico multifunción: </a:t>
            </a:r>
            <a:r>
              <a:rPr lang="es-MX" sz="1200" dirty="0">
                <a:latin typeface="Arial" panose="020B0604020202020204" pitchFamily="34" charset="0"/>
                <a:cs typeface="Arial" panose="020B0604020202020204" pitchFamily="34" charset="0"/>
              </a:rPr>
              <a:t>En </a:t>
            </a:r>
            <a:r>
              <a:rPr lang="es-MX" sz="1200" b="1" dirty="0">
                <a:latin typeface="Arial" panose="020B0604020202020204" pitchFamily="34" charset="0"/>
                <a:cs typeface="Arial" panose="020B0604020202020204" pitchFamily="34" charset="0"/>
              </a:rPr>
              <a:t>2017</a:t>
            </a:r>
            <a:r>
              <a:rPr lang="es-MX" sz="1200" dirty="0">
                <a:latin typeface="Arial" panose="020B0604020202020204" pitchFamily="34" charset="0"/>
                <a:cs typeface="Arial" panose="020B0604020202020204" pitchFamily="34" charset="0"/>
              </a:rPr>
              <a:t> se </a:t>
            </a:r>
            <a:r>
              <a:rPr lang="es-MX" sz="1200" b="1" dirty="0">
                <a:latin typeface="Arial" panose="020B0604020202020204" pitchFamily="34" charset="0"/>
                <a:cs typeface="Arial" panose="020B0604020202020204" pitchFamily="34" charset="0"/>
              </a:rPr>
              <a:t>publicó</a:t>
            </a:r>
            <a:r>
              <a:rPr lang="es-MX" sz="1200" dirty="0">
                <a:latin typeface="Arial" panose="020B0604020202020204" pitchFamily="34" charset="0"/>
                <a:cs typeface="Arial" panose="020B0604020202020204" pitchFamily="34" charset="0"/>
              </a:rPr>
              <a:t> la </a:t>
            </a:r>
            <a:r>
              <a:rPr lang="es-MX" sz="1200" b="1" dirty="0">
                <a:latin typeface="Arial" panose="020B0604020202020204" pitchFamily="34" charset="0"/>
                <a:cs typeface="Arial" panose="020B0604020202020204" pitchFamily="34" charset="0"/>
              </a:rPr>
              <a:t>especificación CFE GWH00-34 </a:t>
            </a:r>
            <a:r>
              <a:rPr lang="es-MX" sz="1200" dirty="0">
                <a:latin typeface="Arial" panose="020B0604020202020204" pitchFamily="34" charset="0"/>
                <a:cs typeface="Arial" panose="020B0604020202020204" pitchFamily="34" charset="0"/>
              </a:rPr>
              <a:t>que considera un medidor con exactitud </a:t>
            </a:r>
            <a:r>
              <a:rPr lang="es-MX" sz="1200" b="1" dirty="0">
                <a:latin typeface="Arial" panose="020B0604020202020204" pitchFamily="34" charset="0"/>
                <a:cs typeface="Arial" panose="020B0604020202020204" pitchFamily="34" charset="0"/>
              </a:rPr>
              <a:t>0.5%, </a:t>
            </a:r>
            <a:r>
              <a:rPr lang="es-MX" sz="1200" dirty="0">
                <a:latin typeface="Arial" panose="020B0604020202020204" pitchFamily="34" charset="0"/>
                <a:cs typeface="Arial" panose="020B0604020202020204" pitchFamily="34" charset="0"/>
              </a:rPr>
              <a:t>con funcionalidades básicas para operaciones comerciales,</a:t>
            </a:r>
            <a:r>
              <a:rPr lang="es-MX" sz="1200" b="1" dirty="0">
                <a:latin typeface="Arial" panose="020B0604020202020204" pitchFamily="34" charset="0"/>
                <a:cs typeface="Arial" panose="020B0604020202020204" pitchFamily="34" charset="0"/>
              </a:rPr>
              <a:t> </a:t>
            </a:r>
            <a:r>
              <a:rPr lang="es-MX" sz="1200" dirty="0">
                <a:latin typeface="Arial" panose="020B0604020202020204" pitchFamily="34" charset="0"/>
                <a:cs typeface="Arial" panose="020B0604020202020204" pitchFamily="34" charset="0"/>
              </a:rPr>
              <a:t>con corte y reconexión, escalable y un </a:t>
            </a:r>
            <a:r>
              <a:rPr lang="es-MX" sz="1200" b="1" dirty="0">
                <a:latin typeface="Arial" panose="020B0604020202020204" pitchFamily="34" charset="0"/>
                <a:cs typeface="Arial" panose="020B0604020202020204" pitchFamily="34" charset="0"/>
              </a:rPr>
              <a:t>30% </a:t>
            </a:r>
            <a:r>
              <a:rPr lang="es-MX" sz="1200" dirty="0">
                <a:latin typeface="Arial" panose="020B0604020202020204" pitchFamily="34" charset="0"/>
                <a:cs typeface="Arial" panose="020B0604020202020204" pitchFamily="34" charset="0"/>
              </a:rPr>
              <a:t>porciento mas económico con respecto a los adquiridos con la especificación </a:t>
            </a:r>
            <a:r>
              <a:rPr lang="es-MX" sz="1200" b="1" dirty="0">
                <a:latin typeface="Arial" panose="020B0604020202020204" pitchFamily="34" charset="0"/>
                <a:cs typeface="Arial" panose="020B0604020202020204" pitchFamily="34" charset="0"/>
              </a:rPr>
              <a:t>CFE GWH00-09</a:t>
            </a:r>
            <a:r>
              <a:rPr lang="es-MX" sz="1200" dirty="0">
                <a:latin typeface="Arial" panose="020B0604020202020204" pitchFamily="34" charset="0"/>
                <a:cs typeface="Arial" panose="020B0604020202020204" pitchFamily="34" charset="0"/>
              </a:rPr>
              <a:t>. En 2018 fueron comprados 595 mil equipos de medición y permitirá modernizar con </a:t>
            </a:r>
            <a:r>
              <a:rPr lang="es-MX" sz="1200" b="1" dirty="0">
                <a:latin typeface="Arial" panose="020B0604020202020204" pitchFamily="34" charset="0"/>
                <a:cs typeface="Arial" panose="020B0604020202020204" pitchFamily="34" charset="0"/>
              </a:rPr>
              <a:t>mayor velocidad </a:t>
            </a:r>
            <a:r>
              <a:rPr lang="es-MX" sz="1200" dirty="0">
                <a:latin typeface="Arial" panose="020B0604020202020204" pitchFamily="34" charset="0"/>
                <a:cs typeface="Arial" panose="020B0604020202020204" pitchFamily="34" charset="0"/>
              </a:rPr>
              <a:t>los medidores electromecánicos pendientes.</a:t>
            </a:r>
          </a:p>
        </p:txBody>
      </p:sp>
      <p:sp>
        <p:nvSpPr>
          <p:cNvPr id="20" name="CuadroTexto 19">
            <a:extLst>
              <a:ext uri="{FF2B5EF4-FFF2-40B4-BE49-F238E27FC236}">
                <a16:creationId xmlns:a16="http://schemas.microsoft.com/office/drawing/2014/main" id="{C873EF6A-E2A8-48AF-91EB-D0845437CE0E}"/>
              </a:ext>
            </a:extLst>
          </p:cNvPr>
          <p:cNvSpPr txBox="1"/>
          <p:nvPr/>
        </p:nvSpPr>
        <p:spPr>
          <a:xfrm>
            <a:off x="7571471" y="6103346"/>
            <a:ext cx="1533236" cy="230832"/>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Medidor Marca CFE</a:t>
            </a:r>
          </a:p>
        </p:txBody>
      </p:sp>
      <p:sp>
        <p:nvSpPr>
          <p:cNvPr id="21" name="CuadroTexto 20">
            <a:extLst>
              <a:ext uri="{FF2B5EF4-FFF2-40B4-BE49-F238E27FC236}">
                <a16:creationId xmlns:a16="http://schemas.microsoft.com/office/drawing/2014/main" id="{8BE575E9-9CD3-4E5A-8494-AC9FEC1E4DB0}"/>
              </a:ext>
            </a:extLst>
          </p:cNvPr>
          <p:cNvSpPr txBox="1"/>
          <p:nvPr/>
        </p:nvSpPr>
        <p:spPr>
          <a:xfrm>
            <a:off x="7736937" y="3914663"/>
            <a:ext cx="1533236" cy="230832"/>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Medidor básico</a:t>
            </a:r>
          </a:p>
        </p:txBody>
      </p:sp>
      <p:sp>
        <p:nvSpPr>
          <p:cNvPr id="22" name="Rectángulo 21">
            <a:extLst>
              <a:ext uri="{FF2B5EF4-FFF2-40B4-BE49-F238E27FC236}">
                <a16:creationId xmlns:a16="http://schemas.microsoft.com/office/drawing/2014/main" id="{4EB99B41-06E0-4566-A8DD-E50ECD953A77}"/>
              </a:ext>
            </a:extLst>
          </p:cNvPr>
          <p:cNvSpPr/>
          <p:nvPr/>
        </p:nvSpPr>
        <p:spPr>
          <a:xfrm>
            <a:off x="1105339" y="4232610"/>
            <a:ext cx="7921290" cy="1015663"/>
          </a:xfrm>
          <a:prstGeom prst="rect">
            <a:avLst/>
          </a:prstGeom>
        </p:spPr>
        <p:txBody>
          <a:bodyPr wrap="square">
            <a:spAutoFit/>
          </a:bodyPr>
          <a:lstStyle/>
          <a:p>
            <a:pPr marL="285750" indent="-285750" algn="just">
              <a:buFont typeface="Arial" panose="020B0604020202020204" pitchFamily="34" charset="0"/>
              <a:buChar char="•"/>
            </a:pPr>
            <a:r>
              <a:rPr lang="es-MX" sz="1200" b="1" dirty="0">
                <a:latin typeface="Arial" panose="020B0604020202020204" pitchFamily="34" charset="0"/>
                <a:cs typeface="Arial" panose="020B0604020202020204" pitchFamily="34" charset="0"/>
              </a:rPr>
              <a:t>Medidores AMI por PIDIREGAS</a:t>
            </a:r>
            <a:r>
              <a:rPr lang="es-MX" sz="1200" dirty="0">
                <a:latin typeface="Arial" panose="020B0604020202020204" pitchFamily="34" charset="0"/>
                <a:cs typeface="Arial" panose="020B0604020202020204" pitchFamily="34" charset="0"/>
              </a:rPr>
              <a:t>: Entre </a:t>
            </a:r>
            <a:r>
              <a:rPr lang="es-MX" sz="1200" b="1" dirty="0">
                <a:latin typeface="Arial" panose="020B0604020202020204" pitchFamily="34" charset="0"/>
                <a:cs typeface="Arial" panose="020B0604020202020204" pitchFamily="34" charset="0"/>
              </a:rPr>
              <a:t>2014 y 2016 </a:t>
            </a:r>
            <a:r>
              <a:rPr lang="es-MX" sz="1200" dirty="0">
                <a:latin typeface="Arial" panose="020B0604020202020204" pitchFamily="34" charset="0"/>
                <a:cs typeface="Arial" panose="020B0604020202020204" pitchFamily="34" charset="0"/>
              </a:rPr>
              <a:t>bajo los proyectos </a:t>
            </a:r>
            <a:r>
              <a:rPr lang="es-MX" sz="1200" b="1" dirty="0">
                <a:latin typeface="Arial" panose="020B0604020202020204" pitchFamily="34" charset="0"/>
                <a:cs typeface="Arial" panose="020B0604020202020204" pitchFamily="34" charset="0"/>
              </a:rPr>
              <a:t>PIDIREGAS 1921, 2021 y 2121</a:t>
            </a:r>
            <a:r>
              <a:rPr lang="es-MX" sz="1200" dirty="0">
                <a:latin typeface="Arial" panose="020B0604020202020204" pitchFamily="34" charset="0"/>
                <a:cs typeface="Arial" panose="020B0604020202020204" pitchFamily="34" charset="0"/>
              </a:rPr>
              <a:t>, se realizo una </a:t>
            </a:r>
            <a:r>
              <a:rPr lang="es-MX" sz="1200" b="1" dirty="0">
                <a:latin typeface="Arial" panose="020B0604020202020204" pitchFamily="34" charset="0"/>
                <a:cs typeface="Arial" panose="020B0604020202020204" pitchFamily="34" charset="0"/>
              </a:rPr>
              <a:t>inversión</a:t>
            </a:r>
            <a:r>
              <a:rPr lang="es-MX" sz="1200" dirty="0">
                <a:latin typeface="Arial" panose="020B0604020202020204" pitchFamily="34" charset="0"/>
                <a:cs typeface="Arial" panose="020B0604020202020204" pitchFamily="34" charset="0"/>
              </a:rPr>
              <a:t> estimada de </a:t>
            </a:r>
            <a:r>
              <a:rPr lang="es-MX" sz="1200" b="1" dirty="0">
                <a:latin typeface="Arial" panose="020B0604020202020204" pitchFamily="34" charset="0"/>
                <a:cs typeface="Arial" panose="020B0604020202020204" pitchFamily="34" charset="0"/>
              </a:rPr>
              <a:t>1,086 millones de dólares</a:t>
            </a:r>
            <a:r>
              <a:rPr lang="es-MX" sz="1200" dirty="0">
                <a:latin typeface="Arial" panose="020B0604020202020204" pitchFamily="34" charset="0"/>
                <a:cs typeface="Arial" panose="020B0604020202020204" pitchFamily="34" charset="0"/>
              </a:rPr>
              <a:t>,. A </a:t>
            </a:r>
            <a:r>
              <a:rPr lang="es-MX" sz="1200" b="1" dirty="0">
                <a:latin typeface="Arial" panose="020B0604020202020204" pitchFamily="34" charset="0"/>
                <a:cs typeface="Arial" panose="020B0604020202020204" pitchFamily="34" charset="0"/>
              </a:rPr>
              <a:t>julio 2018 </a:t>
            </a:r>
            <a:r>
              <a:rPr lang="es-MX" sz="1200" dirty="0">
                <a:latin typeface="Arial" panose="020B0604020202020204" pitchFamily="34" charset="0"/>
                <a:cs typeface="Arial" panose="020B0604020202020204" pitchFamily="34" charset="0"/>
              </a:rPr>
              <a:t>se tienen </a:t>
            </a:r>
            <a:r>
              <a:rPr lang="es-MX" sz="1200" b="1" dirty="0">
                <a:latin typeface="Arial" panose="020B0604020202020204" pitchFamily="34" charset="0"/>
                <a:cs typeface="Arial" panose="020B0604020202020204" pitchFamily="34" charset="0"/>
              </a:rPr>
              <a:t>14</a:t>
            </a:r>
            <a:r>
              <a:rPr lang="es-MX" sz="1200" dirty="0">
                <a:latin typeface="Arial" panose="020B0604020202020204" pitchFamily="34" charset="0"/>
                <a:cs typeface="Arial" panose="020B0604020202020204" pitchFamily="34" charset="0"/>
              </a:rPr>
              <a:t> fases </a:t>
            </a:r>
            <a:r>
              <a:rPr lang="es-MX" sz="1200" b="1" dirty="0">
                <a:latin typeface="Arial" panose="020B0604020202020204" pitchFamily="34" charset="0"/>
                <a:cs typeface="Arial" panose="020B0604020202020204" pitchFamily="34" charset="0"/>
              </a:rPr>
              <a:t>terminadas</a:t>
            </a:r>
            <a:r>
              <a:rPr lang="es-MX" sz="1200" dirty="0">
                <a:latin typeface="Arial" panose="020B0604020202020204" pitchFamily="34" charset="0"/>
                <a:cs typeface="Arial" panose="020B0604020202020204" pitchFamily="34" charset="0"/>
              </a:rPr>
              <a:t> y </a:t>
            </a:r>
            <a:r>
              <a:rPr lang="es-MX" sz="1200" b="1" dirty="0">
                <a:latin typeface="Arial" panose="020B0604020202020204" pitchFamily="34" charset="0"/>
                <a:cs typeface="Arial" panose="020B0604020202020204" pitchFamily="34" charset="0"/>
              </a:rPr>
              <a:t>4</a:t>
            </a:r>
            <a:r>
              <a:rPr lang="es-MX" sz="1200" dirty="0">
                <a:latin typeface="Arial" panose="020B0604020202020204" pitchFamily="34" charset="0"/>
                <a:cs typeface="Arial" panose="020B0604020202020204" pitchFamily="34" charset="0"/>
              </a:rPr>
              <a:t> </a:t>
            </a:r>
            <a:r>
              <a:rPr lang="es-MX" sz="1200" b="1" dirty="0">
                <a:latin typeface="Arial" panose="020B0604020202020204" pitchFamily="34" charset="0"/>
                <a:cs typeface="Arial" panose="020B0604020202020204" pitchFamily="34" charset="0"/>
              </a:rPr>
              <a:t>en proceso </a:t>
            </a:r>
            <a:r>
              <a:rPr lang="es-MX" sz="1200" dirty="0">
                <a:latin typeface="Arial" panose="020B0604020202020204" pitchFamily="34" charset="0"/>
                <a:cs typeface="Arial" panose="020B0604020202020204" pitchFamily="34" charset="0"/>
              </a:rPr>
              <a:t>de cierre para concluir en octubre de 2018. Los </a:t>
            </a:r>
            <a:r>
              <a:rPr lang="es-MX" sz="1200" b="1" dirty="0">
                <a:latin typeface="Arial" panose="020B0604020202020204" pitchFamily="34" charset="0"/>
                <a:cs typeface="Arial" panose="020B0604020202020204" pitchFamily="34" charset="0"/>
              </a:rPr>
              <a:t>beneficios </a:t>
            </a:r>
            <a:r>
              <a:rPr lang="es-MX" sz="1200" dirty="0">
                <a:latin typeface="Arial" panose="020B0604020202020204" pitchFamily="34" charset="0"/>
                <a:cs typeface="Arial" panose="020B0604020202020204" pitchFamily="34" charset="0"/>
              </a:rPr>
              <a:t>obtenidos con la instalación de</a:t>
            </a:r>
            <a:r>
              <a:rPr lang="es-MX" sz="1200" b="1" dirty="0">
                <a:latin typeface="Arial" panose="020B0604020202020204" pitchFamily="34" charset="0"/>
                <a:cs typeface="Arial" panose="020B0604020202020204" pitchFamily="34" charset="0"/>
              </a:rPr>
              <a:t> 1,627,976 medidores inteligentes</a:t>
            </a:r>
            <a:r>
              <a:rPr lang="es-MX" sz="1200" dirty="0">
                <a:latin typeface="Arial" panose="020B0604020202020204" pitchFamily="34" charset="0"/>
                <a:cs typeface="Arial" panose="020B0604020202020204" pitchFamily="34" charset="0"/>
              </a:rPr>
              <a:t> es un volumen de energía recuperada por </a:t>
            </a:r>
            <a:r>
              <a:rPr lang="es-MX" sz="1200" b="1" dirty="0">
                <a:latin typeface="Arial" panose="020B0604020202020204" pitchFamily="34" charset="0"/>
                <a:cs typeface="Arial" panose="020B0604020202020204" pitchFamily="34" charset="0"/>
              </a:rPr>
              <a:t>1,866</a:t>
            </a:r>
            <a:r>
              <a:rPr lang="es-MX" sz="1200" dirty="0">
                <a:latin typeface="Arial" panose="020B0604020202020204" pitchFamily="34" charset="0"/>
                <a:cs typeface="Arial" panose="020B0604020202020204" pitchFamily="34" charset="0"/>
              </a:rPr>
              <a:t> </a:t>
            </a:r>
            <a:r>
              <a:rPr lang="es-MX" sz="1200" b="1" dirty="0">
                <a:latin typeface="Arial" panose="020B0604020202020204" pitchFamily="34" charset="0"/>
                <a:cs typeface="Arial" panose="020B0604020202020204" pitchFamily="34" charset="0"/>
              </a:rPr>
              <a:t>GWh</a:t>
            </a:r>
            <a:r>
              <a:rPr lang="es-MX" sz="1200" dirty="0">
                <a:latin typeface="Arial" panose="020B0604020202020204" pitchFamily="34" charset="0"/>
                <a:cs typeface="Arial" panose="020B0604020202020204" pitchFamily="34" charset="0"/>
              </a:rPr>
              <a:t> a julio de 2018, equivalentes a </a:t>
            </a:r>
            <a:r>
              <a:rPr lang="es-MX" sz="1200" b="1" dirty="0">
                <a:latin typeface="Arial" panose="020B0604020202020204" pitchFamily="34" charset="0"/>
                <a:cs typeface="Arial" panose="020B0604020202020204" pitchFamily="34" charset="0"/>
              </a:rPr>
              <a:t>0.63 puntos porcentuales </a:t>
            </a:r>
            <a:r>
              <a:rPr lang="es-MX" sz="1200" dirty="0">
                <a:latin typeface="Arial" panose="020B0604020202020204" pitchFamily="34" charset="0"/>
                <a:cs typeface="Arial" panose="020B0604020202020204" pitchFamily="34" charset="0"/>
              </a:rPr>
              <a:t>del indicador de pérdidas nacional.</a:t>
            </a:r>
          </a:p>
        </p:txBody>
      </p:sp>
      <p:pic>
        <p:nvPicPr>
          <p:cNvPr id="24" name="Imagen 23">
            <a:extLst>
              <a:ext uri="{FF2B5EF4-FFF2-40B4-BE49-F238E27FC236}">
                <a16:creationId xmlns:a16="http://schemas.microsoft.com/office/drawing/2014/main" id="{9530EB31-34A1-4F7C-B0E1-99D50110C3D9}"/>
              </a:ext>
            </a:extLst>
          </p:cNvPr>
          <p:cNvPicPr>
            <a:picLocks noChangeAspect="1"/>
          </p:cNvPicPr>
          <p:nvPr/>
        </p:nvPicPr>
        <p:blipFill rotWithShape="1">
          <a:blip r:embed="rId11"/>
          <a:srcRect l="16060" t="18350" r="17274" b="16848"/>
          <a:stretch/>
        </p:blipFill>
        <p:spPr>
          <a:xfrm>
            <a:off x="393676" y="4285123"/>
            <a:ext cx="792000" cy="769835"/>
          </a:xfrm>
          <a:prstGeom prst="ellipse">
            <a:avLst/>
          </a:prstGeom>
        </p:spPr>
      </p:pic>
      <p:sp>
        <p:nvSpPr>
          <p:cNvPr id="25" name="CuadroTexto 24">
            <a:extLst>
              <a:ext uri="{FF2B5EF4-FFF2-40B4-BE49-F238E27FC236}">
                <a16:creationId xmlns:a16="http://schemas.microsoft.com/office/drawing/2014/main" id="{C6F1224C-15F0-47E3-A495-A11EA1F98C9F}"/>
              </a:ext>
            </a:extLst>
          </p:cNvPr>
          <p:cNvSpPr txBox="1"/>
          <p:nvPr/>
        </p:nvSpPr>
        <p:spPr>
          <a:xfrm>
            <a:off x="-48770" y="5002325"/>
            <a:ext cx="1533236" cy="230832"/>
          </a:xfrm>
          <a:prstGeom prst="rect">
            <a:avLst/>
          </a:prstGeom>
          <a:noFill/>
        </p:spPr>
        <p:txBody>
          <a:bodyPr wrap="square" rtlCol="0">
            <a:spAutoFit/>
          </a:bodyPr>
          <a:lstStyle/>
          <a:p>
            <a:pPr algn="ctr"/>
            <a:r>
              <a:rPr lang="es-MX" sz="900" b="1" dirty="0">
                <a:latin typeface="Arial" panose="020B0604020202020204" pitchFamily="34" charset="0"/>
                <a:cs typeface="Arial" panose="020B0604020202020204" pitchFamily="34" charset="0"/>
              </a:rPr>
              <a:t>Medidor AMI</a:t>
            </a:r>
          </a:p>
        </p:txBody>
      </p:sp>
      <p:pic>
        <p:nvPicPr>
          <p:cNvPr id="26" name="Imagen 25">
            <a:extLst>
              <a:ext uri="{FF2B5EF4-FFF2-40B4-BE49-F238E27FC236}">
                <a16:creationId xmlns:a16="http://schemas.microsoft.com/office/drawing/2014/main" id="{45A9FA90-AB62-4DF6-944E-04F60014C726}"/>
              </a:ext>
            </a:extLst>
          </p:cNvPr>
          <p:cNvPicPr>
            <a:picLocks noChangeAspect="1"/>
          </p:cNvPicPr>
          <p:nvPr/>
        </p:nvPicPr>
        <p:blipFill>
          <a:blip r:embed="rId5" cstate="hqprint">
            <a:grayscl/>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a:ext>
            </a:extLst>
          </a:blip>
          <a:stretch>
            <a:fillRect/>
          </a:stretch>
        </p:blipFill>
        <p:spPr>
          <a:xfrm flipH="1">
            <a:off x="240798" y="4223556"/>
            <a:ext cx="288000" cy="260929"/>
          </a:xfrm>
          <a:prstGeom prst="rect">
            <a:avLst/>
          </a:prstGeom>
        </p:spPr>
      </p:pic>
      <p:sp>
        <p:nvSpPr>
          <p:cNvPr id="23" name="CuadroTexto 22">
            <a:extLst>
              <a:ext uri="{FF2B5EF4-FFF2-40B4-BE49-F238E27FC236}">
                <a16:creationId xmlns:a16="http://schemas.microsoft.com/office/drawing/2014/main" id="{B60A27C1-8B9B-014D-B12C-0CBF9DC1403F}"/>
              </a:ext>
            </a:extLst>
          </p:cNvPr>
          <p:cNvSpPr txBox="1"/>
          <p:nvPr/>
        </p:nvSpPr>
        <p:spPr>
          <a:xfrm>
            <a:off x="-25902" y="6657975"/>
            <a:ext cx="4331202" cy="338554"/>
          </a:xfrm>
          <a:prstGeom prst="rect">
            <a:avLst/>
          </a:prstGeom>
          <a:noFill/>
        </p:spPr>
        <p:txBody>
          <a:bodyPr wrap="square" rtlCol="0">
            <a:spAutoFit/>
          </a:bodyPr>
          <a:lstStyle/>
          <a:p>
            <a:r>
              <a:rPr lang="es-MX" sz="800" dirty="0">
                <a:latin typeface="Arial" panose="020B0604020202020204" pitchFamily="34" charset="0"/>
                <a:cs typeface="Arial" panose="020B0604020202020204" pitchFamily="34" charset="0"/>
              </a:rPr>
              <a:t> </a:t>
            </a:r>
            <a:r>
              <a:rPr lang="es-MX" sz="800" dirty="0">
                <a:solidFill>
                  <a:prstClr val="black"/>
                </a:solidFill>
              </a:rPr>
              <a:t>PIDIREGAS. Proyectos de Inversión de Infraestructura Productiva con Registro Diferido del Gasto.</a:t>
            </a:r>
          </a:p>
          <a:p>
            <a:r>
              <a:rPr lang="es-MX" sz="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8133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p:cNvSpPr txBox="1"/>
          <p:nvPr/>
        </p:nvSpPr>
        <p:spPr>
          <a:xfrm>
            <a:off x="1730409" y="188703"/>
            <a:ext cx="5538609" cy="523220"/>
          </a:xfrm>
          <a:prstGeom prst="rect">
            <a:avLst/>
          </a:prstGeom>
          <a:noFill/>
        </p:spPr>
        <p:txBody>
          <a:bodyPr wrap="square" rtlCol="0">
            <a:spAutoFit/>
          </a:bodyPr>
          <a:lstStyle/>
          <a:p>
            <a:pPr algn="ctr" fontAlgn="auto">
              <a:spcAft>
                <a:spcPts val="0"/>
              </a:spcAft>
              <a:defRPr/>
            </a:pPr>
            <a:r>
              <a:rPr lang="es-MX" sz="2800" b="1" dirty="0">
                <a:latin typeface="Arial" panose="020B0604020202020204" pitchFamily="34" charset="0"/>
                <a:cs typeface="Arial" panose="020B0604020202020204" pitchFamily="34" charset="0"/>
              </a:rPr>
              <a:t>Rutas limpias en propiedad</a:t>
            </a:r>
          </a:p>
        </p:txBody>
      </p:sp>
      <p:sp>
        <p:nvSpPr>
          <p:cNvPr id="8" name="CuadroTexto 7"/>
          <p:cNvSpPr txBox="1"/>
          <p:nvPr/>
        </p:nvSpPr>
        <p:spPr>
          <a:xfrm>
            <a:off x="249383" y="1145828"/>
            <a:ext cx="8499082" cy="4801314"/>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El objetivo  principal es incrementar ventas de energía eléctrica mediante el fortalecimiento del Proceso Comercial, con el proyecto de rutas limpias en propiedad.</a:t>
            </a:r>
          </a:p>
          <a:p>
            <a:pPr algn="just"/>
            <a:endParaRPr lang="es-MX" dirty="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Rutas limpias en propiedad</a:t>
            </a:r>
            <a:r>
              <a:rPr lang="es-MX" dirty="0">
                <a:latin typeface="Arial" panose="020B0604020202020204" pitchFamily="34" charset="0"/>
                <a:cs typeface="Arial" panose="020B0604020202020204" pitchFamily="34" charset="0"/>
              </a:rPr>
              <a:t>: Se refiere a la asignación de rutas de trabajo diario a los auxiliares comerciales de forma permanente, con una misma ruta, haciéndolo responsables de la toma de lecturas, detección y atención de anomalías, debiendo  mantener los siguientes estándares:</a:t>
            </a:r>
          </a:p>
          <a:p>
            <a:pPr algn="just"/>
            <a:r>
              <a:rPr lang="es-MX" dirty="0">
                <a:latin typeface="Arial" panose="020B0604020202020204" pitchFamily="34" charset="0"/>
                <a:cs typeface="Arial" panose="020B0604020202020204" pitchFamily="34" charset="0"/>
              </a:rPr>
              <a:t> </a:t>
            </a:r>
          </a:p>
          <a:p>
            <a:pPr marL="285750" lvl="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Calidad de la facturación, mayor o igual al 95%.</a:t>
            </a:r>
          </a:p>
          <a:p>
            <a:pPr marL="285750" lvl="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El 1% de servicios con más de dos estimaciones en un año móvil de la ruta.</a:t>
            </a:r>
          </a:p>
          <a:p>
            <a:pPr marL="285750" lvl="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Incremento en ventas con respecto a la misma facturación año anterior.</a:t>
            </a:r>
          </a:p>
          <a:p>
            <a:pPr marL="285750" lvl="0" indent="-285750" algn="just">
              <a:buFont typeface="Arial" panose="020B0604020202020204" pitchFamily="34" charset="0"/>
              <a:buChar char="•"/>
            </a:pPr>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El proyecto se inició en agosto del 2017 y tiene como reto aportar dos puntos porcentuales a las perdidas no técnicas, con  5,200 GWh en un periodo de 5 años.</a:t>
            </a:r>
          </a:p>
        </p:txBody>
      </p:sp>
    </p:spTree>
    <p:extLst>
      <p:ext uri="{BB962C8B-B14F-4D97-AF65-F5344CB8AC3E}">
        <p14:creationId xmlns:p14="http://schemas.microsoft.com/office/powerpoint/2010/main" val="1071358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B378B50C-ECF1-4614-9DC5-EB12D3FA06F4}"/>
              </a:ext>
            </a:extLst>
          </p:cNvPr>
          <p:cNvSpPr txBox="1"/>
          <p:nvPr/>
        </p:nvSpPr>
        <p:spPr>
          <a:xfrm>
            <a:off x="1691680" y="206137"/>
            <a:ext cx="5586575" cy="523220"/>
          </a:xfrm>
          <a:prstGeom prst="rect">
            <a:avLst/>
          </a:prstGeom>
          <a:noFill/>
        </p:spPr>
        <p:txBody>
          <a:bodyPr wrap="square" rtlCol="0">
            <a:spAutoFit/>
          </a:bodyPr>
          <a:lstStyle/>
          <a:p>
            <a:pPr algn="ctr" fontAlgn="auto">
              <a:spcAft>
                <a:spcPts val="0"/>
              </a:spcAft>
              <a:defRPr/>
            </a:pPr>
            <a:r>
              <a:rPr lang="es-MX" sz="2800" b="1" dirty="0">
                <a:latin typeface="Arial" panose="020B0604020202020204" pitchFamily="34" charset="0"/>
                <a:cs typeface="Arial" panose="020B0604020202020204" pitchFamily="34" charset="0"/>
              </a:rPr>
              <a:t>Resultados</a:t>
            </a:r>
          </a:p>
        </p:txBody>
      </p:sp>
      <p:sp>
        <p:nvSpPr>
          <p:cNvPr id="10" name="CuadroTexto 9">
            <a:extLst>
              <a:ext uri="{FF2B5EF4-FFF2-40B4-BE49-F238E27FC236}">
                <a16:creationId xmlns:a16="http://schemas.microsoft.com/office/drawing/2014/main" id="{14951652-0AD9-4AC0-AFB2-6502D9F1C9EC}"/>
              </a:ext>
            </a:extLst>
          </p:cNvPr>
          <p:cNvSpPr txBox="1"/>
          <p:nvPr/>
        </p:nvSpPr>
        <p:spPr>
          <a:xfrm>
            <a:off x="3491880" y="3002957"/>
            <a:ext cx="720080" cy="307777"/>
          </a:xfrm>
          <a:prstGeom prst="rect">
            <a:avLst/>
          </a:prstGeom>
          <a:noFill/>
        </p:spPr>
        <p:txBody>
          <a:bodyPr wrap="square" rtlCol="0">
            <a:spAutoFit/>
          </a:bodyPr>
          <a:lstStyle/>
          <a:p>
            <a:r>
              <a:rPr lang="es-MX" sz="1400" b="1" dirty="0">
                <a:solidFill>
                  <a:schemeClr val="bg1"/>
                </a:solidFill>
              </a:rPr>
              <a:t>2018</a:t>
            </a:r>
          </a:p>
        </p:txBody>
      </p:sp>
      <p:sp>
        <p:nvSpPr>
          <p:cNvPr id="11" name="3 CuadroTexto">
            <a:extLst>
              <a:ext uri="{FF2B5EF4-FFF2-40B4-BE49-F238E27FC236}">
                <a16:creationId xmlns:a16="http://schemas.microsoft.com/office/drawing/2014/main" id="{46BCCB2C-708E-4CAA-882E-8D862B85141E}"/>
              </a:ext>
            </a:extLst>
          </p:cNvPr>
          <p:cNvSpPr txBox="1"/>
          <p:nvPr/>
        </p:nvSpPr>
        <p:spPr>
          <a:xfrm>
            <a:off x="100100" y="1127493"/>
            <a:ext cx="8896117" cy="1200329"/>
          </a:xfrm>
          <a:prstGeom prst="rect">
            <a:avLst/>
          </a:prstGeom>
          <a:noFill/>
        </p:spPr>
        <p:txBody>
          <a:bodyPr wrap="square" rtlCol="0">
            <a:spAutoFit/>
          </a:bodyPr>
          <a:lstStyle/>
          <a:p>
            <a:pPr marL="285750" indent="-285750" algn="just" fontAlgn="auto">
              <a:spcAft>
                <a:spcPts val="0"/>
              </a:spcAft>
              <a:buFont typeface="Arial" panose="020B0604020202020204" pitchFamily="34" charset="0"/>
              <a:buChar char="•"/>
              <a:defRPr/>
            </a:pPr>
            <a:r>
              <a:rPr lang="es-MX" dirty="0">
                <a:latin typeface="Arial" panose="020B0604020202020204" pitchFamily="34" charset="0"/>
                <a:cs typeface="Arial" panose="020B0604020202020204" pitchFamily="34" charset="0"/>
              </a:rPr>
              <a:t>Al mes de agosto de 2018, se han limpiado 109,161 rutas logrando incrementar ventas de energía eléctrica en un  promedio del 11.47%, respecto a la misma facturación año anterior.</a:t>
            </a:r>
          </a:p>
          <a:p>
            <a:pPr marL="285750" indent="-285750" algn="just" fontAlgn="auto">
              <a:spcAft>
                <a:spcPts val="0"/>
              </a:spcAft>
              <a:buFont typeface="Arial" panose="020B0604020202020204" pitchFamily="34" charset="0"/>
              <a:buChar char="•"/>
              <a:defRPr/>
            </a:pPr>
            <a:r>
              <a:rPr lang="es-MX" dirty="0">
                <a:latin typeface="Arial" panose="020B0604020202020204" pitchFamily="34" charset="0"/>
                <a:cs typeface="Arial" panose="020B0604020202020204" pitchFamily="34" charset="0"/>
              </a:rPr>
              <a:t>Estas rutas en propiedad han aportado en un </a:t>
            </a:r>
            <a:r>
              <a:rPr lang="es-MX" b="1" dirty="0">
                <a:latin typeface="Arial" panose="020B0604020202020204" pitchFamily="34" charset="0"/>
                <a:cs typeface="Arial" panose="020B0604020202020204" pitchFamily="34" charset="0"/>
              </a:rPr>
              <a:t>año móvil de 2, 530 GWh.</a:t>
            </a:r>
          </a:p>
        </p:txBody>
      </p:sp>
      <p:sp>
        <p:nvSpPr>
          <p:cNvPr id="19" name="CuadroTexto 18">
            <a:extLst>
              <a:ext uri="{FF2B5EF4-FFF2-40B4-BE49-F238E27FC236}">
                <a16:creationId xmlns:a16="http://schemas.microsoft.com/office/drawing/2014/main" id="{68571C50-9D9F-4B3E-86AE-660BE4316DB6}"/>
              </a:ext>
            </a:extLst>
          </p:cNvPr>
          <p:cNvSpPr txBox="1"/>
          <p:nvPr/>
        </p:nvSpPr>
        <p:spPr>
          <a:xfrm>
            <a:off x="1187624" y="3645024"/>
            <a:ext cx="1008112" cy="276999"/>
          </a:xfrm>
          <a:prstGeom prst="rect">
            <a:avLst/>
          </a:prstGeom>
          <a:noFill/>
        </p:spPr>
        <p:txBody>
          <a:bodyPr wrap="square" rtlCol="0">
            <a:spAutoFit/>
          </a:bodyPr>
          <a:lstStyle/>
          <a:p>
            <a:r>
              <a:rPr lang="es-MX" sz="1200" b="1" dirty="0">
                <a:solidFill>
                  <a:schemeClr val="bg1"/>
                </a:solidFill>
              </a:rPr>
              <a:t>GWh</a:t>
            </a:r>
          </a:p>
        </p:txBody>
      </p:sp>
      <p:sp>
        <p:nvSpPr>
          <p:cNvPr id="23" name="CuadroTexto 22">
            <a:extLst>
              <a:ext uri="{FF2B5EF4-FFF2-40B4-BE49-F238E27FC236}">
                <a16:creationId xmlns:a16="http://schemas.microsoft.com/office/drawing/2014/main" id="{D5563CAB-5473-4F64-A3CA-2BB22B7429BB}"/>
              </a:ext>
            </a:extLst>
          </p:cNvPr>
          <p:cNvSpPr txBox="1"/>
          <p:nvPr/>
        </p:nvSpPr>
        <p:spPr>
          <a:xfrm>
            <a:off x="1043608" y="3790770"/>
            <a:ext cx="792088" cy="307777"/>
          </a:xfrm>
          <a:prstGeom prst="rect">
            <a:avLst/>
          </a:prstGeom>
          <a:noFill/>
        </p:spPr>
        <p:txBody>
          <a:bodyPr wrap="square" rtlCol="0">
            <a:spAutoFit/>
          </a:bodyPr>
          <a:lstStyle/>
          <a:p>
            <a:r>
              <a:rPr lang="es-MX" sz="1400" dirty="0">
                <a:solidFill>
                  <a:schemeClr val="bg1"/>
                </a:solidFill>
              </a:rPr>
              <a:t>GWh</a:t>
            </a:r>
          </a:p>
        </p:txBody>
      </p:sp>
      <p:sp>
        <p:nvSpPr>
          <p:cNvPr id="14" name="CuadroTexto 13">
            <a:extLst>
              <a:ext uri="{FF2B5EF4-FFF2-40B4-BE49-F238E27FC236}">
                <a16:creationId xmlns:a16="http://schemas.microsoft.com/office/drawing/2014/main" id="{1A9215F0-B15E-4242-A88A-91EF7A37967B}"/>
              </a:ext>
            </a:extLst>
          </p:cNvPr>
          <p:cNvSpPr txBox="1"/>
          <p:nvPr/>
        </p:nvSpPr>
        <p:spPr>
          <a:xfrm>
            <a:off x="3644280" y="3155357"/>
            <a:ext cx="720080" cy="307777"/>
          </a:xfrm>
          <a:prstGeom prst="rect">
            <a:avLst/>
          </a:prstGeom>
          <a:noFill/>
        </p:spPr>
        <p:txBody>
          <a:bodyPr wrap="square" rtlCol="0">
            <a:spAutoFit/>
          </a:bodyPr>
          <a:lstStyle/>
          <a:p>
            <a:r>
              <a:rPr lang="es-MX" sz="1400" b="1" dirty="0">
                <a:solidFill>
                  <a:prstClr val="white"/>
                </a:solidFill>
                <a:latin typeface="Arial"/>
              </a:rPr>
              <a:t>2018</a:t>
            </a:r>
          </a:p>
        </p:txBody>
      </p:sp>
      <p:sp>
        <p:nvSpPr>
          <p:cNvPr id="15" name="CuadroTexto 14">
            <a:extLst>
              <a:ext uri="{FF2B5EF4-FFF2-40B4-BE49-F238E27FC236}">
                <a16:creationId xmlns:a16="http://schemas.microsoft.com/office/drawing/2014/main" id="{9858D617-A098-456A-B241-012A45E27C7B}"/>
              </a:ext>
            </a:extLst>
          </p:cNvPr>
          <p:cNvSpPr txBox="1"/>
          <p:nvPr/>
        </p:nvSpPr>
        <p:spPr>
          <a:xfrm>
            <a:off x="1340024" y="3797424"/>
            <a:ext cx="1008112" cy="276999"/>
          </a:xfrm>
          <a:prstGeom prst="rect">
            <a:avLst/>
          </a:prstGeom>
          <a:noFill/>
        </p:spPr>
        <p:txBody>
          <a:bodyPr wrap="square" rtlCol="0">
            <a:spAutoFit/>
          </a:bodyPr>
          <a:lstStyle/>
          <a:p>
            <a:r>
              <a:rPr lang="es-MX" sz="1200" b="1" dirty="0">
                <a:solidFill>
                  <a:prstClr val="white"/>
                </a:solidFill>
                <a:latin typeface="Arial"/>
              </a:rPr>
              <a:t>GWh</a:t>
            </a:r>
          </a:p>
        </p:txBody>
      </p:sp>
      <p:graphicFrame>
        <p:nvGraphicFramePr>
          <p:cNvPr id="16" name="Gráfico 15">
            <a:extLst>
              <a:ext uri="{FF2B5EF4-FFF2-40B4-BE49-F238E27FC236}">
                <a16:creationId xmlns:a16="http://schemas.microsoft.com/office/drawing/2014/main" id="{D28D6C94-BDF9-467C-B569-2FABE2D4B222}"/>
              </a:ext>
            </a:extLst>
          </p:cNvPr>
          <p:cNvGraphicFramePr>
            <a:graphicFrameLocks/>
          </p:cNvGraphicFramePr>
          <p:nvPr>
            <p:extLst>
              <p:ext uri="{D42A27DB-BD31-4B8C-83A1-F6EECF244321}">
                <p14:modId xmlns:p14="http://schemas.microsoft.com/office/powerpoint/2010/main" val="1359177988"/>
              </p:ext>
            </p:extLst>
          </p:nvPr>
        </p:nvGraphicFramePr>
        <p:xfrm>
          <a:off x="691951" y="2757221"/>
          <a:ext cx="8236665" cy="3416467"/>
        </p:xfrm>
        <a:graphic>
          <a:graphicData uri="http://schemas.openxmlformats.org/drawingml/2006/chart">
            <c:chart xmlns:c="http://schemas.openxmlformats.org/drawingml/2006/chart" xmlns:r="http://schemas.openxmlformats.org/officeDocument/2006/relationships" r:id="rId2"/>
          </a:graphicData>
        </a:graphic>
      </p:graphicFrame>
      <p:sp>
        <p:nvSpPr>
          <p:cNvPr id="17" name="CuadroTexto 16">
            <a:extLst>
              <a:ext uri="{FF2B5EF4-FFF2-40B4-BE49-F238E27FC236}">
                <a16:creationId xmlns:a16="http://schemas.microsoft.com/office/drawing/2014/main" id="{83A557C8-7ADD-43AD-92F1-00B2A0239662}"/>
              </a:ext>
            </a:extLst>
          </p:cNvPr>
          <p:cNvSpPr txBox="1"/>
          <p:nvPr/>
        </p:nvSpPr>
        <p:spPr>
          <a:xfrm>
            <a:off x="1196008" y="3943170"/>
            <a:ext cx="792088" cy="307777"/>
          </a:xfrm>
          <a:prstGeom prst="rect">
            <a:avLst/>
          </a:prstGeom>
          <a:noFill/>
        </p:spPr>
        <p:txBody>
          <a:bodyPr wrap="square" rtlCol="0">
            <a:spAutoFit/>
          </a:bodyPr>
          <a:lstStyle/>
          <a:p>
            <a:r>
              <a:rPr lang="es-MX" sz="1400" dirty="0">
                <a:solidFill>
                  <a:prstClr val="white"/>
                </a:solidFill>
                <a:latin typeface="Arial"/>
              </a:rPr>
              <a:t>GWh</a:t>
            </a:r>
          </a:p>
        </p:txBody>
      </p:sp>
    </p:spTree>
    <p:extLst>
      <p:ext uri="{BB962C8B-B14F-4D97-AF65-F5344CB8AC3E}">
        <p14:creationId xmlns:p14="http://schemas.microsoft.com/office/powerpoint/2010/main" val="2447490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72F1BEB-8499-468A-846C-B0EEAA0FCE70}"/>
              </a:ext>
            </a:extLst>
          </p:cNvPr>
          <p:cNvSpPr>
            <a:spLocks noGrp="1"/>
          </p:cNvSpPr>
          <p:nvPr>
            <p:ph type="sldNum" sz="quarter" idx="4294967295"/>
          </p:nvPr>
        </p:nvSpPr>
        <p:spPr>
          <a:xfrm>
            <a:off x="7086600" y="6356350"/>
            <a:ext cx="2057400" cy="365125"/>
          </a:xfrm>
          <a:prstGeom prst="rect">
            <a:avLst/>
          </a:prstGeom>
        </p:spPr>
        <p:txBody>
          <a:bodyPr/>
          <a:lstStyle/>
          <a:p>
            <a:fld id="{B3F3C854-90DC-2C4C-B409-8B7CCD508581}" type="slidenum">
              <a:rPr lang="es-ES_tradnl" smtClean="0"/>
              <a:t>24</a:t>
            </a:fld>
            <a:endParaRPr lang="es-ES_tradnl"/>
          </a:p>
        </p:txBody>
      </p:sp>
      <p:sp>
        <p:nvSpPr>
          <p:cNvPr id="6" name="Rectángulo 5">
            <a:extLst>
              <a:ext uri="{FF2B5EF4-FFF2-40B4-BE49-F238E27FC236}">
                <a16:creationId xmlns:a16="http://schemas.microsoft.com/office/drawing/2014/main" id="{E7764DA5-9F48-46D9-AAB1-FCFFCE61221A}"/>
              </a:ext>
            </a:extLst>
          </p:cNvPr>
          <p:cNvSpPr/>
          <p:nvPr/>
        </p:nvSpPr>
        <p:spPr>
          <a:xfrm>
            <a:off x="1754907" y="226533"/>
            <a:ext cx="5495637" cy="461665"/>
          </a:xfrm>
          <a:prstGeom prst="rect">
            <a:avLst/>
          </a:prstGeom>
        </p:spPr>
        <p:txBody>
          <a:bodyPr wrap="square">
            <a:spAutoFit/>
          </a:bodyPr>
          <a:lstStyle/>
          <a:p>
            <a:pPr algn="ctr"/>
            <a:r>
              <a:rPr lang="es-MX" sz="2400" b="1" dirty="0">
                <a:latin typeface="Arial" panose="020B0604020202020204" pitchFamily="34" charset="0"/>
                <a:cs typeface="Arial" panose="020B0604020202020204" pitchFamily="34" charset="0"/>
              </a:rPr>
              <a:t> Asentamientos irregulares</a:t>
            </a:r>
          </a:p>
        </p:txBody>
      </p:sp>
      <p:sp>
        <p:nvSpPr>
          <p:cNvPr id="3" name="CuadroTexto 2">
            <a:extLst>
              <a:ext uri="{FF2B5EF4-FFF2-40B4-BE49-F238E27FC236}">
                <a16:creationId xmlns:a16="http://schemas.microsoft.com/office/drawing/2014/main" id="{9D1FF4D0-FA61-4400-8B15-D0EE7B808BD6}"/>
              </a:ext>
            </a:extLst>
          </p:cNvPr>
          <p:cNvSpPr txBox="1"/>
          <p:nvPr/>
        </p:nvSpPr>
        <p:spPr>
          <a:xfrm>
            <a:off x="230909" y="1057653"/>
            <a:ext cx="8682182" cy="1569660"/>
          </a:xfrm>
          <a:prstGeom prst="rect">
            <a:avLst/>
          </a:prstGeom>
          <a:noFill/>
        </p:spPr>
        <p:txBody>
          <a:bodyPr wrap="square" rtlCol="0">
            <a:spAutoFit/>
          </a:bodyPr>
          <a:lstStyle/>
          <a:p>
            <a:pPr marL="285750" indent="-285750" algn="just">
              <a:buFont typeface="Arial" panose="020B0604020202020204" pitchFamily="34" charset="0"/>
              <a:buChar char="•"/>
            </a:pPr>
            <a:r>
              <a:rPr lang="es-MX" sz="1600" b="1" dirty="0">
                <a:latin typeface="Arial" panose="020B0604020202020204" pitchFamily="34" charset="0"/>
                <a:cs typeface="Arial" panose="020B0604020202020204" pitchFamily="34" charset="0"/>
              </a:rPr>
              <a:t>Objetivo:</a:t>
            </a:r>
            <a:r>
              <a:rPr lang="es-MX" sz="1600" dirty="0">
                <a:latin typeface="Arial" panose="020B0604020202020204" pitchFamily="34" charset="0"/>
                <a:cs typeface="Arial" panose="020B0604020202020204" pitchFamily="34" charset="0"/>
              </a:rPr>
              <a:t> Consiste en regularizar el suministro de energía eléctrica en asentamientos conectados en forma indebida, mediante obra eléctrica o instalación de sistemas de medición totalizadores. Se tienen georreferenciados </a:t>
            </a:r>
            <a:r>
              <a:rPr lang="es-MX" sz="1600" b="1" dirty="0">
                <a:latin typeface="Arial" panose="020B0604020202020204" pitchFamily="34" charset="0"/>
                <a:cs typeface="Arial" panose="020B0604020202020204" pitchFamily="34" charset="0"/>
              </a:rPr>
              <a:t>860 polígonos </a:t>
            </a:r>
            <a:r>
              <a:rPr lang="es-MX" sz="1600" dirty="0">
                <a:latin typeface="Arial" panose="020B0604020202020204" pitchFamily="34" charset="0"/>
                <a:cs typeface="Arial" panose="020B0604020202020204" pitchFamily="34" charset="0"/>
              </a:rPr>
              <a:t>de asentamientos irregulares con </a:t>
            </a:r>
            <a:r>
              <a:rPr lang="es-MX" sz="1600" b="1" dirty="0">
                <a:latin typeface="Arial" panose="020B0604020202020204" pitchFamily="34" charset="0"/>
                <a:cs typeface="Arial" panose="020B0604020202020204" pitchFamily="34" charset="0"/>
              </a:rPr>
              <a:t>512,198</a:t>
            </a:r>
            <a:r>
              <a:rPr lang="es-MX" sz="1600" dirty="0">
                <a:latin typeface="Arial" panose="020B0604020202020204" pitchFamily="34" charset="0"/>
                <a:cs typeface="Arial" panose="020B0604020202020204" pitchFamily="34" charset="0"/>
              </a:rPr>
              <a:t> </a:t>
            </a:r>
            <a:r>
              <a:rPr lang="es-MX" sz="1600" b="1" dirty="0">
                <a:latin typeface="Arial" panose="020B0604020202020204" pitchFamily="34" charset="0"/>
                <a:cs typeface="Arial" panose="020B0604020202020204" pitchFamily="34" charset="0"/>
              </a:rPr>
              <a:t>usuarios</a:t>
            </a:r>
            <a:r>
              <a:rPr lang="es-MX" sz="1600" dirty="0">
                <a:latin typeface="Arial" panose="020B0604020202020204" pitchFamily="34" charset="0"/>
                <a:cs typeface="Arial" panose="020B0604020202020204" pitchFamily="34" charset="0"/>
              </a:rPr>
              <a:t> con esta problemática.</a:t>
            </a:r>
          </a:p>
          <a:p>
            <a:pPr marL="285750" indent="-285750" algn="just">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637234AB-B066-4257-9E2B-E3A5AC86B10D}"/>
              </a:ext>
            </a:extLst>
          </p:cNvPr>
          <p:cNvSpPr/>
          <p:nvPr/>
        </p:nvSpPr>
        <p:spPr>
          <a:xfrm>
            <a:off x="3147568" y="6632021"/>
            <a:ext cx="3155031" cy="276999"/>
          </a:xfrm>
          <a:prstGeom prst="rect">
            <a:avLst/>
          </a:prstGeom>
        </p:spPr>
        <p:txBody>
          <a:bodyPr wrap="none">
            <a:spAutoFit/>
          </a:bodyPr>
          <a:lstStyle/>
          <a:p>
            <a:r>
              <a:rPr lang="es-MX" sz="1200" dirty="0">
                <a:latin typeface="Arial" panose="020B0604020202020204" pitchFamily="34" charset="0"/>
                <a:cs typeface="Arial" panose="020B0604020202020204" pitchFamily="34" charset="0"/>
                <a:hlinkClick r:id="rId2"/>
              </a:rPr>
              <a:t>http://sigdis.cfemex.com/poligonos/estados</a:t>
            </a:r>
            <a:r>
              <a:rPr lang="es-MX" sz="1200" dirty="0">
                <a:latin typeface="Arial" panose="020B0604020202020204" pitchFamily="34" charset="0"/>
                <a:cs typeface="Arial" panose="020B0604020202020204" pitchFamily="34" charset="0"/>
              </a:rPr>
              <a:t> </a:t>
            </a:r>
          </a:p>
        </p:txBody>
      </p:sp>
      <p:graphicFrame>
        <p:nvGraphicFramePr>
          <p:cNvPr id="11" name="Tabla 10">
            <a:extLst>
              <a:ext uri="{FF2B5EF4-FFF2-40B4-BE49-F238E27FC236}">
                <a16:creationId xmlns:a16="http://schemas.microsoft.com/office/drawing/2014/main" id="{1E5A4CC1-F2ED-4F71-8110-CE1B21465146}"/>
              </a:ext>
            </a:extLst>
          </p:cNvPr>
          <p:cNvGraphicFramePr>
            <a:graphicFrameLocks noGrp="1"/>
          </p:cNvGraphicFramePr>
          <p:nvPr>
            <p:extLst>
              <p:ext uri="{D42A27DB-BD31-4B8C-83A1-F6EECF244321}">
                <p14:modId xmlns:p14="http://schemas.microsoft.com/office/powerpoint/2010/main" val="3902982366"/>
              </p:ext>
            </p:extLst>
          </p:nvPr>
        </p:nvGraphicFramePr>
        <p:xfrm>
          <a:off x="1492949" y="2157520"/>
          <a:ext cx="5896139" cy="4130168"/>
        </p:xfrm>
        <a:graphic>
          <a:graphicData uri="http://schemas.openxmlformats.org/drawingml/2006/table">
            <a:tbl>
              <a:tblPr/>
              <a:tblGrid>
                <a:gridCol w="2084916">
                  <a:extLst>
                    <a:ext uri="{9D8B030D-6E8A-4147-A177-3AD203B41FA5}">
                      <a16:colId xmlns:a16="http://schemas.microsoft.com/office/drawing/2014/main" val="2832509183"/>
                    </a:ext>
                  </a:extLst>
                </a:gridCol>
                <a:gridCol w="1511197">
                  <a:extLst>
                    <a:ext uri="{9D8B030D-6E8A-4147-A177-3AD203B41FA5}">
                      <a16:colId xmlns:a16="http://schemas.microsoft.com/office/drawing/2014/main" val="3576352626"/>
                    </a:ext>
                  </a:extLst>
                </a:gridCol>
                <a:gridCol w="2300026">
                  <a:extLst>
                    <a:ext uri="{9D8B030D-6E8A-4147-A177-3AD203B41FA5}">
                      <a16:colId xmlns:a16="http://schemas.microsoft.com/office/drawing/2014/main" val="2769329611"/>
                    </a:ext>
                  </a:extLst>
                </a:gridCol>
              </a:tblGrid>
              <a:tr h="594488">
                <a:tc>
                  <a:txBody>
                    <a:bodyPr/>
                    <a:lstStyle/>
                    <a:p>
                      <a:pPr algn="ctr" rtl="0" fontAlgn="ctr"/>
                      <a:r>
                        <a:rPr lang="es-MX" sz="2000" b="1" dirty="0"/>
                        <a:t>División</a:t>
                      </a:r>
                      <a:endParaRPr lang="es-MX" sz="1400" b="1"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MX" sz="1200" b="1" i="0" u="none" strike="noStrike" dirty="0">
                          <a:solidFill>
                            <a:srgbClr val="000000"/>
                          </a:solidFill>
                          <a:effectLst/>
                          <a:latin typeface="Arial" panose="020B0604020202020204" pitchFamily="34" charset="0"/>
                        </a:rPr>
                        <a:t>Cantidad de Usuarios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MX" sz="1200" b="1" i="0" u="none" strike="noStrike" dirty="0">
                          <a:solidFill>
                            <a:srgbClr val="000000"/>
                          </a:solidFill>
                          <a:effectLst/>
                          <a:latin typeface="Arial" panose="020B0604020202020204" pitchFamily="34" charset="0"/>
                        </a:rPr>
                        <a:t>Cantidad de Polígonos de asentamientos irregulares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45387967"/>
                  </a:ext>
                </a:extLst>
              </a:tr>
              <a:tr h="215465">
                <a:tc>
                  <a:txBody>
                    <a:bodyPr/>
                    <a:lstStyle/>
                    <a:p>
                      <a:pPr algn="l" rtl="0" fontAlgn="ctr"/>
                      <a:r>
                        <a:rPr lang="es-MX" sz="1400" b="0" i="0" u="none" strike="noStrike">
                          <a:solidFill>
                            <a:srgbClr val="000000"/>
                          </a:solidFill>
                          <a:effectLst/>
                          <a:latin typeface="Arial" panose="020B0604020202020204" pitchFamily="34" charset="0"/>
                        </a:rPr>
                        <a:t>Baja California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17,116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274990"/>
                  </a:ext>
                </a:extLst>
              </a:tr>
              <a:tr h="215465">
                <a:tc>
                  <a:txBody>
                    <a:bodyPr/>
                    <a:lstStyle/>
                    <a:p>
                      <a:pPr algn="l" rtl="0" fontAlgn="ctr"/>
                      <a:r>
                        <a:rPr lang="es-MX" sz="1400" b="0" i="0" u="none" strike="noStrike">
                          <a:solidFill>
                            <a:srgbClr val="000000"/>
                          </a:solidFill>
                          <a:effectLst/>
                          <a:latin typeface="Arial" panose="020B0604020202020204" pitchFamily="34" charset="0"/>
                        </a:rPr>
                        <a:t>Centro Occidente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1,770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233850"/>
                  </a:ext>
                </a:extLst>
              </a:tr>
              <a:tr h="215465">
                <a:tc>
                  <a:txBody>
                    <a:bodyPr/>
                    <a:lstStyle/>
                    <a:p>
                      <a:pPr algn="l" rtl="0" fontAlgn="ctr"/>
                      <a:r>
                        <a:rPr lang="es-MX" sz="1400" b="0" i="0" u="none" strike="noStrike">
                          <a:solidFill>
                            <a:srgbClr val="000000"/>
                          </a:solidFill>
                          <a:effectLst/>
                          <a:latin typeface="Arial" panose="020B0604020202020204" pitchFamily="34" charset="0"/>
                        </a:rPr>
                        <a:t>Jalisco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13,474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721105"/>
                  </a:ext>
                </a:extLst>
              </a:tr>
              <a:tr h="215465">
                <a:tc>
                  <a:txBody>
                    <a:bodyPr/>
                    <a:lstStyle/>
                    <a:p>
                      <a:pPr algn="l" rtl="0" fontAlgn="ctr"/>
                      <a:r>
                        <a:rPr lang="es-MX" sz="1400" b="0" i="0" u="none" strike="noStrike">
                          <a:solidFill>
                            <a:srgbClr val="000000"/>
                          </a:solidFill>
                          <a:effectLst/>
                          <a:latin typeface="Arial" panose="020B0604020202020204" pitchFamily="34" charset="0"/>
                        </a:rPr>
                        <a:t>Centro Oriente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12,068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176110"/>
                  </a:ext>
                </a:extLst>
              </a:tr>
              <a:tr h="215465">
                <a:tc>
                  <a:txBody>
                    <a:bodyPr/>
                    <a:lstStyle/>
                    <a:p>
                      <a:pPr algn="l" rtl="0" fontAlgn="ctr"/>
                      <a:r>
                        <a:rPr lang="es-MX" sz="1400" b="0" i="0" u="none" strike="noStrike">
                          <a:solidFill>
                            <a:srgbClr val="000000"/>
                          </a:solidFill>
                          <a:effectLst/>
                          <a:latin typeface="Arial" panose="020B0604020202020204" pitchFamily="34" charset="0"/>
                        </a:rPr>
                        <a:t>Centro Sur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13,386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656378"/>
                  </a:ext>
                </a:extLst>
              </a:tr>
              <a:tr h="215465">
                <a:tc>
                  <a:txBody>
                    <a:bodyPr/>
                    <a:lstStyle/>
                    <a:p>
                      <a:pPr algn="l" rtl="0" fontAlgn="ctr"/>
                      <a:r>
                        <a:rPr lang="es-MX" sz="1400" b="0" i="0" u="none" strike="noStrike">
                          <a:solidFill>
                            <a:srgbClr val="000000"/>
                          </a:solidFill>
                          <a:effectLst/>
                          <a:latin typeface="Arial" panose="020B0604020202020204" pitchFamily="34" charset="0"/>
                        </a:rPr>
                        <a:t>Noroeste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13,383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916252"/>
                  </a:ext>
                </a:extLst>
              </a:tr>
              <a:tr h="215465">
                <a:tc>
                  <a:txBody>
                    <a:bodyPr/>
                    <a:lstStyle/>
                    <a:p>
                      <a:pPr algn="l" rtl="0" fontAlgn="ctr"/>
                      <a:r>
                        <a:rPr lang="es-MX" sz="1400" b="0" i="0" u="none" strike="noStrike">
                          <a:solidFill>
                            <a:srgbClr val="000000"/>
                          </a:solidFill>
                          <a:effectLst/>
                          <a:latin typeface="Arial" panose="020B0604020202020204" pitchFamily="34" charset="0"/>
                        </a:rPr>
                        <a:t>Valle de México Norte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163,721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3856524"/>
                  </a:ext>
                </a:extLst>
              </a:tr>
              <a:tr h="215465">
                <a:tc>
                  <a:txBody>
                    <a:bodyPr/>
                    <a:lstStyle/>
                    <a:p>
                      <a:pPr algn="l" rtl="0" fontAlgn="ctr"/>
                      <a:r>
                        <a:rPr lang="es-MX" sz="1400" b="0" i="0" u="none" strike="noStrike">
                          <a:solidFill>
                            <a:srgbClr val="000000"/>
                          </a:solidFill>
                          <a:effectLst/>
                          <a:latin typeface="Arial" panose="020B0604020202020204" pitchFamily="34" charset="0"/>
                        </a:rPr>
                        <a:t>Peninsular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13,117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946220"/>
                  </a:ext>
                </a:extLst>
              </a:tr>
              <a:tr h="215465">
                <a:tc>
                  <a:txBody>
                    <a:bodyPr/>
                    <a:lstStyle/>
                    <a:p>
                      <a:pPr algn="l" rtl="0" fontAlgn="ctr"/>
                      <a:r>
                        <a:rPr lang="es-MX" sz="1400" b="0" i="0" u="none" strike="noStrike">
                          <a:solidFill>
                            <a:srgbClr val="000000"/>
                          </a:solidFill>
                          <a:effectLst/>
                          <a:latin typeface="Arial" panose="020B0604020202020204" pitchFamily="34" charset="0"/>
                        </a:rPr>
                        <a:t>Norte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22,211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54192"/>
                  </a:ext>
                </a:extLst>
              </a:tr>
              <a:tr h="215465">
                <a:tc>
                  <a:txBody>
                    <a:bodyPr/>
                    <a:lstStyle/>
                    <a:p>
                      <a:pPr algn="l" rtl="0" fontAlgn="ctr"/>
                      <a:r>
                        <a:rPr lang="es-MX" sz="1400" b="0" i="0" u="none" strike="noStrike">
                          <a:solidFill>
                            <a:srgbClr val="000000"/>
                          </a:solidFill>
                          <a:effectLst/>
                          <a:latin typeface="Arial" panose="020B0604020202020204" pitchFamily="34" charset="0"/>
                        </a:rPr>
                        <a:t>Oriente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64,650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142697"/>
                  </a:ext>
                </a:extLst>
              </a:tr>
              <a:tr h="215465">
                <a:tc>
                  <a:txBody>
                    <a:bodyPr/>
                    <a:lstStyle/>
                    <a:p>
                      <a:pPr algn="l" rtl="0" fontAlgn="ctr"/>
                      <a:r>
                        <a:rPr lang="es-MX" sz="1400" b="0" i="0" u="none" strike="noStrike">
                          <a:solidFill>
                            <a:srgbClr val="000000"/>
                          </a:solidFill>
                          <a:effectLst/>
                          <a:latin typeface="Arial" panose="020B0604020202020204" pitchFamily="34" charset="0"/>
                        </a:rPr>
                        <a:t>Golfo Norte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14,545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22510"/>
                  </a:ext>
                </a:extLst>
              </a:tr>
              <a:tr h="215465">
                <a:tc>
                  <a:txBody>
                    <a:bodyPr/>
                    <a:lstStyle/>
                    <a:p>
                      <a:pPr algn="l" rtl="0" fontAlgn="ctr"/>
                      <a:r>
                        <a:rPr lang="es-MX" sz="1400" b="0" i="0" u="none" strike="noStrike">
                          <a:solidFill>
                            <a:srgbClr val="000000"/>
                          </a:solidFill>
                          <a:effectLst/>
                          <a:latin typeface="Arial" panose="020B0604020202020204" pitchFamily="34" charset="0"/>
                        </a:rPr>
                        <a:t>Bajío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22,404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102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921014"/>
                  </a:ext>
                </a:extLst>
              </a:tr>
              <a:tr h="215465">
                <a:tc>
                  <a:txBody>
                    <a:bodyPr/>
                    <a:lstStyle/>
                    <a:p>
                      <a:pPr algn="l" rtl="0" fontAlgn="ctr"/>
                      <a:r>
                        <a:rPr lang="es-MX" sz="1400" b="0" i="0" u="none" strike="noStrike">
                          <a:solidFill>
                            <a:srgbClr val="000000"/>
                          </a:solidFill>
                          <a:effectLst/>
                          <a:latin typeface="Arial" panose="020B0604020202020204" pitchFamily="34" charset="0"/>
                        </a:rPr>
                        <a:t>Valle de México Centro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44,414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078808"/>
                  </a:ext>
                </a:extLst>
              </a:tr>
              <a:tr h="215465">
                <a:tc>
                  <a:txBody>
                    <a:bodyPr/>
                    <a:lstStyle/>
                    <a:p>
                      <a:pPr algn="l" rtl="0" fontAlgn="ctr"/>
                      <a:r>
                        <a:rPr lang="es-MX" sz="1400" b="0" i="0" u="none" strike="noStrike">
                          <a:solidFill>
                            <a:srgbClr val="000000"/>
                          </a:solidFill>
                          <a:effectLst/>
                          <a:latin typeface="Arial" panose="020B0604020202020204" pitchFamily="34" charset="0"/>
                        </a:rPr>
                        <a:t>Valle de México Sur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24,971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252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110359"/>
                  </a:ext>
                </a:extLst>
              </a:tr>
              <a:tr h="215465">
                <a:tc>
                  <a:txBody>
                    <a:bodyPr/>
                    <a:lstStyle/>
                    <a:p>
                      <a:pPr algn="l" rtl="0" fontAlgn="ctr"/>
                      <a:r>
                        <a:rPr lang="es-MX" sz="1400" b="0" i="0" u="none" strike="noStrike">
                          <a:solidFill>
                            <a:srgbClr val="000000"/>
                          </a:solidFill>
                          <a:effectLst/>
                          <a:latin typeface="Arial" panose="020B0604020202020204" pitchFamily="34" charset="0"/>
                        </a:rPr>
                        <a:t>Sureste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70,959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400" b="0" i="0" u="none" strike="noStrike">
                          <a:solidFill>
                            <a:srgbClr val="000000"/>
                          </a:solidFill>
                          <a:effectLst/>
                          <a:latin typeface="Arial" panose="020B0604020202020204" pitchFamily="34" charset="0"/>
                        </a:rPr>
                        <a:t>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695241"/>
                  </a:ext>
                </a:extLst>
              </a:tr>
              <a:tr h="215465">
                <a:tc>
                  <a:txBody>
                    <a:bodyPr/>
                    <a:lstStyle/>
                    <a:p>
                      <a:pPr algn="l" rtl="0" fontAlgn="ctr"/>
                      <a:r>
                        <a:rPr lang="es-MX" sz="1400" b="1" i="0" u="none" strike="noStrike" dirty="0">
                          <a:solidFill>
                            <a:srgbClr val="000000"/>
                          </a:solidFill>
                          <a:effectLst/>
                          <a:latin typeface="Arial" panose="020B0604020202020204" pitchFamily="34" charset="0"/>
                        </a:rPr>
                        <a:t>Nacional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400" b="1" i="0" u="none" strike="noStrike" dirty="0">
                          <a:solidFill>
                            <a:srgbClr val="000000"/>
                          </a:solidFill>
                          <a:effectLst/>
                          <a:latin typeface="Arial" panose="020B0604020202020204" pitchFamily="34" charset="0"/>
                        </a:rPr>
                        <a:t>512,189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400" b="1" i="0" u="none" strike="noStrike" dirty="0">
                          <a:solidFill>
                            <a:srgbClr val="000000"/>
                          </a:solidFill>
                          <a:effectLst/>
                          <a:latin typeface="Arial" panose="020B0604020202020204" pitchFamily="34" charset="0"/>
                        </a:rPr>
                        <a:t>860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44115940"/>
                  </a:ext>
                </a:extLst>
              </a:tr>
            </a:tbl>
          </a:graphicData>
        </a:graphic>
      </p:graphicFrame>
    </p:spTree>
    <p:extLst>
      <p:ext uri="{BB962C8B-B14F-4D97-AF65-F5344CB8AC3E}">
        <p14:creationId xmlns:p14="http://schemas.microsoft.com/office/powerpoint/2010/main" val="2773133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9754D6D-9090-4FA7-83E8-80321379005B}"/>
              </a:ext>
            </a:extLst>
          </p:cNvPr>
          <p:cNvPicPr>
            <a:picLocks noChangeAspect="1"/>
          </p:cNvPicPr>
          <p:nvPr/>
        </p:nvPicPr>
        <p:blipFill rotWithShape="1">
          <a:blip r:embed="rId2"/>
          <a:srcRect l="707" t="14931"/>
          <a:stretch/>
        </p:blipFill>
        <p:spPr>
          <a:xfrm>
            <a:off x="147782" y="2082134"/>
            <a:ext cx="8531315" cy="3921080"/>
          </a:xfrm>
          <a:prstGeom prst="rect">
            <a:avLst/>
          </a:prstGeom>
          <a:effectLst>
            <a:outerShdw blurRad="50800" dist="50800" dir="5400000" algn="ctr" rotWithShape="0">
              <a:srgbClr val="000000">
                <a:alpha val="0"/>
              </a:srgbClr>
            </a:outerShdw>
          </a:effectLst>
        </p:spPr>
      </p:pic>
      <p:sp>
        <p:nvSpPr>
          <p:cNvPr id="4" name="Marcador de número de diapositiva 3">
            <a:extLst>
              <a:ext uri="{FF2B5EF4-FFF2-40B4-BE49-F238E27FC236}">
                <a16:creationId xmlns:a16="http://schemas.microsoft.com/office/drawing/2014/main" id="{972F1BEB-8499-468A-846C-B0EEAA0FCE70}"/>
              </a:ext>
            </a:extLst>
          </p:cNvPr>
          <p:cNvSpPr>
            <a:spLocks noGrp="1"/>
          </p:cNvSpPr>
          <p:nvPr>
            <p:ph type="sldNum" sz="quarter" idx="4294967295"/>
          </p:nvPr>
        </p:nvSpPr>
        <p:spPr>
          <a:xfrm>
            <a:off x="7086600" y="6356350"/>
            <a:ext cx="2057400" cy="365125"/>
          </a:xfrm>
          <a:prstGeom prst="rect">
            <a:avLst/>
          </a:prstGeom>
        </p:spPr>
        <p:txBody>
          <a:bodyPr/>
          <a:lstStyle/>
          <a:p>
            <a:fld id="{B3F3C854-90DC-2C4C-B409-8B7CCD508581}" type="slidenum">
              <a:rPr lang="es-ES_tradnl" smtClean="0"/>
              <a:t>25</a:t>
            </a:fld>
            <a:endParaRPr lang="es-ES_tradnl"/>
          </a:p>
        </p:txBody>
      </p:sp>
      <p:sp>
        <p:nvSpPr>
          <p:cNvPr id="6" name="Rectángulo 5">
            <a:extLst>
              <a:ext uri="{FF2B5EF4-FFF2-40B4-BE49-F238E27FC236}">
                <a16:creationId xmlns:a16="http://schemas.microsoft.com/office/drawing/2014/main" id="{E7764DA5-9F48-46D9-AAB1-FCFFCE61221A}"/>
              </a:ext>
            </a:extLst>
          </p:cNvPr>
          <p:cNvSpPr/>
          <p:nvPr/>
        </p:nvSpPr>
        <p:spPr>
          <a:xfrm>
            <a:off x="1754907" y="175733"/>
            <a:ext cx="5495637" cy="400110"/>
          </a:xfrm>
          <a:prstGeom prst="rect">
            <a:avLst/>
          </a:prstGeom>
        </p:spPr>
        <p:txBody>
          <a:bodyPr wrap="square">
            <a:spAutoFit/>
          </a:bodyPr>
          <a:lstStyle/>
          <a:p>
            <a:pPr algn="ctr"/>
            <a:r>
              <a:rPr lang="es-MX" sz="2000" b="1" dirty="0">
                <a:latin typeface="Arial" panose="020B0604020202020204" pitchFamily="34" charset="0"/>
                <a:cs typeface="Arial" panose="020B0604020202020204" pitchFamily="34" charset="0"/>
              </a:rPr>
              <a:t> Asentamientos irregulares</a:t>
            </a:r>
          </a:p>
        </p:txBody>
      </p:sp>
      <p:sp>
        <p:nvSpPr>
          <p:cNvPr id="3" name="CuadroTexto 2">
            <a:extLst>
              <a:ext uri="{FF2B5EF4-FFF2-40B4-BE49-F238E27FC236}">
                <a16:creationId xmlns:a16="http://schemas.microsoft.com/office/drawing/2014/main" id="{9D1FF4D0-FA61-4400-8B15-D0EE7B808BD6}"/>
              </a:ext>
            </a:extLst>
          </p:cNvPr>
          <p:cNvSpPr txBox="1"/>
          <p:nvPr/>
        </p:nvSpPr>
        <p:spPr>
          <a:xfrm>
            <a:off x="147782" y="1016832"/>
            <a:ext cx="8682182" cy="1569660"/>
          </a:xfrm>
          <a:prstGeom prst="rect">
            <a:avLst/>
          </a:prstGeom>
          <a:noFill/>
        </p:spPr>
        <p:txBody>
          <a:bodyPr wrap="square" rtlCol="0">
            <a:spAutoFit/>
          </a:bodyPr>
          <a:lstStyle/>
          <a:p>
            <a:pPr marL="285750" indent="-285750" algn="just">
              <a:buFont typeface="Arial" panose="020B0604020202020204" pitchFamily="34" charset="0"/>
              <a:buChar char="•"/>
            </a:pPr>
            <a:r>
              <a:rPr lang="es-MX" sz="1600" dirty="0">
                <a:latin typeface="Arial" panose="020B0604020202020204" pitchFamily="34" charset="0"/>
                <a:cs typeface="Arial" panose="020B0604020202020204" pitchFamily="34" charset="0"/>
              </a:rPr>
              <a:t>Al mes de </a:t>
            </a:r>
            <a:r>
              <a:rPr lang="es-MX" sz="1600" b="1" dirty="0">
                <a:latin typeface="Arial" panose="020B0604020202020204" pitchFamily="34" charset="0"/>
                <a:cs typeface="Arial" panose="020B0604020202020204" pitchFamily="34" charset="0"/>
              </a:rPr>
              <a:t>agosto 2018 </a:t>
            </a:r>
            <a:r>
              <a:rPr lang="es-MX" sz="1600" dirty="0">
                <a:latin typeface="Arial" panose="020B0604020202020204" pitchFamily="34" charset="0"/>
                <a:cs typeface="Arial" panose="020B0604020202020204" pitchFamily="34" charset="0"/>
              </a:rPr>
              <a:t>se han colocado mediciones totalizadoras en </a:t>
            </a:r>
            <a:r>
              <a:rPr lang="es-MX" sz="1600" b="1" dirty="0">
                <a:latin typeface="Arial" panose="020B0604020202020204" pitchFamily="34" charset="0"/>
                <a:cs typeface="Arial" panose="020B0604020202020204" pitchFamily="34" charset="0"/>
              </a:rPr>
              <a:t>334 polígonos</a:t>
            </a:r>
            <a:r>
              <a:rPr lang="es-MX" sz="1600" dirty="0">
                <a:latin typeface="Arial" panose="020B0604020202020204" pitchFamily="34" charset="0"/>
                <a:cs typeface="Arial" panose="020B0604020202020204" pitchFamily="34" charset="0"/>
              </a:rPr>
              <a:t>, logrando facturar a </a:t>
            </a:r>
            <a:r>
              <a:rPr lang="es-MX" sz="1600" b="1" dirty="0">
                <a:latin typeface="Arial" panose="020B0604020202020204" pitchFamily="34" charset="0"/>
                <a:cs typeface="Arial" panose="020B0604020202020204" pitchFamily="34" charset="0"/>
              </a:rPr>
              <a:t>18,077</a:t>
            </a:r>
            <a:r>
              <a:rPr lang="es-MX" sz="1600" dirty="0">
                <a:latin typeface="Arial" panose="020B0604020202020204" pitchFamily="34" charset="0"/>
                <a:cs typeface="Arial" panose="020B0604020202020204" pitchFamily="34" charset="0"/>
              </a:rPr>
              <a:t> usuarios.</a:t>
            </a:r>
          </a:p>
          <a:p>
            <a:pPr marL="285750" indent="-285750" algn="just">
              <a:buFont typeface="Arial" panose="020B0604020202020204" pitchFamily="34" charset="0"/>
              <a:buChar char="•"/>
            </a:pPr>
            <a:r>
              <a:rPr lang="es-MX" sz="1600" dirty="0">
                <a:latin typeface="Arial" panose="020B0604020202020204" pitchFamily="34" charset="0"/>
                <a:cs typeface="Arial" panose="020B0604020202020204" pitchFamily="34" charset="0"/>
              </a:rPr>
              <a:t>Se diseñó una aplicación en web donde se tienen georreferenciados los polígonos con asentamientos irregulares.</a:t>
            </a:r>
          </a:p>
          <a:p>
            <a:pPr marL="285750" indent="-285750" algn="just">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5E611647-5C5F-4A0A-BDF1-F63E6E29EA4B}"/>
              </a:ext>
            </a:extLst>
          </p:cNvPr>
          <p:cNvGraphicFramePr>
            <a:graphicFrameLocks noGrp="1"/>
          </p:cNvGraphicFramePr>
          <p:nvPr>
            <p:extLst>
              <p:ext uri="{D42A27DB-BD31-4B8C-83A1-F6EECF244321}">
                <p14:modId xmlns:p14="http://schemas.microsoft.com/office/powerpoint/2010/main" val="2817217276"/>
              </p:ext>
            </p:extLst>
          </p:nvPr>
        </p:nvGraphicFramePr>
        <p:xfrm>
          <a:off x="3528290" y="2249280"/>
          <a:ext cx="5301673" cy="2636520"/>
        </p:xfrm>
        <a:graphic>
          <a:graphicData uri="http://schemas.openxmlformats.org/drawingml/2006/table">
            <a:tbl>
              <a:tblPr/>
              <a:tblGrid>
                <a:gridCol w="1969193">
                  <a:extLst>
                    <a:ext uri="{9D8B030D-6E8A-4147-A177-3AD203B41FA5}">
                      <a16:colId xmlns:a16="http://schemas.microsoft.com/office/drawing/2014/main" val="1773298204"/>
                    </a:ext>
                  </a:extLst>
                </a:gridCol>
                <a:gridCol w="1245473">
                  <a:extLst>
                    <a:ext uri="{9D8B030D-6E8A-4147-A177-3AD203B41FA5}">
                      <a16:colId xmlns:a16="http://schemas.microsoft.com/office/drawing/2014/main" val="1811282396"/>
                    </a:ext>
                  </a:extLst>
                </a:gridCol>
                <a:gridCol w="2087007">
                  <a:extLst>
                    <a:ext uri="{9D8B030D-6E8A-4147-A177-3AD203B41FA5}">
                      <a16:colId xmlns:a16="http://schemas.microsoft.com/office/drawing/2014/main" val="644603473"/>
                    </a:ext>
                  </a:extLst>
                </a:gridCol>
              </a:tblGrid>
              <a:tr h="525780">
                <a:tc>
                  <a:txBody>
                    <a:bodyPr/>
                    <a:lstStyle/>
                    <a:p>
                      <a:pPr algn="ctr" fontAlgn="ctr"/>
                      <a:r>
                        <a:rPr lang="es-MX" sz="1400" b="1" i="0" u="none" strike="noStrike">
                          <a:solidFill>
                            <a:srgbClr val="000000"/>
                          </a:solidFill>
                          <a:effectLst/>
                          <a:latin typeface="Arial" panose="020B0604020202020204" pitchFamily="34" charset="0"/>
                        </a:rPr>
                        <a:t>División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MX" sz="1400" b="1" i="0" u="none" strike="noStrike">
                          <a:solidFill>
                            <a:srgbClr val="000000"/>
                          </a:solidFill>
                          <a:effectLst/>
                          <a:latin typeface="Arial" panose="020B0604020202020204" pitchFamily="34" charset="0"/>
                        </a:rPr>
                        <a:t>Cantidad de Usuarios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MX" sz="1400" b="1" i="0" u="none" strike="noStrike" dirty="0">
                          <a:solidFill>
                            <a:srgbClr val="000000"/>
                          </a:solidFill>
                          <a:effectLst/>
                          <a:latin typeface="Arial" panose="020B0604020202020204" pitchFamily="34" charset="0"/>
                        </a:rPr>
                        <a:t>Cantidad de Polígonos de asentamientos irregulares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8220982"/>
                  </a:ext>
                </a:extLst>
              </a:tr>
              <a:tr h="182880">
                <a:tc>
                  <a:txBody>
                    <a:bodyPr/>
                    <a:lstStyle/>
                    <a:p>
                      <a:pPr algn="l" fontAlgn="ctr"/>
                      <a:r>
                        <a:rPr lang="es-MX" sz="1400" b="1" i="0" u="none" strike="noStrike" dirty="0">
                          <a:solidFill>
                            <a:srgbClr val="000000"/>
                          </a:solidFill>
                          <a:effectLst/>
                          <a:latin typeface="Arial" panose="020B0604020202020204" pitchFamily="34" charset="0"/>
                        </a:rPr>
                        <a:t>Bajío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420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78857"/>
                  </a:ext>
                </a:extLst>
              </a:tr>
              <a:tr h="182880">
                <a:tc>
                  <a:txBody>
                    <a:bodyPr/>
                    <a:lstStyle/>
                    <a:p>
                      <a:pPr algn="l" fontAlgn="ctr"/>
                      <a:r>
                        <a:rPr lang="es-MX" sz="1400" b="1" i="0" u="none" strike="noStrike" dirty="0">
                          <a:solidFill>
                            <a:srgbClr val="000000"/>
                          </a:solidFill>
                          <a:effectLst/>
                          <a:latin typeface="Arial" panose="020B0604020202020204" pitchFamily="34" charset="0"/>
                        </a:rPr>
                        <a:t>Centro Occidente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983471"/>
                  </a:ext>
                </a:extLst>
              </a:tr>
              <a:tr h="182880">
                <a:tc>
                  <a:txBody>
                    <a:bodyPr/>
                    <a:lstStyle/>
                    <a:p>
                      <a:pPr algn="l" fontAlgn="ctr"/>
                      <a:r>
                        <a:rPr lang="es-MX" sz="1400" b="1" i="0" u="none" strike="noStrike" dirty="0">
                          <a:solidFill>
                            <a:srgbClr val="000000"/>
                          </a:solidFill>
                          <a:effectLst/>
                          <a:latin typeface="Arial" panose="020B0604020202020204" pitchFamily="34" charset="0"/>
                        </a:rPr>
                        <a:t>Centro Oriente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1,179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524255"/>
                  </a:ext>
                </a:extLst>
              </a:tr>
              <a:tr h="175953">
                <a:tc>
                  <a:txBody>
                    <a:bodyPr/>
                    <a:lstStyle/>
                    <a:p>
                      <a:pPr algn="l" fontAlgn="ctr"/>
                      <a:r>
                        <a:rPr lang="es-MX" sz="1400" b="1" i="0" u="none" strike="noStrike" dirty="0">
                          <a:solidFill>
                            <a:srgbClr val="000000"/>
                          </a:solidFill>
                          <a:effectLst/>
                          <a:latin typeface="Arial" panose="020B0604020202020204" pitchFamily="34" charset="0"/>
                        </a:rPr>
                        <a:t>Valle de México Sur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11,337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252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786946"/>
                  </a:ext>
                </a:extLst>
              </a:tr>
              <a:tr h="182880">
                <a:tc>
                  <a:txBody>
                    <a:bodyPr/>
                    <a:lstStyle/>
                    <a:p>
                      <a:pPr algn="l" fontAlgn="ctr"/>
                      <a:r>
                        <a:rPr lang="es-MX" sz="1400" b="1" i="0" u="none" strike="noStrike" dirty="0">
                          <a:solidFill>
                            <a:srgbClr val="000000"/>
                          </a:solidFill>
                          <a:effectLst/>
                          <a:latin typeface="Arial" panose="020B0604020202020204" pitchFamily="34" charset="0"/>
                        </a:rPr>
                        <a:t>Oriente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791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431755"/>
                  </a:ext>
                </a:extLst>
              </a:tr>
              <a:tr h="182880">
                <a:tc>
                  <a:txBody>
                    <a:bodyPr/>
                    <a:lstStyle/>
                    <a:p>
                      <a:pPr algn="l" fontAlgn="ctr"/>
                      <a:r>
                        <a:rPr lang="es-MX" sz="1400" b="1" i="0" u="none" strike="noStrike" dirty="0">
                          <a:solidFill>
                            <a:srgbClr val="000000"/>
                          </a:solidFill>
                          <a:effectLst/>
                          <a:latin typeface="Arial" panose="020B0604020202020204" pitchFamily="34" charset="0"/>
                        </a:rPr>
                        <a:t>Peninsular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585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451909"/>
                  </a:ext>
                </a:extLst>
              </a:tr>
              <a:tr h="182880">
                <a:tc>
                  <a:txBody>
                    <a:bodyPr/>
                    <a:lstStyle/>
                    <a:p>
                      <a:pPr algn="l" fontAlgn="ctr"/>
                      <a:r>
                        <a:rPr lang="es-MX" sz="1400" b="1" i="0" u="none" strike="noStrike" dirty="0">
                          <a:solidFill>
                            <a:srgbClr val="000000"/>
                          </a:solidFill>
                          <a:effectLst/>
                          <a:latin typeface="Arial" panose="020B0604020202020204" pitchFamily="34" charset="0"/>
                        </a:rPr>
                        <a:t>Sureste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2,676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905265"/>
                  </a:ext>
                </a:extLst>
              </a:tr>
              <a:tr h="182880">
                <a:tc>
                  <a:txBody>
                    <a:bodyPr/>
                    <a:lstStyle/>
                    <a:p>
                      <a:pPr algn="l" fontAlgn="ctr"/>
                      <a:r>
                        <a:rPr lang="es-MX" sz="1400" b="1" i="0" u="none" strike="noStrike" dirty="0">
                          <a:solidFill>
                            <a:srgbClr val="000000"/>
                          </a:solidFill>
                          <a:effectLst/>
                          <a:latin typeface="Arial" panose="020B0604020202020204" pitchFamily="34" charset="0"/>
                        </a:rPr>
                        <a:t>Valle de México Centro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1,020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283654"/>
                  </a:ext>
                </a:extLst>
              </a:tr>
              <a:tr h="182880">
                <a:tc>
                  <a:txBody>
                    <a:bodyPr/>
                    <a:lstStyle/>
                    <a:p>
                      <a:pPr algn="ctr" fontAlgn="ctr"/>
                      <a:r>
                        <a:rPr lang="es-MX" sz="1400" b="1" i="0" u="none" strike="noStrike" dirty="0">
                          <a:solidFill>
                            <a:srgbClr val="000000"/>
                          </a:solidFill>
                          <a:effectLst/>
                          <a:latin typeface="Arial" panose="020B0604020202020204" pitchFamily="34" charset="0"/>
                        </a:rPr>
                        <a:t>Nacional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18,077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Arial" panose="020B0604020202020204" pitchFamily="34" charset="0"/>
                        </a:rPr>
                        <a:t>334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117806"/>
                  </a:ext>
                </a:extLst>
              </a:tr>
            </a:tbl>
          </a:graphicData>
        </a:graphic>
      </p:graphicFrame>
      <p:sp>
        <p:nvSpPr>
          <p:cNvPr id="9" name="Rectángulo 8">
            <a:extLst>
              <a:ext uri="{FF2B5EF4-FFF2-40B4-BE49-F238E27FC236}">
                <a16:creationId xmlns:a16="http://schemas.microsoft.com/office/drawing/2014/main" id="{637234AB-B066-4257-9E2B-E3A5AC86B10D}"/>
              </a:ext>
            </a:extLst>
          </p:cNvPr>
          <p:cNvSpPr/>
          <p:nvPr/>
        </p:nvSpPr>
        <p:spPr>
          <a:xfrm>
            <a:off x="2500437" y="5912173"/>
            <a:ext cx="4380751" cy="369332"/>
          </a:xfrm>
          <a:prstGeom prst="rect">
            <a:avLst/>
          </a:prstGeom>
        </p:spPr>
        <p:txBody>
          <a:bodyPr wrap="none">
            <a:spAutoFit/>
          </a:bodyPr>
          <a:lstStyle/>
          <a:p>
            <a:r>
              <a:rPr lang="es-MX" dirty="0">
                <a:hlinkClick r:id="rId3"/>
              </a:rPr>
              <a:t>http://sigdis.cfemex.com/poligonos/estados</a:t>
            </a:r>
            <a:r>
              <a:rPr lang="es-MX" dirty="0"/>
              <a:t> </a:t>
            </a:r>
          </a:p>
        </p:txBody>
      </p:sp>
    </p:spTree>
    <p:extLst>
      <p:ext uri="{BB962C8B-B14F-4D97-AF65-F5344CB8AC3E}">
        <p14:creationId xmlns:p14="http://schemas.microsoft.com/office/powerpoint/2010/main" val="3766702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726581" y="2730500"/>
            <a:ext cx="8092955" cy="117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13999"/>
              </a:lnSpc>
              <a:spcAft>
                <a:spcPts val="600"/>
              </a:spcAft>
              <a:defRPr/>
            </a:pPr>
            <a:endParaRPr lang="es-MX" altLang="ja-JP" sz="3600" b="1" kern="0" dirty="0">
              <a:solidFill>
                <a:schemeClr val="tx1">
                  <a:lumMod val="85000"/>
                  <a:lumOff val="15000"/>
                </a:schemeClr>
              </a:solidFill>
              <a:latin typeface="Arial" pitchFamily="34" charset="0"/>
              <a:cs typeface="Arial" panose="020B0604020202020204" pitchFamily="34" charset="0"/>
            </a:endParaRPr>
          </a:p>
          <a:p>
            <a:pPr algn="ctr" eaLnBrk="1" hangingPunct="1">
              <a:lnSpc>
                <a:spcPct val="113999"/>
              </a:lnSpc>
              <a:spcAft>
                <a:spcPts val="600"/>
              </a:spcAft>
              <a:defRPr/>
            </a:pPr>
            <a:r>
              <a:rPr lang="es-MX" altLang="ja-JP" sz="3600" b="1" kern="0" dirty="0">
                <a:solidFill>
                  <a:schemeClr val="tx1">
                    <a:lumMod val="85000"/>
                    <a:lumOff val="15000"/>
                  </a:schemeClr>
                </a:solidFill>
                <a:latin typeface="Arial" pitchFamily="34" charset="0"/>
                <a:cs typeface="Arial" panose="020B0604020202020204" pitchFamily="34" charset="0"/>
              </a:rPr>
              <a:t>Problemáticas en </a:t>
            </a:r>
          </a:p>
          <a:p>
            <a:pPr algn="ctr" eaLnBrk="1" hangingPunct="1">
              <a:lnSpc>
                <a:spcPct val="113999"/>
              </a:lnSpc>
              <a:spcAft>
                <a:spcPts val="600"/>
              </a:spcAft>
              <a:defRPr/>
            </a:pPr>
            <a:r>
              <a:rPr lang="es-MX" altLang="ja-JP" sz="3600" b="1" kern="0" dirty="0">
                <a:solidFill>
                  <a:schemeClr val="tx1">
                    <a:lumMod val="85000"/>
                    <a:lumOff val="15000"/>
                  </a:schemeClr>
                </a:solidFill>
                <a:latin typeface="Arial" pitchFamily="34" charset="0"/>
                <a:cs typeface="Arial" panose="020B0604020202020204" pitchFamily="34" charset="0"/>
              </a:rPr>
              <a:t>pérdidas no técnicas</a:t>
            </a:r>
          </a:p>
        </p:txBody>
      </p:sp>
      <p:pic>
        <p:nvPicPr>
          <p:cNvPr id="6" name="Imagen 5">
            <a:extLst>
              <a:ext uri="{FF2B5EF4-FFF2-40B4-BE49-F238E27FC236}">
                <a16:creationId xmlns:a16="http://schemas.microsoft.com/office/drawing/2014/main" id="{59A1DAD3-8033-4268-A153-FEBA5C353372}"/>
              </a:ext>
            </a:extLst>
          </p:cNvPr>
          <p:cNvPicPr/>
          <p:nvPr/>
        </p:nvPicPr>
        <p:blipFill rotWithShape="1">
          <a:blip r:embed="rId2" cstate="hqprint">
            <a:extLst>
              <a:ext uri="{28A0092B-C50C-407E-A947-70E740481C1C}">
                <a14:useLocalDpi xmlns:a14="http://schemas.microsoft.com/office/drawing/2010/main"/>
              </a:ext>
            </a:extLst>
          </a:blip>
          <a:srcRect t="-3" b="-3"/>
          <a:stretch/>
        </p:blipFill>
        <p:spPr>
          <a:xfrm>
            <a:off x="0" y="399037"/>
            <a:ext cx="4798695" cy="1655445"/>
          </a:xfrm>
          <a:prstGeom prst="rect">
            <a:avLst/>
          </a:prstGeom>
        </p:spPr>
      </p:pic>
      <p:pic>
        <p:nvPicPr>
          <p:cNvPr id="7" name="Imagen 6" descr="Imagen que contiene botella&#10;&#10;Descripción generada con confianza alta">
            <a:extLst>
              <a:ext uri="{FF2B5EF4-FFF2-40B4-BE49-F238E27FC236}">
                <a16:creationId xmlns:a16="http://schemas.microsoft.com/office/drawing/2014/main" id="{CD859A8B-67D7-41B5-AE0E-FFFFB051DE7C}"/>
              </a:ext>
            </a:extLst>
          </p:cNvPr>
          <p:cNvPicPr>
            <a:picLocks noChangeAspect="1"/>
          </p:cNvPicPr>
          <p:nvPr/>
        </p:nvPicPr>
        <p:blipFill>
          <a:blip r:embed="rId3"/>
          <a:stretch>
            <a:fillRect/>
          </a:stretch>
        </p:blipFill>
        <p:spPr>
          <a:xfrm>
            <a:off x="4886300" y="575391"/>
            <a:ext cx="3924000" cy="1339680"/>
          </a:xfrm>
          <a:prstGeom prst="rect">
            <a:avLst/>
          </a:prstGeom>
        </p:spPr>
      </p:pic>
    </p:spTree>
    <p:extLst>
      <p:ext uri="{BB962C8B-B14F-4D97-AF65-F5344CB8AC3E}">
        <p14:creationId xmlns:p14="http://schemas.microsoft.com/office/powerpoint/2010/main" val="1145403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adroTexto 40">
            <a:extLst>
              <a:ext uri="{FF2B5EF4-FFF2-40B4-BE49-F238E27FC236}">
                <a16:creationId xmlns:a16="http://schemas.microsoft.com/office/drawing/2014/main" id="{084A4F0B-7454-40F1-8DDA-F4978D63F5F4}"/>
              </a:ext>
            </a:extLst>
          </p:cNvPr>
          <p:cNvSpPr txBox="1"/>
          <p:nvPr/>
        </p:nvSpPr>
        <p:spPr>
          <a:xfrm>
            <a:off x="1708431" y="-52227"/>
            <a:ext cx="5542181" cy="10468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s-MX"/>
            </a:defPPr>
            <a:lvl1pPr algn="just">
              <a:lnSpc>
                <a:spcPts val="1800"/>
              </a:lnSpc>
              <a:defRPr sz="1800">
                <a:latin typeface="Times New Roman" panose="02020603050405020304" pitchFamily="18" charset="0"/>
                <a:cs typeface="Times New Roman" panose="02020603050405020304" pitchFamily="18"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0" marR="0" lvl="0" indent="0" algn="ctr" defTabSz="914400" rtl="0" eaLnBrk="1" fontAlgn="base" latinLnBrk="0" hangingPunct="1">
              <a:lnSpc>
                <a:spcPts val="1920"/>
              </a:lnSpc>
              <a:spcBef>
                <a:spcPct val="0"/>
              </a:spcBef>
              <a:spcAft>
                <a:spcPct val="0"/>
              </a:spcAft>
              <a:buClrTx/>
              <a:buSzTx/>
              <a:buFontTx/>
              <a:buNone/>
              <a:tabLst/>
              <a:defRPr/>
            </a:pPr>
            <a:r>
              <a:rPr kumimoji="0" lang="es-419" sz="1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En torno a las </a:t>
            </a:r>
            <a:r>
              <a:rPr kumimoji="0" lang="x-none" sz="1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Pérdidas de Energía No Técnicas</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 se han identificado tres problemáticas que impactaron en 45% de estas pérdidas a </a:t>
            </a:r>
            <a:r>
              <a:rPr lang="es-MX" sz="1400" b="1" dirty="0">
                <a:solidFill>
                  <a:prstClr val="black"/>
                </a:solidFill>
                <a:latin typeface="Arial" panose="020B0604020202020204" pitchFamily="34" charset="0"/>
                <a:ea typeface="MS PGothic" pitchFamily="34" charset="-128"/>
                <a:cs typeface="Arial" panose="020B0604020202020204" pitchFamily="34" charset="0"/>
              </a:rPr>
              <a:t>agosto</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 2018:</a:t>
            </a:r>
            <a:r>
              <a:rPr kumimoji="0" lang="es-419" sz="14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 delincuencia organizada, resistencia civil y asentamientos irregulares.</a:t>
            </a:r>
          </a:p>
        </p:txBody>
      </p:sp>
      <p:sp>
        <p:nvSpPr>
          <p:cNvPr id="42" name="CuadroTexto 41">
            <a:extLst>
              <a:ext uri="{FF2B5EF4-FFF2-40B4-BE49-F238E27FC236}">
                <a16:creationId xmlns:a16="http://schemas.microsoft.com/office/drawing/2014/main" id="{2D87C473-0A35-4C47-A6D7-2F9D863A2AFF}"/>
              </a:ext>
            </a:extLst>
          </p:cNvPr>
          <p:cNvSpPr txBox="1"/>
          <p:nvPr/>
        </p:nvSpPr>
        <p:spPr>
          <a:xfrm>
            <a:off x="-37096" y="1821667"/>
            <a:ext cx="1227271" cy="10618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rPr>
              <a:t>Total de Pérdidas </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x-none" sz="1200" b="0" i="0" u="none" strike="noStrike" kern="120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rPr>
              <a:t>No Técnicas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rPr>
              <a:t>(</a:t>
            </a:r>
            <a:r>
              <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rPr>
              <a:t>17,771 </a:t>
            </a:r>
            <a:r>
              <a:rPr kumimoji="0" lang="x-none" sz="1050" b="0" i="0" u="none" strike="noStrike" kern="120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rPr>
              <a:t>GWh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rPr>
              <a:t>27,730 </a:t>
            </a:r>
            <a:r>
              <a:rPr kumimoji="0" lang="x-none" sz="1050" b="0" i="0" u="none" strike="noStrike" kern="120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rPr>
              <a:t>MDP)</a:t>
            </a:r>
            <a:endPar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endParaRPr>
          </a:p>
        </p:txBody>
      </p:sp>
      <p:sp>
        <p:nvSpPr>
          <p:cNvPr id="43" name="Abrir llave 42">
            <a:extLst>
              <a:ext uri="{FF2B5EF4-FFF2-40B4-BE49-F238E27FC236}">
                <a16:creationId xmlns:a16="http://schemas.microsoft.com/office/drawing/2014/main" id="{1882C610-5E19-46B1-B1A9-1993D2A46E93}"/>
              </a:ext>
            </a:extLst>
          </p:cNvPr>
          <p:cNvSpPr/>
          <p:nvPr/>
        </p:nvSpPr>
        <p:spPr>
          <a:xfrm>
            <a:off x="1133666" y="1478910"/>
            <a:ext cx="574766" cy="2037806"/>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4" name="CuadroTexto 43">
            <a:extLst>
              <a:ext uri="{FF2B5EF4-FFF2-40B4-BE49-F238E27FC236}">
                <a16:creationId xmlns:a16="http://schemas.microsoft.com/office/drawing/2014/main" id="{B8E918A5-0773-408F-B8AC-8A1AE8D415AC}"/>
              </a:ext>
            </a:extLst>
          </p:cNvPr>
          <p:cNvSpPr txBox="1"/>
          <p:nvPr/>
        </p:nvSpPr>
        <p:spPr>
          <a:xfrm>
            <a:off x="2720445" y="1429267"/>
            <a:ext cx="122727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rPr>
              <a:t>Pérdidas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rPr>
              <a:t>No Técnicas asociadas a tres factores</a:t>
            </a: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endParaRPr>
          </a:p>
        </p:txBody>
      </p:sp>
      <p:graphicFrame>
        <p:nvGraphicFramePr>
          <p:cNvPr id="45" name="Tabla 44">
            <a:extLst>
              <a:ext uri="{FF2B5EF4-FFF2-40B4-BE49-F238E27FC236}">
                <a16:creationId xmlns:a16="http://schemas.microsoft.com/office/drawing/2014/main" id="{506D229B-AF0A-4E0D-BDDC-3BA85F4A403A}"/>
              </a:ext>
            </a:extLst>
          </p:cNvPr>
          <p:cNvGraphicFramePr>
            <a:graphicFrameLocks noGrp="1"/>
          </p:cNvGraphicFramePr>
          <p:nvPr>
            <p:extLst>
              <p:ext uri="{D42A27DB-BD31-4B8C-83A1-F6EECF244321}">
                <p14:modId xmlns:p14="http://schemas.microsoft.com/office/powerpoint/2010/main" val="1199043445"/>
              </p:ext>
            </p:extLst>
          </p:nvPr>
        </p:nvGraphicFramePr>
        <p:xfrm>
          <a:off x="3943790" y="1599702"/>
          <a:ext cx="4728725" cy="899160"/>
        </p:xfrm>
        <a:graphic>
          <a:graphicData uri="http://schemas.openxmlformats.org/drawingml/2006/table">
            <a:tbl>
              <a:tblPr>
                <a:tableStyleId>{5C22544A-7EE6-4342-B048-85BDC9FD1C3A}</a:tableStyleId>
              </a:tblPr>
              <a:tblGrid>
                <a:gridCol w="1226018">
                  <a:extLst>
                    <a:ext uri="{9D8B030D-6E8A-4147-A177-3AD203B41FA5}">
                      <a16:colId xmlns:a16="http://schemas.microsoft.com/office/drawing/2014/main" val="579409435"/>
                    </a:ext>
                  </a:extLst>
                </a:gridCol>
                <a:gridCol w="1899054">
                  <a:extLst>
                    <a:ext uri="{9D8B030D-6E8A-4147-A177-3AD203B41FA5}">
                      <a16:colId xmlns:a16="http://schemas.microsoft.com/office/drawing/2014/main" val="3922548417"/>
                    </a:ext>
                  </a:extLst>
                </a:gridCol>
                <a:gridCol w="746528">
                  <a:extLst>
                    <a:ext uri="{9D8B030D-6E8A-4147-A177-3AD203B41FA5}">
                      <a16:colId xmlns:a16="http://schemas.microsoft.com/office/drawing/2014/main" val="3631006520"/>
                    </a:ext>
                  </a:extLst>
                </a:gridCol>
                <a:gridCol w="857125">
                  <a:extLst>
                    <a:ext uri="{9D8B030D-6E8A-4147-A177-3AD203B41FA5}">
                      <a16:colId xmlns:a16="http://schemas.microsoft.com/office/drawing/2014/main" val="4249442776"/>
                    </a:ext>
                  </a:extLst>
                </a:gridCol>
              </a:tblGrid>
              <a:tr h="329740">
                <a:tc>
                  <a:txBody>
                    <a:bodyPr/>
                    <a:lstStyle/>
                    <a:p>
                      <a:pPr algn="ctr" rtl="0" fontAlgn="ctr"/>
                      <a:r>
                        <a:rPr lang="es-MX" sz="1200" b="1" i="0" u="none" strike="noStrike" dirty="0">
                          <a:solidFill>
                            <a:srgbClr val="FFFFFF"/>
                          </a:solidFill>
                          <a:effectLst/>
                          <a:latin typeface="Arial" panose="020B0604020202020204" pitchFamily="34" charset="0"/>
                          <a:cs typeface="Arial" panose="020B0604020202020204" pitchFamily="34" charset="0"/>
                        </a:rPr>
                        <a:t>Participación</a:t>
                      </a:r>
                    </a:p>
                  </a:txBody>
                  <a:tcPr marL="7620" marR="7620" marT="7620" marB="0" anchor="ctr">
                    <a:solidFill>
                      <a:srgbClr val="61A48D"/>
                    </a:solidFill>
                  </a:tcPr>
                </a:tc>
                <a:tc>
                  <a:txBody>
                    <a:bodyPr/>
                    <a:lstStyle/>
                    <a:p>
                      <a:pPr algn="ctr" rtl="0" fontAlgn="ctr"/>
                      <a:r>
                        <a:rPr lang="es-MX" sz="1200" b="1" i="0" u="none" strike="noStrike" dirty="0">
                          <a:solidFill>
                            <a:srgbClr val="FFFFFF"/>
                          </a:solidFill>
                          <a:effectLst/>
                          <a:latin typeface="Arial" panose="020B0604020202020204" pitchFamily="34" charset="0"/>
                          <a:cs typeface="Arial" panose="020B0604020202020204" pitchFamily="34" charset="0"/>
                        </a:rPr>
                        <a:t>Factor</a:t>
                      </a:r>
                    </a:p>
                  </a:txBody>
                  <a:tcPr marL="7620" marR="7620" marT="7620" marB="0" anchor="ctr">
                    <a:solidFill>
                      <a:srgbClr val="61A48D"/>
                    </a:solidFill>
                  </a:tcPr>
                </a:tc>
                <a:tc>
                  <a:txBody>
                    <a:bodyPr/>
                    <a:lstStyle/>
                    <a:p>
                      <a:pPr algn="ctr" rtl="0" fontAlgn="ctr"/>
                      <a:r>
                        <a:rPr lang="es-MX" sz="1200" b="1" i="0" u="none" strike="noStrike" dirty="0">
                          <a:solidFill>
                            <a:srgbClr val="FFFFFF"/>
                          </a:solidFill>
                          <a:effectLst/>
                          <a:latin typeface="Arial" panose="020B0604020202020204" pitchFamily="34" charset="0"/>
                          <a:cs typeface="Arial" panose="020B0604020202020204" pitchFamily="34" charset="0"/>
                        </a:rPr>
                        <a:t>Energía (GWh)</a:t>
                      </a:r>
                    </a:p>
                  </a:txBody>
                  <a:tcPr marL="7620" marR="7620" marT="7620" marB="0" anchor="ctr">
                    <a:solidFill>
                      <a:srgbClr val="61A48D"/>
                    </a:solidFill>
                  </a:tcPr>
                </a:tc>
                <a:tc>
                  <a:txBody>
                    <a:bodyPr/>
                    <a:lstStyle/>
                    <a:p>
                      <a:pPr algn="ctr" rtl="0" fontAlgn="ctr"/>
                      <a:r>
                        <a:rPr lang="es-MX" sz="1200" b="1" i="0" u="none" strike="noStrike" dirty="0">
                          <a:solidFill>
                            <a:srgbClr val="FFFFFF"/>
                          </a:solidFill>
                          <a:effectLst/>
                          <a:latin typeface="Arial" panose="020B0604020202020204" pitchFamily="34" charset="0"/>
                          <a:cs typeface="Arial" panose="020B0604020202020204" pitchFamily="34" charset="0"/>
                        </a:rPr>
                        <a:t>Valor (MDP)</a:t>
                      </a:r>
                    </a:p>
                  </a:txBody>
                  <a:tcPr marL="7620" marR="7620" marT="7620" marB="0" anchor="ctr">
                    <a:solidFill>
                      <a:srgbClr val="61A48D"/>
                    </a:solidFill>
                  </a:tcPr>
                </a:tc>
                <a:extLst>
                  <a:ext uri="{0D108BD9-81ED-4DB2-BD59-A6C34878D82A}">
                    <a16:rowId xmlns:a16="http://schemas.microsoft.com/office/drawing/2014/main" val="3049471592"/>
                  </a:ext>
                </a:extLst>
              </a:tr>
              <a:tr h="174964">
                <a:tc>
                  <a:txBody>
                    <a:bodyPr/>
                    <a:lstStyle/>
                    <a:p>
                      <a:pPr algn="ctr" rtl="0" fontAlgn="ctr"/>
                      <a:r>
                        <a:rPr lang="es-MX" sz="1100" b="0" i="0" u="none" strike="noStrike" dirty="0">
                          <a:solidFill>
                            <a:srgbClr val="000000"/>
                          </a:solidFill>
                          <a:effectLst/>
                          <a:latin typeface="Arial" panose="020B0604020202020204" pitchFamily="34" charset="0"/>
                          <a:cs typeface="Arial" panose="020B0604020202020204" pitchFamily="34" charset="0"/>
                        </a:rPr>
                        <a:t>19%</a:t>
                      </a:r>
                    </a:p>
                  </a:txBody>
                  <a:tcPr marL="7620" marR="7620" marT="7620" marB="0" anchor="ctr">
                    <a:solidFill>
                      <a:schemeClr val="bg1">
                        <a:lumMod val="85000"/>
                      </a:schemeClr>
                    </a:solidFill>
                  </a:tcPr>
                </a:tc>
                <a:tc>
                  <a:txBody>
                    <a:bodyPr/>
                    <a:lstStyle/>
                    <a:p>
                      <a:pPr algn="l" rtl="0" fontAlgn="ctr"/>
                      <a:r>
                        <a:rPr lang="es-MX" sz="1100" b="0" i="0" u="none" strike="noStrike" dirty="0">
                          <a:solidFill>
                            <a:srgbClr val="000000"/>
                          </a:solidFill>
                          <a:effectLst/>
                          <a:latin typeface="Arial" panose="020B0604020202020204" pitchFamily="34" charset="0"/>
                          <a:cs typeface="Arial" panose="020B0604020202020204" pitchFamily="34" charset="0"/>
                        </a:rPr>
                        <a:t>Delincuencia organizada</a:t>
                      </a:r>
                    </a:p>
                  </a:txBody>
                  <a:tcPr marL="7620" marR="7620" marT="7620" marB="0" anchor="ctr">
                    <a:solidFill>
                      <a:schemeClr val="bg1">
                        <a:lumMod val="85000"/>
                      </a:schemeClr>
                    </a:solidFill>
                  </a:tcPr>
                </a:tc>
                <a:tc>
                  <a:txBody>
                    <a:bodyPr/>
                    <a:lstStyle/>
                    <a:p>
                      <a:pPr algn="ctr" rtl="0" fontAlgn="ctr"/>
                      <a:r>
                        <a:rPr lang="es-MX" sz="1100" b="0" i="0" u="none" strike="noStrike" dirty="0">
                          <a:solidFill>
                            <a:srgbClr val="000000"/>
                          </a:solidFill>
                          <a:effectLst/>
                          <a:latin typeface="Arial" panose="020B0604020202020204" pitchFamily="34" charset="0"/>
                          <a:cs typeface="Arial" panose="020B0604020202020204" pitchFamily="34" charset="0"/>
                        </a:rPr>
                        <a:t>3,425</a:t>
                      </a:r>
                    </a:p>
                  </a:txBody>
                  <a:tcPr marL="7620" marR="7620" marT="7620" marB="0" anchor="ctr">
                    <a:solidFill>
                      <a:schemeClr val="bg1">
                        <a:lumMod val="85000"/>
                      </a:schemeClr>
                    </a:solidFill>
                  </a:tcPr>
                </a:tc>
                <a:tc>
                  <a:txBody>
                    <a:bodyPr/>
                    <a:lstStyle/>
                    <a:p>
                      <a:pPr algn="ctr" rtl="0" fontAlgn="ctr"/>
                      <a:r>
                        <a:rPr lang="es-MX" sz="1100" b="0" i="0" u="none" strike="noStrike" dirty="0">
                          <a:solidFill>
                            <a:srgbClr val="000000"/>
                          </a:solidFill>
                          <a:effectLst/>
                          <a:latin typeface="Arial" panose="020B0604020202020204" pitchFamily="34" charset="0"/>
                          <a:cs typeface="Arial" panose="020B0604020202020204" pitchFamily="34" charset="0"/>
                        </a:rPr>
                        <a:t>5,344</a:t>
                      </a:r>
                    </a:p>
                  </a:txBody>
                  <a:tcPr marL="7620" marR="7620" marT="7620" marB="0" anchor="ctr">
                    <a:solidFill>
                      <a:schemeClr val="bg1">
                        <a:lumMod val="85000"/>
                      </a:schemeClr>
                    </a:solidFill>
                  </a:tcPr>
                </a:tc>
                <a:extLst>
                  <a:ext uri="{0D108BD9-81ED-4DB2-BD59-A6C34878D82A}">
                    <a16:rowId xmlns:a16="http://schemas.microsoft.com/office/drawing/2014/main" val="494073592"/>
                  </a:ext>
                </a:extLst>
              </a:tr>
              <a:tr h="174964">
                <a:tc>
                  <a:txBody>
                    <a:bodyPr/>
                    <a:lstStyle/>
                    <a:p>
                      <a:pPr algn="ctr" rtl="0" fontAlgn="ctr"/>
                      <a:r>
                        <a:rPr lang="es-MX" sz="1100" b="0" i="0" u="none" strike="noStrike" dirty="0">
                          <a:solidFill>
                            <a:srgbClr val="000000"/>
                          </a:solidFill>
                          <a:effectLst/>
                          <a:latin typeface="Arial" panose="020B0604020202020204" pitchFamily="34" charset="0"/>
                          <a:cs typeface="Arial" panose="020B0604020202020204" pitchFamily="34" charset="0"/>
                        </a:rPr>
                        <a:t>14%</a:t>
                      </a:r>
                    </a:p>
                  </a:txBody>
                  <a:tcPr marL="7620" marR="7620" marT="7620" marB="0" anchor="ctr">
                    <a:noFill/>
                  </a:tcPr>
                </a:tc>
                <a:tc>
                  <a:txBody>
                    <a:bodyPr/>
                    <a:lstStyle/>
                    <a:p>
                      <a:pPr algn="l" rtl="0" fontAlgn="ctr"/>
                      <a:r>
                        <a:rPr lang="es-MX" sz="1100" b="0" i="0" u="none" strike="noStrike" dirty="0">
                          <a:solidFill>
                            <a:srgbClr val="000000"/>
                          </a:solidFill>
                          <a:effectLst/>
                          <a:latin typeface="Arial" panose="020B0604020202020204" pitchFamily="34" charset="0"/>
                          <a:cs typeface="Arial" panose="020B0604020202020204" pitchFamily="34" charset="0"/>
                        </a:rPr>
                        <a:t>Resistencia civil</a:t>
                      </a:r>
                    </a:p>
                  </a:txBody>
                  <a:tcPr marL="7620" marR="7620" marT="7620" marB="0" anchor="ctr">
                    <a:noFill/>
                  </a:tcPr>
                </a:tc>
                <a:tc>
                  <a:txBody>
                    <a:bodyPr/>
                    <a:lstStyle/>
                    <a:p>
                      <a:pPr algn="ctr" rtl="0" fontAlgn="ctr"/>
                      <a:r>
                        <a:rPr lang="es-MX" sz="1100" b="0" i="0" u="none" strike="noStrike" dirty="0">
                          <a:solidFill>
                            <a:srgbClr val="000000"/>
                          </a:solidFill>
                          <a:effectLst/>
                          <a:latin typeface="Arial" panose="020B0604020202020204" pitchFamily="34" charset="0"/>
                          <a:cs typeface="Arial" panose="020B0604020202020204" pitchFamily="34" charset="0"/>
                        </a:rPr>
                        <a:t>2,496</a:t>
                      </a:r>
                    </a:p>
                  </a:txBody>
                  <a:tcPr marL="7620" marR="7620" marT="7620" marB="0" anchor="ctr">
                    <a:noFill/>
                  </a:tcPr>
                </a:tc>
                <a:tc>
                  <a:txBody>
                    <a:bodyPr/>
                    <a:lstStyle/>
                    <a:p>
                      <a:pPr algn="ctr" rtl="0" fontAlgn="ctr"/>
                      <a:r>
                        <a:rPr lang="es-MX" sz="1100" b="0" i="0" u="none" strike="noStrike" dirty="0">
                          <a:solidFill>
                            <a:srgbClr val="000000"/>
                          </a:solidFill>
                          <a:effectLst/>
                          <a:latin typeface="Arial" panose="020B0604020202020204" pitchFamily="34" charset="0"/>
                          <a:cs typeface="Arial" panose="020B0604020202020204" pitchFamily="34" charset="0"/>
                        </a:rPr>
                        <a:t>3,895</a:t>
                      </a:r>
                    </a:p>
                  </a:txBody>
                  <a:tcPr marL="7620" marR="7620" marT="7620" marB="0" anchor="ctr">
                    <a:noFill/>
                  </a:tcPr>
                </a:tc>
                <a:extLst>
                  <a:ext uri="{0D108BD9-81ED-4DB2-BD59-A6C34878D82A}">
                    <a16:rowId xmlns:a16="http://schemas.microsoft.com/office/drawing/2014/main" val="2273695203"/>
                  </a:ext>
                </a:extLst>
              </a:tr>
              <a:tr h="133801">
                <a:tc>
                  <a:txBody>
                    <a:bodyPr/>
                    <a:lstStyle/>
                    <a:p>
                      <a:pPr algn="ctr" rtl="0" fontAlgn="ctr"/>
                      <a:r>
                        <a:rPr lang="es-MX" sz="1100" b="0" i="0" u="none" strike="noStrike" dirty="0">
                          <a:solidFill>
                            <a:srgbClr val="000000"/>
                          </a:solidFill>
                          <a:effectLst/>
                          <a:latin typeface="Arial" panose="020B0604020202020204" pitchFamily="34" charset="0"/>
                          <a:cs typeface="Arial" panose="020B0604020202020204" pitchFamily="34" charset="0"/>
                        </a:rPr>
                        <a:t>12%</a:t>
                      </a:r>
                    </a:p>
                  </a:txBody>
                  <a:tcPr marL="7620" marR="7620" marT="7620" marB="0" anchor="ctr">
                    <a:solidFill>
                      <a:schemeClr val="bg1">
                        <a:lumMod val="85000"/>
                      </a:schemeClr>
                    </a:solidFill>
                  </a:tcPr>
                </a:tc>
                <a:tc>
                  <a:txBody>
                    <a:bodyPr/>
                    <a:lstStyle/>
                    <a:p>
                      <a:pPr algn="l" rtl="0" fontAlgn="ctr"/>
                      <a:r>
                        <a:rPr lang="es-MX" sz="1100" b="0" i="0" u="none" strike="noStrike" dirty="0">
                          <a:solidFill>
                            <a:srgbClr val="000000"/>
                          </a:solidFill>
                          <a:effectLst/>
                          <a:latin typeface="Arial" panose="020B0604020202020204" pitchFamily="34" charset="0"/>
                          <a:cs typeface="Arial" panose="020B0604020202020204" pitchFamily="34" charset="0"/>
                        </a:rPr>
                        <a:t>Asentamientos irregulares</a:t>
                      </a:r>
                    </a:p>
                  </a:txBody>
                  <a:tcPr marL="7620" marR="7620" marT="7620" marB="0" anchor="ctr">
                    <a:solidFill>
                      <a:schemeClr val="bg1">
                        <a:lumMod val="85000"/>
                      </a:schemeClr>
                    </a:solidFill>
                  </a:tcPr>
                </a:tc>
                <a:tc>
                  <a:txBody>
                    <a:bodyPr/>
                    <a:lstStyle/>
                    <a:p>
                      <a:pPr algn="ctr" rtl="0" fontAlgn="ctr"/>
                      <a:r>
                        <a:rPr lang="es-MX" sz="1100" b="0" i="0" u="none" strike="noStrike" dirty="0">
                          <a:solidFill>
                            <a:srgbClr val="000000"/>
                          </a:solidFill>
                          <a:effectLst/>
                          <a:latin typeface="Arial" panose="020B0604020202020204" pitchFamily="34" charset="0"/>
                          <a:cs typeface="Arial" panose="020B0604020202020204" pitchFamily="34" charset="0"/>
                        </a:rPr>
                        <a:t>2,062</a:t>
                      </a:r>
                    </a:p>
                  </a:txBody>
                  <a:tcPr marL="7620" marR="7620" marT="7620" marB="0" anchor="ctr">
                    <a:solidFill>
                      <a:schemeClr val="bg1">
                        <a:lumMod val="85000"/>
                      </a:schemeClr>
                    </a:solidFill>
                  </a:tcPr>
                </a:tc>
                <a:tc>
                  <a:txBody>
                    <a:bodyPr/>
                    <a:lstStyle/>
                    <a:p>
                      <a:pPr algn="ctr" rtl="0" fontAlgn="ctr"/>
                      <a:r>
                        <a:rPr lang="es-MX" sz="1100" b="0" i="0" u="none" strike="noStrike" dirty="0">
                          <a:solidFill>
                            <a:srgbClr val="000000"/>
                          </a:solidFill>
                          <a:effectLst/>
                          <a:latin typeface="Arial" panose="020B0604020202020204" pitchFamily="34" charset="0"/>
                          <a:cs typeface="Arial" panose="020B0604020202020204" pitchFamily="34" charset="0"/>
                        </a:rPr>
                        <a:t>3,218</a:t>
                      </a:r>
                    </a:p>
                  </a:txBody>
                  <a:tcPr marL="7620" marR="7620" marT="7620" marB="0" anchor="ctr">
                    <a:solidFill>
                      <a:schemeClr val="bg1">
                        <a:lumMod val="85000"/>
                      </a:schemeClr>
                    </a:solidFill>
                  </a:tcPr>
                </a:tc>
                <a:extLst>
                  <a:ext uri="{0D108BD9-81ED-4DB2-BD59-A6C34878D82A}">
                    <a16:rowId xmlns:a16="http://schemas.microsoft.com/office/drawing/2014/main" val="4061934207"/>
                  </a:ext>
                </a:extLst>
              </a:tr>
            </a:tbl>
          </a:graphicData>
        </a:graphic>
      </p:graphicFrame>
      <p:sp>
        <p:nvSpPr>
          <p:cNvPr id="46" name="Cerrar llave 45">
            <a:extLst>
              <a:ext uri="{FF2B5EF4-FFF2-40B4-BE49-F238E27FC236}">
                <a16:creationId xmlns:a16="http://schemas.microsoft.com/office/drawing/2014/main" id="{F3C3D5D1-F333-4259-9F36-3CB84AA69FCF}"/>
              </a:ext>
            </a:extLst>
          </p:cNvPr>
          <p:cNvSpPr/>
          <p:nvPr/>
        </p:nvSpPr>
        <p:spPr>
          <a:xfrm>
            <a:off x="2508857" y="1487046"/>
            <a:ext cx="261257" cy="874697"/>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7" name="Cerrar llave 46">
            <a:extLst>
              <a:ext uri="{FF2B5EF4-FFF2-40B4-BE49-F238E27FC236}">
                <a16:creationId xmlns:a16="http://schemas.microsoft.com/office/drawing/2014/main" id="{80222170-5751-4527-89B7-651812E9969F}"/>
              </a:ext>
            </a:extLst>
          </p:cNvPr>
          <p:cNvSpPr/>
          <p:nvPr/>
        </p:nvSpPr>
        <p:spPr>
          <a:xfrm rot="10800000">
            <a:off x="3727225" y="1394684"/>
            <a:ext cx="293119" cy="1284094"/>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8" name="CuadroTexto 47">
            <a:extLst>
              <a:ext uri="{FF2B5EF4-FFF2-40B4-BE49-F238E27FC236}">
                <a16:creationId xmlns:a16="http://schemas.microsoft.com/office/drawing/2014/main" id="{97C1F040-2018-4D82-8820-E3C4E8B45AB7}"/>
              </a:ext>
            </a:extLst>
          </p:cNvPr>
          <p:cNvSpPr txBox="1"/>
          <p:nvPr/>
        </p:nvSpPr>
        <p:spPr>
          <a:xfrm>
            <a:off x="4230914" y="3843778"/>
            <a:ext cx="381725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rPr>
              <a:t>Tres Divisiones registran el 51% del total de energía con problemática</a:t>
            </a: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endParaRPr>
          </a:p>
        </p:txBody>
      </p:sp>
      <p:sp>
        <p:nvSpPr>
          <p:cNvPr id="49" name="Cerrar llave 48">
            <a:extLst>
              <a:ext uri="{FF2B5EF4-FFF2-40B4-BE49-F238E27FC236}">
                <a16:creationId xmlns:a16="http://schemas.microsoft.com/office/drawing/2014/main" id="{6EA50A79-F91E-415E-8FCD-DC5250E0595D}"/>
              </a:ext>
            </a:extLst>
          </p:cNvPr>
          <p:cNvSpPr/>
          <p:nvPr/>
        </p:nvSpPr>
        <p:spPr>
          <a:xfrm>
            <a:off x="3811449" y="3839825"/>
            <a:ext cx="216564" cy="468314"/>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solidFill>
                  <a:srgbClr val="3366FF"/>
                </a:solidFill>
              </a:ln>
              <a:solidFill>
                <a:prstClr val="black"/>
              </a:solidFill>
              <a:effectLst/>
              <a:uLnTx/>
              <a:uFillTx/>
              <a:latin typeface="Arial" panose="020B0604020202020204" pitchFamily="34" charset="0"/>
              <a:cs typeface="Arial" panose="020B0604020202020204" pitchFamily="34" charset="0"/>
            </a:endParaRPr>
          </a:p>
        </p:txBody>
      </p:sp>
      <p:sp>
        <p:nvSpPr>
          <p:cNvPr id="50" name="CuadroTexto 49">
            <a:extLst>
              <a:ext uri="{FF2B5EF4-FFF2-40B4-BE49-F238E27FC236}">
                <a16:creationId xmlns:a16="http://schemas.microsoft.com/office/drawing/2014/main" id="{D5BD0E3F-C013-4A72-B39E-0193F2051BA0}"/>
              </a:ext>
            </a:extLst>
          </p:cNvPr>
          <p:cNvSpPr txBox="1"/>
          <p:nvPr/>
        </p:nvSpPr>
        <p:spPr>
          <a:xfrm>
            <a:off x="4285299" y="5009222"/>
            <a:ext cx="3993348"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rPr>
              <a:t>En ocho Divisiones, las pérdidas agravadas por la problemática representan más de 40% de su total de pérdidas no técnicas.</a:t>
            </a: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endParaRPr>
          </a:p>
        </p:txBody>
      </p:sp>
      <p:sp>
        <p:nvSpPr>
          <p:cNvPr id="51" name="Rectángulo 50">
            <a:extLst>
              <a:ext uri="{FF2B5EF4-FFF2-40B4-BE49-F238E27FC236}">
                <a16:creationId xmlns:a16="http://schemas.microsoft.com/office/drawing/2014/main" id="{82933BEC-9B2E-44FF-9120-6CDAF5577EAD}"/>
              </a:ext>
            </a:extLst>
          </p:cNvPr>
          <p:cNvSpPr/>
          <p:nvPr/>
        </p:nvSpPr>
        <p:spPr>
          <a:xfrm>
            <a:off x="4053246" y="5221556"/>
            <a:ext cx="221941" cy="1874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2" name="CuadroTexto 51">
            <a:extLst>
              <a:ext uri="{FF2B5EF4-FFF2-40B4-BE49-F238E27FC236}">
                <a16:creationId xmlns:a16="http://schemas.microsoft.com/office/drawing/2014/main" id="{AB2D4723-8819-41CD-BB5E-F9F63559729E}"/>
              </a:ext>
            </a:extLst>
          </p:cNvPr>
          <p:cNvSpPr txBox="1"/>
          <p:nvPr/>
        </p:nvSpPr>
        <p:spPr>
          <a:xfrm>
            <a:off x="6264052" y="1045037"/>
            <a:ext cx="2364375" cy="257369"/>
          </a:xfrm>
          <a:prstGeom prst="rect">
            <a:avLst/>
          </a:prstGeom>
          <a:solidFill>
            <a:srgbClr val="61A48D"/>
          </a:solidFill>
        </p:spPr>
        <p:txBody>
          <a:bodyPr wrap="square" lIns="36000" tIns="36000" rIns="36000" bIns="36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419" sz="1200" b="1" i="1" u="none" strike="noStrike" kern="1200" cap="none" spc="0" normalizeH="0" baseline="0" noProof="0" dirty="0">
                <a:ln>
                  <a:noFill/>
                </a:ln>
                <a:solidFill>
                  <a:prstClr val="white"/>
                </a:solidFill>
                <a:effectLst/>
                <a:uLnTx/>
                <a:uFillTx/>
                <a:latin typeface="Arial" panose="020B0604020202020204" pitchFamily="34" charset="0"/>
                <a:ea typeface="MS PGothic" pitchFamily="34" charset="-128"/>
                <a:cs typeface="Arial" panose="020B0604020202020204" pitchFamily="34" charset="0"/>
              </a:rPr>
              <a:t>Impacto sobre el Total </a:t>
            </a:r>
            <a:endParaRPr kumimoji="0" lang="es-MX" sz="1200" b="1" i="1" u="none" strike="noStrike" kern="1200" cap="none" spc="0" normalizeH="0" baseline="0" noProof="0" dirty="0">
              <a:ln>
                <a:noFill/>
              </a:ln>
              <a:solidFill>
                <a:prstClr val="white"/>
              </a:solidFill>
              <a:effectLst/>
              <a:uLnTx/>
              <a:uFillTx/>
              <a:latin typeface="Arial" panose="020B0604020202020204" pitchFamily="34" charset="0"/>
              <a:ea typeface="MS PGothic" pitchFamily="34" charset="-128"/>
              <a:cs typeface="Arial" panose="020B0604020202020204" pitchFamily="34" charset="0"/>
            </a:endParaRPr>
          </a:p>
        </p:txBody>
      </p:sp>
      <p:sp>
        <p:nvSpPr>
          <p:cNvPr id="53" name="CuadroTexto 52">
            <a:extLst>
              <a:ext uri="{FF2B5EF4-FFF2-40B4-BE49-F238E27FC236}">
                <a16:creationId xmlns:a16="http://schemas.microsoft.com/office/drawing/2014/main" id="{89F5AE16-CB3A-4186-ABED-3AD796361B17}"/>
              </a:ext>
            </a:extLst>
          </p:cNvPr>
          <p:cNvSpPr txBox="1"/>
          <p:nvPr/>
        </p:nvSpPr>
        <p:spPr>
          <a:xfrm>
            <a:off x="6260479" y="3385065"/>
            <a:ext cx="2367948" cy="257369"/>
          </a:xfrm>
          <a:prstGeom prst="rect">
            <a:avLst/>
          </a:prstGeom>
          <a:solidFill>
            <a:srgbClr val="61A48D"/>
          </a:solidFill>
        </p:spPr>
        <p:txBody>
          <a:bodyPr wrap="square" lIns="36000" tIns="36000" rIns="36000" bIns="36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419" sz="1200" b="1" i="1" u="none" strike="noStrike" kern="1200" cap="none" spc="0" normalizeH="0" baseline="0" noProof="0" dirty="0">
                <a:ln>
                  <a:noFill/>
                </a:ln>
                <a:solidFill>
                  <a:prstClr val="white"/>
                </a:solidFill>
                <a:effectLst/>
                <a:uLnTx/>
                <a:uFillTx/>
                <a:latin typeface="Arial" panose="020B0604020202020204" pitchFamily="34" charset="0"/>
                <a:ea typeface="MS PGothic" pitchFamily="34" charset="-128"/>
                <a:cs typeface="Arial" panose="020B0604020202020204" pitchFamily="34" charset="0"/>
              </a:rPr>
              <a:t>Impacto por Divisiones</a:t>
            </a:r>
            <a:endParaRPr kumimoji="0" lang="es-MX" sz="1200" b="1" i="1" u="none" strike="noStrike" kern="1200" cap="none" spc="0" normalizeH="0" baseline="0" noProof="0" dirty="0">
              <a:ln>
                <a:noFill/>
              </a:ln>
              <a:solidFill>
                <a:prstClr val="white"/>
              </a:solidFill>
              <a:effectLst/>
              <a:uLnTx/>
              <a:uFillTx/>
              <a:latin typeface="Arial" panose="020B0604020202020204" pitchFamily="34" charset="0"/>
              <a:ea typeface="MS PGothic" pitchFamily="34" charset="-128"/>
              <a:cs typeface="Arial" panose="020B0604020202020204" pitchFamily="34" charset="0"/>
            </a:endParaRPr>
          </a:p>
        </p:txBody>
      </p:sp>
      <p:cxnSp>
        <p:nvCxnSpPr>
          <p:cNvPr id="54" name="Conector recto 53">
            <a:extLst>
              <a:ext uri="{FF2B5EF4-FFF2-40B4-BE49-F238E27FC236}">
                <a16:creationId xmlns:a16="http://schemas.microsoft.com/office/drawing/2014/main" id="{70FAA405-F445-4D20-9F1F-FD6A8C84B039}"/>
              </a:ext>
            </a:extLst>
          </p:cNvPr>
          <p:cNvCxnSpPr/>
          <p:nvPr/>
        </p:nvCxnSpPr>
        <p:spPr>
          <a:xfrm>
            <a:off x="203249" y="1303178"/>
            <a:ext cx="8425178" cy="0"/>
          </a:xfrm>
          <a:prstGeom prst="line">
            <a:avLst/>
          </a:prstGeom>
          <a:ln>
            <a:solidFill>
              <a:srgbClr val="61A48D"/>
            </a:soli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E0A75869-DDE6-4A35-AA24-4AB87929279F}"/>
              </a:ext>
            </a:extLst>
          </p:cNvPr>
          <p:cNvCxnSpPr/>
          <p:nvPr/>
        </p:nvCxnSpPr>
        <p:spPr>
          <a:xfrm>
            <a:off x="181247" y="3642434"/>
            <a:ext cx="8425178" cy="0"/>
          </a:xfrm>
          <a:prstGeom prst="line">
            <a:avLst/>
          </a:prstGeom>
          <a:ln>
            <a:solidFill>
              <a:srgbClr val="61A48D"/>
            </a:solidFill>
          </a:ln>
        </p:spPr>
        <p:style>
          <a:lnRef idx="1">
            <a:schemeClr val="accent1"/>
          </a:lnRef>
          <a:fillRef idx="0">
            <a:schemeClr val="accent1"/>
          </a:fillRef>
          <a:effectRef idx="0">
            <a:schemeClr val="accent1"/>
          </a:effectRef>
          <a:fontRef idx="minor">
            <a:schemeClr val="tx1"/>
          </a:fontRef>
        </p:style>
      </p:cxnSp>
      <p:graphicFrame>
        <p:nvGraphicFramePr>
          <p:cNvPr id="57" name="Gráfico 56">
            <a:extLst>
              <a:ext uri="{FF2B5EF4-FFF2-40B4-BE49-F238E27FC236}">
                <a16:creationId xmlns:a16="http://schemas.microsoft.com/office/drawing/2014/main" id="{6AEFE10B-C8E9-4441-A9C1-2457F398633E}"/>
              </a:ext>
            </a:extLst>
          </p:cNvPr>
          <p:cNvGraphicFramePr>
            <a:graphicFrameLocks/>
          </p:cNvGraphicFramePr>
          <p:nvPr>
            <p:extLst/>
          </p:nvPr>
        </p:nvGraphicFramePr>
        <p:xfrm>
          <a:off x="863970" y="1116858"/>
          <a:ext cx="2364376" cy="25578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a:extLst>
              <a:ext uri="{FF2B5EF4-FFF2-40B4-BE49-F238E27FC236}">
                <a16:creationId xmlns:a16="http://schemas.microsoft.com/office/drawing/2014/main" id="{6A69268B-3DDC-465E-B3E7-07C49AF366D3}"/>
              </a:ext>
            </a:extLst>
          </p:cNvPr>
          <p:cNvGraphicFramePr>
            <a:graphicFrameLocks/>
          </p:cNvGraphicFramePr>
          <p:nvPr>
            <p:extLst/>
          </p:nvPr>
        </p:nvGraphicFramePr>
        <p:xfrm>
          <a:off x="-49138" y="3709285"/>
          <a:ext cx="4621138" cy="2706451"/>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ángulo 18">
            <a:extLst>
              <a:ext uri="{FF2B5EF4-FFF2-40B4-BE49-F238E27FC236}">
                <a16:creationId xmlns:a16="http://schemas.microsoft.com/office/drawing/2014/main" id="{D9DA153A-6398-4DA8-9C00-D2D8ECD02199}"/>
              </a:ext>
            </a:extLst>
          </p:cNvPr>
          <p:cNvSpPr/>
          <p:nvPr/>
        </p:nvSpPr>
        <p:spPr>
          <a:xfrm>
            <a:off x="3087899" y="6633393"/>
            <a:ext cx="4327852" cy="261610"/>
          </a:xfrm>
          <a:prstGeom prst="rect">
            <a:avLst/>
          </a:prstGeom>
        </p:spPr>
        <p:txBody>
          <a:bodyPr wrap="square">
            <a:spAutoFit/>
          </a:bodyPr>
          <a:lstStyle/>
          <a:p>
            <a:r>
              <a:rPr lang="es-MX" sz="1100" dirty="0">
                <a:latin typeface="Arial" panose="020B0604020202020204" pitchFamily="34" charset="0"/>
                <a:cs typeface="Arial" panose="020B0604020202020204" pitchFamily="34" charset="0"/>
              </a:rPr>
              <a:t>Fuente: </a:t>
            </a:r>
            <a:r>
              <a:rPr lang="es-MX" sz="1100" dirty="0">
                <a:latin typeface="Arial" panose="020B0604020202020204" pitchFamily="34" charset="0"/>
                <a:cs typeface="Arial" panose="020B0604020202020204" pitchFamily="34" charset="0"/>
                <a:hlinkClick r:id="rId5"/>
              </a:rPr>
              <a:t>http://sigdis.cfemex.com/poligonos/estados</a:t>
            </a:r>
            <a:r>
              <a:rPr lang="es-MX" sz="1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9027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1A3EFDC-E987-421B-B111-0C4B9262FE84}"/>
              </a:ext>
            </a:extLst>
          </p:cNvPr>
          <p:cNvPicPr>
            <a:picLocks noChangeAspect="1"/>
          </p:cNvPicPr>
          <p:nvPr/>
        </p:nvPicPr>
        <p:blipFill rotWithShape="1">
          <a:blip r:embed="rId2"/>
          <a:srcRect l="1562" t="3442" r="20267" b="4633"/>
          <a:stretch/>
        </p:blipFill>
        <p:spPr>
          <a:xfrm>
            <a:off x="724690" y="1062408"/>
            <a:ext cx="8082104" cy="4646178"/>
          </a:xfrm>
          <a:prstGeom prst="rect">
            <a:avLst/>
          </a:prstGeom>
        </p:spPr>
      </p:pic>
      <p:sp>
        <p:nvSpPr>
          <p:cNvPr id="3" name="Marcador de número de diapositiva 2"/>
          <p:cNvSpPr>
            <a:spLocks noGrp="1"/>
          </p:cNvSpPr>
          <p:nvPr>
            <p:ph type="sldNum" sz="quarter" idx="4294967295"/>
          </p:nvPr>
        </p:nvSpPr>
        <p:spPr>
          <a:xfrm>
            <a:off x="7086600" y="6356350"/>
            <a:ext cx="2057400" cy="365125"/>
          </a:xfrm>
          <a:prstGeom prst="rect">
            <a:avLst/>
          </a:prstGeom>
        </p:spPr>
        <p:txBody>
          <a:bodyPr/>
          <a:lstStyle/>
          <a:p>
            <a:fld id="{D33BD45F-A2FE-4E93-9A4C-A602B648A0B7}" type="slidenum">
              <a:rPr lang="es-MX" smtClean="0">
                <a:solidFill>
                  <a:prstClr val="black"/>
                </a:solidFill>
                <a:latin typeface="Arial" panose="020B0604020202020204" pitchFamily="34" charset="0"/>
                <a:cs typeface="Arial" panose="020B0604020202020204" pitchFamily="34" charset="0"/>
              </a:rPr>
              <a:pPr/>
              <a:t>28</a:t>
            </a:fld>
            <a:endParaRPr lang="es-MX" dirty="0">
              <a:solidFill>
                <a:prstClr val="black"/>
              </a:solidFill>
              <a:latin typeface="Arial" panose="020B0604020202020204" pitchFamily="34" charset="0"/>
              <a:cs typeface="Arial" panose="020B0604020202020204" pitchFamily="34" charset="0"/>
            </a:endParaRPr>
          </a:p>
        </p:txBody>
      </p:sp>
      <p:sp>
        <p:nvSpPr>
          <p:cNvPr id="2" name="Título 1"/>
          <p:cNvSpPr>
            <a:spLocks noGrp="1"/>
          </p:cNvSpPr>
          <p:nvPr>
            <p:ph type="ctrTitle" idx="4294967295"/>
          </p:nvPr>
        </p:nvSpPr>
        <p:spPr>
          <a:xfrm>
            <a:off x="1727198" y="14386"/>
            <a:ext cx="5517553" cy="950851"/>
          </a:xfrm>
          <a:prstGeom prst="rect">
            <a:avLst/>
          </a:prstGeom>
        </p:spPr>
        <p:txBody>
          <a:bodyPr>
            <a:noAutofit/>
          </a:bodyPr>
          <a:lstStyle/>
          <a:p>
            <a:pPr algn="ctr"/>
            <a:r>
              <a:rPr lang="es-MX" sz="1300" b="1" dirty="0">
                <a:latin typeface="Arial" panose="020B0604020202020204" pitchFamily="34" charset="0"/>
                <a:ea typeface="+mn-ea"/>
                <a:cs typeface="Arial" panose="020B0604020202020204" pitchFamily="34" charset="0"/>
              </a:rPr>
              <a:t>Las pérdidas no técnicas en las Divisiones Golfo Norte, Valle de México Sur, Valle de México Norte, Valle de México Centro, Norte, </a:t>
            </a:r>
            <a:r>
              <a:rPr lang="es-MX" sz="1300" b="1" dirty="0">
                <a:latin typeface="Arial" panose="020B0604020202020204" pitchFamily="34" charset="0"/>
                <a:cs typeface="Arial" panose="020B0604020202020204" pitchFamily="34" charset="0"/>
              </a:rPr>
              <a:t>Bajío, </a:t>
            </a:r>
            <a:r>
              <a:rPr lang="es-MX" sz="1300" b="1" dirty="0">
                <a:latin typeface="Arial" panose="020B0604020202020204" pitchFamily="34" charset="0"/>
                <a:ea typeface="+mn-ea"/>
                <a:cs typeface="Arial" panose="020B0604020202020204" pitchFamily="34" charset="0"/>
              </a:rPr>
              <a:t>Sureste, por estas 3 problemáticas es de 6,378 GWh lo que representan casi el 80% de la energía que se pierde en total en el país por las mismas causas (7,983 GWh)</a:t>
            </a:r>
          </a:p>
        </p:txBody>
      </p:sp>
      <p:sp>
        <p:nvSpPr>
          <p:cNvPr id="16" name="CuadroTexto 15">
            <a:extLst>
              <a:ext uri="{FF2B5EF4-FFF2-40B4-BE49-F238E27FC236}">
                <a16:creationId xmlns:a16="http://schemas.microsoft.com/office/drawing/2014/main" id="{6AF6A724-2D82-4676-A5ED-5FB540B519A3}"/>
              </a:ext>
            </a:extLst>
          </p:cNvPr>
          <p:cNvSpPr txBox="1"/>
          <p:nvPr/>
        </p:nvSpPr>
        <p:spPr>
          <a:xfrm>
            <a:off x="5013049" y="997897"/>
            <a:ext cx="3793745" cy="646331"/>
          </a:xfrm>
          <a:prstGeom prst="rect">
            <a:avLst/>
          </a:prstGeom>
          <a:noFill/>
        </p:spPr>
        <p:txBody>
          <a:bodyPr wrap="square" rtlCol="0">
            <a:spAutoFit/>
          </a:bodyPr>
          <a:lstStyle/>
          <a:p>
            <a:pPr marL="285750" indent="-285750" algn="just">
              <a:buFont typeface="Arial" charset="0"/>
              <a:buChar char="•"/>
            </a:pPr>
            <a:r>
              <a:rPr lang="es-MX" sz="1200" dirty="0">
                <a:latin typeface="Arial" panose="020B0604020202020204" pitchFamily="34" charset="0"/>
                <a:cs typeface="Arial" panose="020B0604020202020204" pitchFamily="34" charset="0"/>
              </a:rPr>
              <a:t>Los </a:t>
            </a:r>
            <a:r>
              <a:rPr lang="es-MX" sz="1200" b="1" dirty="0">
                <a:latin typeface="Arial" panose="020B0604020202020204" pitchFamily="34" charset="0"/>
                <a:cs typeface="Arial" panose="020B0604020202020204" pitchFamily="34" charset="0"/>
              </a:rPr>
              <a:t>7,983</a:t>
            </a:r>
            <a:r>
              <a:rPr lang="es-MX" sz="1200" dirty="0">
                <a:latin typeface="Arial" panose="020B0604020202020204" pitchFamily="34" charset="0"/>
                <a:cs typeface="Arial" panose="020B0604020202020204" pitchFamily="34" charset="0"/>
              </a:rPr>
              <a:t> </a:t>
            </a:r>
            <a:r>
              <a:rPr lang="es-MX" sz="1200" b="1" dirty="0">
                <a:latin typeface="Arial" panose="020B0604020202020204" pitchFamily="34" charset="0"/>
                <a:cs typeface="Arial" panose="020B0604020202020204" pitchFamily="34" charset="0"/>
              </a:rPr>
              <a:t>GWh</a:t>
            </a:r>
            <a:r>
              <a:rPr lang="es-MX" sz="1200" dirty="0">
                <a:latin typeface="Arial" panose="020B0604020202020204" pitchFamily="34" charset="0"/>
                <a:cs typeface="Arial" panose="020B0604020202020204" pitchFamily="34" charset="0"/>
              </a:rPr>
              <a:t> que se pierden por  las 3 problemáticas, impactan en </a:t>
            </a:r>
            <a:r>
              <a:rPr lang="es-MX" sz="1200" b="1" dirty="0">
                <a:latin typeface="Arial" panose="020B0604020202020204" pitchFamily="34" charset="0"/>
                <a:cs typeface="Arial" panose="020B0604020202020204" pitchFamily="34" charset="0"/>
              </a:rPr>
              <a:t>2.7</a:t>
            </a:r>
            <a:r>
              <a:rPr lang="es-MX" sz="1200" dirty="0">
                <a:latin typeface="Arial" panose="020B0604020202020204" pitchFamily="34" charset="0"/>
                <a:cs typeface="Arial" panose="020B0604020202020204" pitchFamily="34" charset="0"/>
              </a:rPr>
              <a:t> </a:t>
            </a:r>
            <a:r>
              <a:rPr lang="es-MX" sz="1200" b="1" dirty="0">
                <a:latin typeface="Arial" panose="020B0604020202020204" pitchFamily="34" charset="0"/>
                <a:cs typeface="Arial" panose="020B0604020202020204" pitchFamily="34" charset="0"/>
              </a:rPr>
              <a:t>puntos porcentuales </a:t>
            </a:r>
            <a:r>
              <a:rPr lang="es-MX" sz="1200" dirty="0">
                <a:latin typeface="Arial" panose="020B0604020202020204" pitchFamily="34" charset="0"/>
                <a:cs typeface="Arial" panose="020B0604020202020204" pitchFamily="34" charset="0"/>
              </a:rPr>
              <a:t>al indicador nacional de pérdidas.</a:t>
            </a:r>
          </a:p>
        </p:txBody>
      </p:sp>
      <p:grpSp>
        <p:nvGrpSpPr>
          <p:cNvPr id="45" name="Grupo 44">
            <a:extLst>
              <a:ext uri="{FF2B5EF4-FFF2-40B4-BE49-F238E27FC236}">
                <a16:creationId xmlns:a16="http://schemas.microsoft.com/office/drawing/2014/main" id="{E59D6784-B989-4CEC-9B35-E1EABDC8008E}"/>
              </a:ext>
            </a:extLst>
          </p:cNvPr>
          <p:cNvGrpSpPr/>
          <p:nvPr/>
        </p:nvGrpSpPr>
        <p:grpSpPr>
          <a:xfrm>
            <a:off x="5923181" y="1945638"/>
            <a:ext cx="3055706" cy="1267968"/>
            <a:chOff x="0" y="0"/>
            <a:chExt cx="3748412" cy="1333435"/>
          </a:xfrm>
        </p:grpSpPr>
        <p:grpSp>
          <p:nvGrpSpPr>
            <p:cNvPr id="46" name="Grupo 45">
              <a:extLst>
                <a:ext uri="{FF2B5EF4-FFF2-40B4-BE49-F238E27FC236}">
                  <a16:creationId xmlns:a16="http://schemas.microsoft.com/office/drawing/2014/main" id="{F4FCFB06-299A-49F7-A8C1-954CD6EB102D}"/>
                </a:ext>
              </a:extLst>
            </p:cNvPr>
            <p:cNvGrpSpPr/>
            <p:nvPr/>
          </p:nvGrpSpPr>
          <p:grpSpPr>
            <a:xfrm>
              <a:off x="0" y="0"/>
              <a:ext cx="3748412" cy="1333435"/>
              <a:chOff x="0" y="0"/>
              <a:chExt cx="2609850" cy="1333435"/>
            </a:xfrm>
          </p:grpSpPr>
          <p:pic>
            <p:nvPicPr>
              <p:cNvPr id="50" name="Imagen 49">
                <a:extLst>
                  <a:ext uri="{FF2B5EF4-FFF2-40B4-BE49-F238E27FC236}">
                    <a16:creationId xmlns:a16="http://schemas.microsoft.com/office/drawing/2014/main" id="{46AF58C5-A402-4BB8-A251-E45E4D335A15}"/>
                  </a:ext>
                </a:extLst>
              </p:cNvPr>
              <p:cNvPicPr>
                <a:picLocks noChangeAspect="1"/>
              </p:cNvPicPr>
              <p:nvPr/>
            </p:nvPicPr>
            <p:blipFill>
              <a:blip r:embed="rId3">
                <a:clrChange>
                  <a:clrFrom>
                    <a:srgbClr val="E5E5FF"/>
                  </a:clrFrom>
                  <a:clrTo>
                    <a:srgbClr val="E5E5FF">
                      <a:alpha val="0"/>
                    </a:srgbClr>
                  </a:clrTo>
                </a:clrChange>
              </a:blip>
              <a:stretch>
                <a:fillRect/>
              </a:stretch>
            </p:blipFill>
            <p:spPr>
              <a:xfrm>
                <a:off x="0" y="0"/>
                <a:ext cx="2609850" cy="1333435"/>
              </a:xfrm>
              <a:prstGeom prst="rect">
                <a:avLst/>
              </a:prstGeom>
            </p:spPr>
          </p:pic>
          <p:sp>
            <p:nvSpPr>
              <p:cNvPr id="51" name="CuadroTexto 31">
                <a:extLst>
                  <a:ext uri="{FF2B5EF4-FFF2-40B4-BE49-F238E27FC236}">
                    <a16:creationId xmlns:a16="http://schemas.microsoft.com/office/drawing/2014/main" id="{B6A0D32F-9DEF-4CC5-8A3F-A3A8F8821EEB}"/>
                  </a:ext>
                </a:extLst>
              </p:cNvPr>
              <p:cNvSpPr txBox="1"/>
              <p:nvPr/>
            </p:nvSpPr>
            <p:spPr>
              <a:xfrm>
                <a:off x="125261" y="190283"/>
                <a:ext cx="435186" cy="2427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900" b="1" dirty="0">
                    <a:solidFill>
                      <a:schemeClr val="bg1"/>
                    </a:solidFill>
                    <a:cs typeface="Arial" panose="020B0604020202020204" pitchFamily="34" charset="0"/>
                  </a:rPr>
                  <a:t>8</a:t>
                </a:r>
              </a:p>
            </p:txBody>
          </p:sp>
          <p:sp>
            <p:nvSpPr>
              <p:cNvPr id="52" name="CuadroTexto 32">
                <a:extLst>
                  <a:ext uri="{FF2B5EF4-FFF2-40B4-BE49-F238E27FC236}">
                    <a16:creationId xmlns:a16="http://schemas.microsoft.com/office/drawing/2014/main" id="{D1E138CE-EC90-427E-B6C4-ECA9C133193C}"/>
                  </a:ext>
                </a:extLst>
              </p:cNvPr>
              <p:cNvSpPr txBox="1"/>
              <p:nvPr/>
            </p:nvSpPr>
            <p:spPr>
              <a:xfrm>
                <a:off x="138196" y="541043"/>
                <a:ext cx="343633" cy="2427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900" b="1" dirty="0">
                    <a:cs typeface="Arial" panose="020B0604020202020204" pitchFamily="34" charset="0"/>
                  </a:rPr>
                  <a:t>6</a:t>
                </a:r>
              </a:p>
            </p:txBody>
          </p:sp>
          <p:sp>
            <p:nvSpPr>
              <p:cNvPr id="53" name="CuadroTexto 33">
                <a:extLst>
                  <a:ext uri="{FF2B5EF4-FFF2-40B4-BE49-F238E27FC236}">
                    <a16:creationId xmlns:a16="http://schemas.microsoft.com/office/drawing/2014/main" id="{32B77D04-C571-4958-B38D-84CA6BF8121C}"/>
                  </a:ext>
                </a:extLst>
              </p:cNvPr>
              <p:cNvSpPr txBox="1"/>
              <p:nvPr/>
            </p:nvSpPr>
            <p:spPr>
              <a:xfrm>
                <a:off x="144825" y="891768"/>
                <a:ext cx="343633" cy="2427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900" b="1" dirty="0">
                    <a:solidFill>
                      <a:schemeClr val="bg1"/>
                    </a:solidFill>
                    <a:cs typeface="Arial" panose="020B0604020202020204" pitchFamily="34" charset="0"/>
                  </a:rPr>
                  <a:t>2</a:t>
                </a:r>
              </a:p>
            </p:txBody>
          </p:sp>
        </p:grpSp>
        <p:sp>
          <p:nvSpPr>
            <p:cNvPr id="47" name="CuadroTexto 27">
              <a:extLst>
                <a:ext uri="{FF2B5EF4-FFF2-40B4-BE49-F238E27FC236}">
                  <a16:creationId xmlns:a16="http://schemas.microsoft.com/office/drawing/2014/main" id="{BE51E69E-9D41-426E-9FDC-BEB5B6D43602}"/>
                </a:ext>
              </a:extLst>
            </p:cNvPr>
            <p:cNvSpPr txBox="1"/>
            <p:nvPr/>
          </p:nvSpPr>
          <p:spPr>
            <a:xfrm>
              <a:off x="470930" y="190563"/>
              <a:ext cx="3242602" cy="242750"/>
            </a:xfrm>
            <a:prstGeom prst="rect">
              <a:avLst/>
            </a:prstGeom>
            <a:solidFill>
              <a:srgbClr val="F3F7FF"/>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900" b="1" dirty="0">
                  <a:cs typeface="Arial" panose="020B0604020202020204" pitchFamily="34" charset="0"/>
                </a:rPr>
                <a:t>Factibilidad de recuperación &lt; 60%</a:t>
              </a:r>
            </a:p>
          </p:txBody>
        </p:sp>
        <p:sp>
          <p:nvSpPr>
            <p:cNvPr id="48" name="CuadroTexto 28">
              <a:extLst>
                <a:ext uri="{FF2B5EF4-FFF2-40B4-BE49-F238E27FC236}">
                  <a16:creationId xmlns:a16="http://schemas.microsoft.com/office/drawing/2014/main" id="{58BCB966-DEAD-4ACB-B2CC-7E7C339100A7}"/>
                </a:ext>
              </a:extLst>
            </p:cNvPr>
            <p:cNvSpPr txBox="1"/>
            <p:nvPr/>
          </p:nvSpPr>
          <p:spPr>
            <a:xfrm>
              <a:off x="470932" y="555258"/>
              <a:ext cx="3242602" cy="242750"/>
            </a:xfrm>
            <a:prstGeom prst="rect">
              <a:avLst/>
            </a:prstGeom>
            <a:solidFill>
              <a:srgbClr val="F3F7FF"/>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900" b="1" dirty="0">
                  <a:cs typeface="Arial" panose="020B0604020202020204" pitchFamily="34" charset="0"/>
                </a:rPr>
                <a:t>Factibilidad de recuperación &lt; 80% y &gt;= 60%</a:t>
              </a:r>
            </a:p>
          </p:txBody>
        </p:sp>
        <p:sp>
          <p:nvSpPr>
            <p:cNvPr id="49" name="CuadroTexto 29">
              <a:extLst>
                <a:ext uri="{FF2B5EF4-FFF2-40B4-BE49-F238E27FC236}">
                  <a16:creationId xmlns:a16="http://schemas.microsoft.com/office/drawing/2014/main" id="{F0B35B82-CCDF-4C85-A1D0-417EC79D5F25}"/>
                </a:ext>
              </a:extLst>
            </p:cNvPr>
            <p:cNvSpPr txBox="1"/>
            <p:nvPr/>
          </p:nvSpPr>
          <p:spPr>
            <a:xfrm>
              <a:off x="491162" y="905839"/>
              <a:ext cx="3242602" cy="242750"/>
            </a:xfrm>
            <a:prstGeom prst="rect">
              <a:avLst/>
            </a:prstGeom>
            <a:solidFill>
              <a:srgbClr val="F3F7FF"/>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900" b="1" dirty="0">
                  <a:cs typeface="Arial" panose="020B0604020202020204" pitchFamily="34" charset="0"/>
                </a:rPr>
                <a:t>Factibilidad de recuperación &gt;= 80%</a:t>
              </a:r>
            </a:p>
          </p:txBody>
        </p:sp>
      </p:grpSp>
      <p:graphicFrame>
        <p:nvGraphicFramePr>
          <p:cNvPr id="6" name="Tabla 5">
            <a:extLst>
              <a:ext uri="{FF2B5EF4-FFF2-40B4-BE49-F238E27FC236}">
                <a16:creationId xmlns:a16="http://schemas.microsoft.com/office/drawing/2014/main" id="{2386B992-BD72-43C0-865B-C57E275026DD}"/>
              </a:ext>
            </a:extLst>
          </p:cNvPr>
          <p:cNvGraphicFramePr>
            <a:graphicFrameLocks noGrp="1"/>
          </p:cNvGraphicFramePr>
          <p:nvPr>
            <p:extLst>
              <p:ext uri="{D42A27DB-BD31-4B8C-83A1-F6EECF244321}">
                <p14:modId xmlns:p14="http://schemas.microsoft.com/office/powerpoint/2010/main" val="3897667853"/>
              </p:ext>
            </p:extLst>
          </p:nvPr>
        </p:nvGraphicFramePr>
        <p:xfrm>
          <a:off x="110837" y="4122496"/>
          <a:ext cx="2641600" cy="2164080"/>
        </p:xfrm>
        <a:graphic>
          <a:graphicData uri="http://schemas.openxmlformats.org/drawingml/2006/table">
            <a:tbl>
              <a:tblPr/>
              <a:tblGrid>
                <a:gridCol w="1524000">
                  <a:extLst>
                    <a:ext uri="{9D8B030D-6E8A-4147-A177-3AD203B41FA5}">
                      <a16:colId xmlns:a16="http://schemas.microsoft.com/office/drawing/2014/main" val="2420257211"/>
                    </a:ext>
                  </a:extLst>
                </a:gridCol>
                <a:gridCol w="1117600">
                  <a:extLst>
                    <a:ext uri="{9D8B030D-6E8A-4147-A177-3AD203B41FA5}">
                      <a16:colId xmlns:a16="http://schemas.microsoft.com/office/drawing/2014/main" val="279187968"/>
                    </a:ext>
                  </a:extLst>
                </a:gridCol>
              </a:tblGrid>
              <a:tr h="701040">
                <a:tc>
                  <a:txBody>
                    <a:bodyPr/>
                    <a:lstStyle/>
                    <a:p>
                      <a:pPr algn="ctr" rtl="0" fontAlgn="ctr"/>
                      <a:r>
                        <a:rPr lang="es-MX" sz="1050" b="1" i="0" u="none" strike="noStrike" dirty="0">
                          <a:solidFill>
                            <a:srgbClr val="000000"/>
                          </a:solidFill>
                          <a:effectLst/>
                          <a:latin typeface="Arial" panose="020B0604020202020204" pitchFamily="34" charset="0"/>
                          <a:cs typeface="Arial" panose="020B0604020202020204" pitchFamily="34" charset="0"/>
                        </a:rPr>
                        <a:t>Divisiones de color rojo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pt-BR" sz="1050" b="1" i="0" u="none" strike="noStrike" dirty="0">
                          <a:solidFill>
                            <a:srgbClr val="000000"/>
                          </a:solidFill>
                          <a:effectLst/>
                          <a:latin typeface="Arial" panose="020B0604020202020204" pitchFamily="34" charset="0"/>
                          <a:cs typeface="Arial" panose="020B0604020202020204" pitchFamily="34" charset="0"/>
                        </a:rPr>
                        <a:t>Total de causas problemáticas</a:t>
                      </a:r>
                      <a:br>
                        <a:rPr lang="pt-BR" sz="1050" b="1" i="0" u="none" strike="noStrike" dirty="0">
                          <a:solidFill>
                            <a:srgbClr val="000000"/>
                          </a:solidFill>
                          <a:effectLst/>
                          <a:latin typeface="Arial" panose="020B0604020202020204" pitchFamily="34" charset="0"/>
                          <a:cs typeface="Arial" panose="020B0604020202020204" pitchFamily="34" charset="0"/>
                        </a:rPr>
                      </a:br>
                      <a:r>
                        <a:rPr lang="pt-BR" sz="1050" b="1" i="0" u="none" strike="noStrike" dirty="0" err="1">
                          <a:solidFill>
                            <a:srgbClr val="000000"/>
                          </a:solidFill>
                          <a:effectLst/>
                          <a:latin typeface="Arial" panose="020B0604020202020204" pitchFamily="34" charset="0"/>
                          <a:cs typeface="Arial" panose="020B0604020202020204" pitchFamily="34" charset="0"/>
                        </a:rPr>
                        <a:t>GWh</a:t>
                      </a:r>
                      <a:endParaRPr lang="pt-BR" sz="105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02209946"/>
                  </a:ext>
                </a:extLst>
              </a:tr>
              <a:tr h="182880">
                <a:tc>
                  <a:txBody>
                    <a:bodyPr/>
                    <a:lstStyle/>
                    <a:p>
                      <a:pPr algn="l" fontAlgn="b"/>
                      <a:r>
                        <a:rPr lang="es-MX" sz="1050" b="0" i="0" u="none" strike="noStrike">
                          <a:solidFill>
                            <a:srgbClr val="000000"/>
                          </a:solidFill>
                          <a:effectLst/>
                          <a:latin typeface="Arial" panose="020B0604020202020204" pitchFamily="34" charset="0"/>
                          <a:cs typeface="Arial" panose="020B0604020202020204" pitchFamily="34" charset="0"/>
                        </a:rPr>
                        <a:t>Golfo Norte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0" i="0" u="none" strike="noStrike" dirty="0">
                          <a:solidFill>
                            <a:srgbClr val="000000"/>
                          </a:solidFill>
                          <a:effectLst/>
                          <a:latin typeface="Arial" panose="020B0604020202020204" pitchFamily="34" charset="0"/>
                          <a:cs typeface="Arial" panose="020B0604020202020204" pitchFamily="34" charset="0"/>
                        </a:rPr>
                        <a:t>1,704.8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4551417"/>
                  </a:ext>
                </a:extLst>
              </a:tr>
              <a:tr h="182880">
                <a:tc>
                  <a:txBody>
                    <a:bodyPr/>
                    <a:lstStyle/>
                    <a:p>
                      <a:pPr algn="l" fontAlgn="b"/>
                      <a:r>
                        <a:rPr lang="es-MX" sz="1050" b="0" i="0" u="none" strike="noStrike">
                          <a:solidFill>
                            <a:srgbClr val="000000"/>
                          </a:solidFill>
                          <a:effectLst/>
                          <a:latin typeface="Arial" panose="020B0604020202020204" pitchFamily="34" charset="0"/>
                          <a:cs typeface="Arial" panose="020B0604020202020204" pitchFamily="34" charset="0"/>
                        </a:rPr>
                        <a:t>Valle de México Sur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0" i="0" u="none" strike="noStrike" dirty="0">
                          <a:solidFill>
                            <a:srgbClr val="000000"/>
                          </a:solidFill>
                          <a:effectLst/>
                          <a:latin typeface="Arial" panose="020B0604020202020204" pitchFamily="34" charset="0"/>
                          <a:cs typeface="Arial" panose="020B0604020202020204" pitchFamily="34" charset="0"/>
                        </a:rPr>
                        <a:t>1,572.8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109097"/>
                  </a:ext>
                </a:extLst>
              </a:tr>
              <a:tr h="182880">
                <a:tc>
                  <a:txBody>
                    <a:bodyPr/>
                    <a:lstStyle/>
                    <a:p>
                      <a:pPr algn="l" fontAlgn="b"/>
                      <a:r>
                        <a:rPr lang="es-MX" sz="1050" b="0" i="0" u="none" strike="noStrike">
                          <a:solidFill>
                            <a:srgbClr val="000000"/>
                          </a:solidFill>
                          <a:effectLst/>
                          <a:latin typeface="Arial" panose="020B0604020202020204" pitchFamily="34" charset="0"/>
                          <a:cs typeface="Arial" panose="020B0604020202020204" pitchFamily="34" charset="0"/>
                        </a:rPr>
                        <a:t>Valle de México Norte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0" i="0" u="none" strike="noStrike">
                          <a:solidFill>
                            <a:srgbClr val="000000"/>
                          </a:solidFill>
                          <a:effectLst/>
                          <a:latin typeface="Arial" panose="020B0604020202020204" pitchFamily="34" charset="0"/>
                          <a:cs typeface="Arial" panose="020B0604020202020204" pitchFamily="34" charset="0"/>
                        </a:rPr>
                        <a:t>880.7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811856"/>
                  </a:ext>
                </a:extLst>
              </a:tr>
              <a:tr h="182880">
                <a:tc>
                  <a:txBody>
                    <a:bodyPr/>
                    <a:lstStyle/>
                    <a:p>
                      <a:pPr algn="l" fontAlgn="b"/>
                      <a:r>
                        <a:rPr lang="es-MX" sz="1050" b="0" i="0" u="none" strike="noStrike">
                          <a:solidFill>
                            <a:srgbClr val="000000"/>
                          </a:solidFill>
                          <a:effectLst/>
                          <a:latin typeface="Arial" panose="020B0604020202020204" pitchFamily="34" charset="0"/>
                          <a:cs typeface="Arial" panose="020B0604020202020204" pitchFamily="34" charset="0"/>
                        </a:rPr>
                        <a:t>Valle de México Centro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0" i="0" u="none" strike="noStrike" dirty="0">
                          <a:solidFill>
                            <a:srgbClr val="000000"/>
                          </a:solidFill>
                          <a:effectLst/>
                          <a:latin typeface="Arial" panose="020B0604020202020204" pitchFamily="34" charset="0"/>
                          <a:cs typeface="Arial" panose="020B0604020202020204" pitchFamily="34" charset="0"/>
                        </a:rPr>
                        <a:t>703.2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577319"/>
                  </a:ext>
                </a:extLst>
              </a:tr>
              <a:tr h="182880">
                <a:tc>
                  <a:txBody>
                    <a:bodyPr/>
                    <a:lstStyle/>
                    <a:p>
                      <a:pPr algn="l" fontAlgn="b"/>
                      <a:r>
                        <a:rPr lang="es-MX" sz="1050" b="0" i="0" u="none" strike="noStrike">
                          <a:solidFill>
                            <a:srgbClr val="000000"/>
                          </a:solidFill>
                          <a:effectLst/>
                          <a:latin typeface="Arial" panose="020B0604020202020204" pitchFamily="34" charset="0"/>
                          <a:cs typeface="Arial" panose="020B0604020202020204" pitchFamily="34" charset="0"/>
                        </a:rPr>
                        <a:t>Norte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0" i="0" u="none" strike="noStrike">
                          <a:solidFill>
                            <a:srgbClr val="000000"/>
                          </a:solidFill>
                          <a:effectLst/>
                          <a:latin typeface="Arial" panose="020B0604020202020204" pitchFamily="34" charset="0"/>
                          <a:cs typeface="Arial" panose="020B0604020202020204" pitchFamily="34" charset="0"/>
                        </a:rPr>
                        <a:t>659.1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389009"/>
                  </a:ext>
                </a:extLst>
              </a:tr>
              <a:tr h="182880">
                <a:tc>
                  <a:txBody>
                    <a:bodyPr/>
                    <a:lstStyle/>
                    <a:p>
                      <a:pPr algn="l" fontAlgn="b"/>
                      <a:r>
                        <a:rPr lang="es-MX" sz="1050" b="0" i="0" u="none" strike="noStrike" dirty="0">
                          <a:solidFill>
                            <a:srgbClr val="000000"/>
                          </a:solidFill>
                          <a:effectLst/>
                          <a:latin typeface="Arial" panose="020B0604020202020204" pitchFamily="34" charset="0"/>
                          <a:cs typeface="Arial" panose="020B0604020202020204" pitchFamily="34" charset="0"/>
                        </a:rPr>
                        <a:t>Bajío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0" i="0" u="none" strike="noStrike" dirty="0">
                          <a:solidFill>
                            <a:srgbClr val="000000"/>
                          </a:solidFill>
                          <a:effectLst/>
                          <a:latin typeface="Arial" panose="020B0604020202020204" pitchFamily="34" charset="0"/>
                          <a:cs typeface="Arial" panose="020B0604020202020204" pitchFamily="34" charset="0"/>
                        </a:rPr>
                        <a:t>486.7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033108"/>
                  </a:ext>
                </a:extLst>
              </a:tr>
              <a:tr h="182880">
                <a:tc>
                  <a:txBody>
                    <a:bodyPr/>
                    <a:lstStyle/>
                    <a:p>
                      <a:pPr algn="l" fontAlgn="b"/>
                      <a:r>
                        <a:rPr lang="es-MX" sz="1050" b="0" i="0" u="none" strike="noStrike" dirty="0">
                          <a:solidFill>
                            <a:srgbClr val="000000"/>
                          </a:solidFill>
                          <a:effectLst/>
                          <a:latin typeface="Arial" panose="020B0604020202020204" pitchFamily="34" charset="0"/>
                          <a:cs typeface="Arial" panose="020B0604020202020204" pitchFamily="34" charset="0"/>
                        </a:rPr>
                        <a:t>Sureste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50" b="0" i="0" u="none" strike="noStrike" dirty="0">
                          <a:solidFill>
                            <a:srgbClr val="000000"/>
                          </a:solidFill>
                          <a:effectLst/>
                          <a:latin typeface="Arial" panose="020B0604020202020204" pitchFamily="34" charset="0"/>
                          <a:cs typeface="Arial" panose="020B0604020202020204" pitchFamily="34" charset="0"/>
                        </a:rPr>
                        <a:t>371.2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778980"/>
                  </a:ext>
                </a:extLst>
              </a:tr>
              <a:tr h="182880">
                <a:tc>
                  <a:txBody>
                    <a:bodyPr/>
                    <a:lstStyle/>
                    <a:p>
                      <a:pPr algn="l" rtl="0" fontAlgn="b"/>
                      <a:r>
                        <a:rPr lang="es-MX" sz="1050" b="1" i="0" u="none" strike="noStrike">
                          <a:solidFill>
                            <a:srgbClr val="000000"/>
                          </a:solidFill>
                          <a:effectLst/>
                          <a:latin typeface="Arial" panose="020B0604020202020204" pitchFamily="34" charset="0"/>
                          <a:cs typeface="Arial" panose="020B0604020202020204" pitchFamily="34" charset="0"/>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050" b="1" i="0" u="none" strike="noStrike" dirty="0">
                          <a:solidFill>
                            <a:srgbClr val="000000"/>
                          </a:solidFill>
                          <a:effectLst/>
                          <a:latin typeface="Arial" panose="020B0604020202020204" pitchFamily="34" charset="0"/>
                          <a:cs typeface="Arial" panose="020B0604020202020204" pitchFamily="34" charset="0"/>
                        </a:rPr>
                        <a:t>6,378.4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5617328"/>
                  </a:ext>
                </a:extLst>
              </a:tr>
            </a:tbl>
          </a:graphicData>
        </a:graphic>
      </p:graphicFrame>
      <p:sp>
        <p:nvSpPr>
          <p:cNvPr id="4" name="Cerrar llave 3">
            <a:extLst>
              <a:ext uri="{FF2B5EF4-FFF2-40B4-BE49-F238E27FC236}">
                <a16:creationId xmlns:a16="http://schemas.microsoft.com/office/drawing/2014/main" id="{3D4D463F-8C0A-4524-B660-9F8326D6ACE9}"/>
              </a:ext>
            </a:extLst>
          </p:cNvPr>
          <p:cNvSpPr/>
          <p:nvPr/>
        </p:nvSpPr>
        <p:spPr>
          <a:xfrm>
            <a:off x="2803483" y="4802909"/>
            <a:ext cx="314036" cy="1324405"/>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 name="CuadroTexto 6">
            <a:extLst>
              <a:ext uri="{FF2B5EF4-FFF2-40B4-BE49-F238E27FC236}">
                <a16:creationId xmlns:a16="http://schemas.microsoft.com/office/drawing/2014/main" id="{E0B210BC-4D69-41AE-A9F5-C90FA2EE842C}"/>
              </a:ext>
            </a:extLst>
          </p:cNvPr>
          <p:cNvSpPr txBox="1"/>
          <p:nvPr/>
        </p:nvSpPr>
        <p:spPr>
          <a:xfrm>
            <a:off x="3168565" y="5260555"/>
            <a:ext cx="895927" cy="369332"/>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80%</a:t>
            </a:r>
          </a:p>
        </p:txBody>
      </p:sp>
      <p:sp>
        <p:nvSpPr>
          <p:cNvPr id="8" name="Rectángulo 7">
            <a:extLst>
              <a:ext uri="{FF2B5EF4-FFF2-40B4-BE49-F238E27FC236}">
                <a16:creationId xmlns:a16="http://schemas.microsoft.com/office/drawing/2014/main" id="{D35BF212-EAB7-400C-BE12-F3102369E9CC}"/>
              </a:ext>
            </a:extLst>
          </p:cNvPr>
          <p:cNvSpPr/>
          <p:nvPr/>
        </p:nvSpPr>
        <p:spPr>
          <a:xfrm>
            <a:off x="3087899" y="6633393"/>
            <a:ext cx="4327852" cy="261610"/>
          </a:xfrm>
          <a:prstGeom prst="rect">
            <a:avLst/>
          </a:prstGeom>
        </p:spPr>
        <p:txBody>
          <a:bodyPr wrap="square">
            <a:spAutoFit/>
          </a:bodyPr>
          <a:lstStyle/>
          <a:p>
            <a:r>
              <a:rPr lang="es-MX" sz="1100" dirty="0">
                <a:latin typeface="Arial" panose="020B0604020202020204" pitchFamily="34" charset="0"/>
                <a:cs typeface="Arial" panose="020B0604020202020204" pitchFamily="34" charset="0"/>
              </a:rPr>
              <a:t>Fuente: </a:t>
            </a:r>
            <a:r>
              <a:rPr lang="es-MX" sz="1100" dirty="0">
                <a:latin typeface="Arial" panose="020B0604020202020204" pitchFamily="34" charset="0"/>
                <a:cs typeface="Arial" panose="020B0604020202020204" pitchFamily="34" charset="0"/>
                <a:hlinkClick r:id="rId4"/>
              </a:rPr>
              <a:t>http://sigdis.cfemex.com/poligonos/estados</a:t>
            </a:r>
            <a:r>
              <a:rPr lang="es-MX" sz="1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77771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745672" y="14478"/>
            <a:ext cx="5489719" cy="714375"/>
          </a:xfrm>
          <a:prstGeom prst="rect">
            <a:avLst/>
          </a:prstGeom>
        </p:spPr>
        <p:txBody>
          <a:bodyPr/>
          <a:lstStyle/>
          <a:p>
            <a:pPr algn="ctr"/>
            <a:r>
              <a:rPr lang="es-MX" sz="1500" b="1" dirty="0">
                <a:solidFill>
                  <a:schemeClr val="tx1"/>
                </a:solidFill>
                <a:latin typeface="Arial" panose="020B0604020202020204" pitchFamily="34" charset="0"/>
                <a:cs typeface="Arial" panose="020B0604020202020204" pitchFamily="34" charset="0"/>
              </a:rPr>
              <a:t>A nivel nacional, 8 divisiones de distribución cuentan con un mayor reto, debido a que el volumen de energía perdida por las problemáticas descritas, representa más del 40% del total de sus pérdidas no técnicas.</a:t>
            </a:r>
          </a:p>
        </p:txBody>
      </p:sp>
      <p:sp>
        <p:nvSpPr>
          <p:cNvPr id="3" name="Marcador de número de diapositiva 2"/>
          <p:cNvSpPr>
            <a:spLocks noGrp="1"/>
          </p:cNvSpPr>
          <p:nvPr>
            <p:ph type="sldNum" sz="quarter" idx="4294967295"/>
          </p:nvPr>
        </p:nvSpPr>
        <p:spPr>
          <a:xfrm>
            <a:off x="7010400" y="6492875"/>
            <a:ext cx="2133600" cy="365125"/>
          </a:xfrm>
          <a:prstGeom prst="rect">
            <a:avLst/>
          </a:prstGeom>
        </p:spPr>
        <p:txBody>
          <a:bodyPr/>
          <a:lstStyle/>
          <a:p>
            <a:fld id="{D33BD45F-A2FE-4E93-9A4C-A602B648A0B7}" type="slidenum">
              <a:rPr lang="es-MX" smtClean="0">
                <a:solidFill>
                  <a:prstClr val="black"/>
                </a:solidFill>
                <a:latin typeface="Arial" panose="020B0604020202020204" pitchFamily="34" charset="0"/>
                <a:cs typeface="Arial" panose="020B0604020202020204" pitchFamily="34" charset="0"/>
              </a:rPr>
              <a:pPr/>
              <a:t>29</a:t>
            </a:fld>
            <a:endParaRPr lang="es-MX" dirty="0">
              <a:solidFill>
                <a:prstClr val="black"/>
              </a:solidFill>
              <a:latin typeface="Arial" panose="020B0604020202020204" pitchFamily="34" charset="0"/>
              <a:cs typeface="Arial" panose="020B0604020202020204" pitchFamily="34" charset="0"/>
            </a:endParaRPr>
          </a:p>
        </p:txBody>
      </p:sp>
      <p:graphicFrame>
        <p:nvGraphicFramePr>
          <p:cNvPr id="8" name="Tabla 7">
            <a:extLst>
              <a:ext uri="{FF2B5EF4-FFF2-40B4-BE49-F238E27FC236}">
                <a16:creationId xmlns:a16="http://schemas.microsoft.com/office/drawing/2014/main" id="{3B5B97A5-E8DD-4F14-AD32-21A976DB004C}"/>
              </a:ext>
            </a:extLst>
          </p:cNvPr>
          <p:cNvGraphicFramePr>
            <a:graphicFrameLocks noGrp="1"/>
          </p:cNvGraphicFramePr>
          <p:nvPr>
            <p:extLst>
              <p:ext uri="{D42A27DB-BD31-4B8C-83A1-F6EECF244321}">
                <p14:modId xmlns:p14="http://schemas.microsoft.com/office/powerpoint/2010/main" val="3503730670"/>
              </p:ext>
            </p:extLst>
          </p:nvPr>
        </p:nvGraphicFramePr>
        <p:xfrm>
          <a:off x="127035" y="1076575"/>
          <a:ext cx="8811017" cy="4704849"/>
        </p:xfrm>
        <a:graphic>
          <a:graphicData uri="http://schemas.openxmlformats.org/drawingml/2006/table">
            <a:tbl>
              <a:tblPr/>
              <a:tblGrid>
                <a:gridCol w="1713172">
                  <a:extLst>
                    <a:ext uri="{9D8B030D-6E8A-4147-A177-3AD203B41FA5}">
                      <a16:colId xmlns:a16="http://schemas.microsoft.com/office/drawing/2014/main" val="2550969038"/>
                    </a:ext>
                  </a:extLst>
                </a:gridCol>
                <a:gridCol w="991329">
                  <a:extLst>
                    <a:ext uri="{9D8B030D-6E8A-4147-A177-3AD203B41FA5}">
                      <a16:colId xmlns:a16="http://schemas.microsoft.com/office/drawing/2014/main" val="4063556840"/>
                    </a:ext>
                  </a:extLst>
                </a:gridCol>
                <a:gridCol w="991329">
                  <a:extLst>
                    <a:ext uri="{9D8B030D-6E8A-4147-A177-3AD203B41FA5}">
                      <a16:colId xmlns:a16="http://schemas.microsoft.com/office/drawing/2014/main" val="3527044832"/>
                    </a:ext>
                  </a:extLst>
                </a:gridCol>
                <a:gridCol w="1044000">
                  <a:extLst>
                    <a:ext uri="{9D8B030D-6E8A-4147-A177-3AD203B41FA5}">
                      <a16:colId xmlns:a16="http://schemas.microsoft.com/office/drawing/2014/main" val="951692438"/>
                    </a:ext>
                  </a:extLst>
                </a:gridCol>
                <a:gridCol w="991329">
                  <a:extLst>
                    <a:ext uri="{9D8B030D-6E8A-4147-A177-3AD203B41FA5}">
                      <a16:colId xmlns:a16="http://schemas.microsoft.com/office/drawing/2014/main" val="3638504828"/>
                    </a:ext>
                  </a:extLst>
                </a:gridCol>
                <a:gridCol w="991329">
                  <a:extLst>
                    <a:ext uri="{9D8B030D-6E8A-4147-A177-3AD203B41FA5}">
                      <a16:colId xmlns:a16="http://schemas.microsoft.com/office/drawing/2014/main" val="1141931776"/>
                    </a:ext>
                  </a:extLst>
                </a:gridCol>
                <a:gridCol w="991329">
                  <a:extLst>
                    <a:ext uri="{9D8B030D-6E8A-4147-A177-3AD203B41FA5}">
                      <a16:colId xmlns:a16="http://schemas.microsoft.com/office/drawing/2014/main" val="4106071613"/>
                    </a:ext>
                  </a:extLst>
                </a:gridCol>
                <a:gridCol w="1097200">
                  <a:extLst>
                    <a:ext uri="{9D8B030D-6E8A-4147-A177-3AD203B41FA5}">
                      <a16:colId xmlns:a16="http://schemas.microsoft.com/office/drawing/2014/main" val="2315346386"/>
                    </a:ext>
                  </a:extLst>
                </a:gridCol>
              </a:tblGrid>
              <a:tr h="670081">
                <a:tc>
                  <a:txBody>
                    <a:bodyPr/>
                    <a:lstStyle/>
                    <a:p>
                      <a:pPr algn="ctr" rtl="0" fontAlgn="ctr"/>
                      <a:r>
                        <a:rPr lang="es-MX" sz="1100" b="1" i="0" u="none" strike="noStrike" dirty="0">
                          <a:solidFill>
                            <a:srgbClr val="000000"/>
                          </a:solidFill>
                          <a:effectLst/>
                          <a:latin typeface="Arial" panose="020B0604020202020204" pitchFamily="34" charset="0"/>
                        </a:rPr>
                        <a:t>División</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100" b="1" i="0" u="none" strike="noStrike" dirty="0">
                          <a:solidFill>
                            <a:srgbClr val="000000"/>
                          </a:solidFill>
                          <a:effectLst/>
                          <a:latin typeface="Arial" panose="020B0604020202020204" pitchFamily="34" charset="0"/>
                        </a:rPr>
                        <a:t>Delincuencia Organizada</a:t>
                      </a:r>
                      <a:br>
                        <a:rPr lang="es-MX" sz="1100" b="1" i="0" u="none" strike="noStrike" dirty="0">
                          <a:solidFill>
                            <a:srgbClr val="000000"/>
                          </a:solidFill>
                          <a:effectLst/>
                          <a:latin typeface="Arial" panose="020B0604020202020204" pitchFamily="34" charset="0"/>
                        </a:rPr>
                      </a:br>
                      <a:r>
                        <a:rPr lang="es-MX" sz="1100" b="1" i="0" u="none" strike="noStrike" dirty="0">
                          <a:solidFill>
                            <a:srgbClr val="000000"/>
                          </a:solidFill>
                          <a:effectLst/>
                          <a:latin typeface="Arial" panose="020B0604020202020204" pitchFamily="34" charset="0"/>
                        </a:rPr>
                        <a:t>(GWh)</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100" b="1" i="0" u="none" strike="noStrike">
                          <a:solidFill>
                            <a:srgbClr val="000000"/>
                          </a:solidFill>
                          <a:effectLst/>
                          <a:latin typeface="Arial" panose="020B0604020202020204" pitchFamily="34" charset="0"/>
                        </a:rPr>
                        <a:t>Resistencia Civil</a:t>
                      </a:r>
                      <a:br>
                        <a:rPr lang="es-MX" sz="1100" b="1" i="0" u="none" strike="noStrike">
                          <a:solidFill>
                            <a:srgbClr val="000000"/>
                          </a:solidFill>
                          <a:effectLst/>
                          <a:latin typeface="Arial" panose="020B0604020202020204" pitchFamily="34" charset="0"/>
                        </a:rPr>
                      </a:br>
                      <a:r>
                        <a:rPr lang="es-MX" sz="1100" b="1" i="0" u="none" strike="noStrike">
                          <a:solidFill>
                            <a:srgbClr val="000000"/>
                          </a:solidFill>
                          <a:effectLst/>
                          <a:latin typeface="Arial" panose="020B0604020202020204" pitchFamily="34" charset="0"/>
                        </a:rPr>
                        <a:t>(GWh)</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100" b="1" i="0" u="none" strike="noStrike" dirty="0">
                          <a:solidFill>
                            <a:srgbClr val="000000"/>
                          </a:solidFill>
                          <a:effectLst/>
                          <a:latin typeface="Arial" panose="020B0604020202020204" pitchFamily="34" charset="0"/>
                        </a:rPr>
                        <a:t>Asentamientos Irregulares </a:t>
                      </a:r>
                      <a:br>
                        <a:rPr lang="es-MX" sz="1100" b="1" i="0" u="none" strike="noStrike" dirty="0">
                          <a:solidFill>
                            <a:srgbClr val="000000"/>
                          </a:solidFill>
                          <a:effectLst/>
                          <a:latin typeface="Arial" panose="020B0604020202020204" pitchFamily="34" charset="0"/>
                        </a:rPr>
                      </a:br>
                      <a:r>
                        <a:rPr lang="es-MX" sz="1100" b="1" i="0" u="none" strike="noStrike" dirty="0">
                          <a:solidFill>
                            <a:srgbClr val="000000"/>
                          </a:solidFill>
                          <a:effectLst/>
                          <a:latin typeface="Arial" panose="020B0604020202020204" pitchFamily="34" charset="0"/>
                        </a:rPr>
                        <a:t>(GWh)</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100" b="1" i="0" u="none" strike="noStrike" dirty="0">
                          <a:solidFill>
                            <a:srgbClr val="000000"/>
                          </a:solidFill>
                          <a:effectLst/>
                          <a:latin typeface="Arial" panose="020B0604020202020204" pitchFamily="34" charset="0"/>
                        </a:rPr>
                        <a:t>Total de problemáticas</a:t>
                      </a:r>
                      <a:br>
                        <a:rPr lang="es-MX" sz="1100" b="1" i="0" u="none" strike="noStrike" dirty="0">
                          <a:solidFill>
                            <a:srgbClr val="000000"/>
                          </a:solidFill>
                          <a:effectLst/>
                          <a:latin typeface="Arial" panose="020B0604020202020204" pitchFamily="34" charset="0"/>
                        </a:rPr>
                      </a:br>
                      <a:r>
                        <a:rPr lang="es-MX" sz="1100" b="1" i="0" u="none" strike="noStrike" dirty="0">
                          <a:solidFill>
                            <a:srgbClr val="000000"/>
                          </a:solidFill>
                          <a:effectLst/>
                          <a:latin typeface="Arial" panose="020B0604020202020204" pitchFamily="34" charset="0"/>
                        </a:rPr>
                        <a:t>(GWh)</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100" b="1" i="0" u="none" strike="noStrike">
                          <a:solidFill>
                            <a:srgbClr val="000000"/>
                          </a:solidFill>
                          <a:effectLst/>
                          <a:latin typeface="Arial" panose="020B0604020202020204" pitchFamily="34" charset="0"/>
                        </a:rPr>
                        <a:t>Total No Técnicas con AT</a:t>
                      </a:r>
                      <a:br>
                        <a:rPr lang="es-MX" sz="1100" b="1" i="0" u="none" strike="noStrike">
                          <a:solidFill>
                            <a:srgbClr val="000000"/>
                          </a:solidFill>
                          <a:effectLst/>
                          <a:latin typeface="Arial" panose="020B0604020202020204" pitchFamily="34" charset="0"/>
                        </a:rPr>
                      </a:br>
                      <a:r>
                        <a:rPr lang="es-MX" sz="1100" b="1" i="0" u="none" strike="noStrike">
                          <a:solidFill>
                            <a:srgbClr val="000000"/>
                          </a:solidFill>
                          <a:effectLst/>
                          <a:latin typeface="Arial" panose="020B0604020202020204" pitchFamily="34" charset="0"/>
                        </a:rPr>
                        <a:t>(GWh)</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100" b="1" i="0" u="none" strike="noStrike">
                          <a:solidFill>
                            <a:srgbClr val="000000"/>
                          </a:solidFill>
                          <a:effectLst/>
                          <a:latin typeface="Arial" panose="020B0604020202020204" pitchFamily="34" charset="0"/>
                        </a:rPr>
                        <a:t>Factible de Recuperar</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100" b="1" i="0" u="none" strike="noStrike" dirty="0">
                          <a:solidFill>
                            <a:srgbClr val="000000"/>
                          </a:solidFill>
                          <a:effectLst/>
                          <a:latin typeface="Arial" panose="020B0604020202020204" pitchFamily="34" charset="0"/>
                        </a:rPr>
                        <a:t>% Factible de recuperar del total de las causas</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04861546"/>
                  </a:ext>
                </a:extLst>
              </a:tr>
              <a:tr h="223361">
                <a:tc>
                  <a:txBody>
                    <a:bodyPr/>
                    <a:lstStyle/>
                    <a:p>
                      <a:pPr algn="l" rtl="0" fontAlgn="ctr"/>
                      <a:r>
                        <a:rPr lang="es-MX" sz="1200" b="0" i="0" u="none" strike="noStrike">
                          <a:solidFill>
                            <a:srgbClr val="000000"/>
                          </a:solidFill>
                          <a:effectLst/>
                          <a:latin typeface="Arial" panose="020B0604020202020204" pitchFamily="34" charset="0"/>
                        </a:rPr>
                        <a:t>Baja California</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0</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0</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32</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32</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416.3</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384.3</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a:solidFill>
                            <a:srgbClr val="00B050"/>
                          </a:solidFill>
                          <a:effectLst/>
                          <a:latin typeface="Arial" panose="020B0604020202020204" pitchFamily="34" charset="0"/>
                        </a:rPr>
                        <a:t>92%</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80803"/>
                  </a:ext>
                </a:extLst>
              </a:tr>
              <a:tr h="223361">
                <a:tc>
                  <a:txBody>
                    <a:bodyPr/>
                    <a:lstStyle/>
                    <a:p>
                      <a:pPr algn="l" rtl="0" fontAlgn="ctr"/>
                      <a:r>
                        <a:rPr lang="es-MX" sz="1200" b="0" i="0" u="none" strike="noStrike">
                          <a:solidFill>
                            <a:srgbClr val="000000"/>
                          </a:solidFill>
                          <a:effectLst/>
                          <a:latin typeface="Arial" panose="020B0604020202020204" pitchFamily="34" charset="0"/>
                        </a:rPr>
                        <a:t>Centro Occidente</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3</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6</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60.2</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54.2</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a:solidFill>
                            <a:srgbClr val="00B050"/>
                          </a:solidFill>
                          <a:effectLst/>
                          <a:latin typeface="Arial" panose="020B0604020202020204" pitchFamily="34" charset="0"/>
                        </a:rPr>
                        <a:t>90%</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4362182"/>
                  </a:ext>
                </a:extLst>
              </a:tr>
              <a:tr h="223361">
                <a:tc>
                  <a:txBody>
                    <a:bodyPr/>
                    <a:lstStyle/>
                    <a:p>
                      <a:pPr algn="l" rtl="0" fontAlgn="ctr"/>
                      <a:r>
                        <a:rPr lang="es-MX" sz="1200" b="0" i="0" u="none" strike="noStrike">
                          <a:solidFill>
                            <a:srgbClr val="000000"/>
                          </a:solidFill>
                          <a:effectLst/>
                          <a:latin typeface="Arial" panose="020B0604020202020204" pitchFamily="34" charset="0"/>
                        </a:rPr>
                        <a:t>Jalisco</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102</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0</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154</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256</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1110.7</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854.7</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a:solidFill>
                            <a:srgbClr val="FFC000"/>
                          </a:solidFill>
                          <a:effectLst/>
                          <a:latin typeface="Arial" panose="020B0604020202020204" pitchFamily="34" charset="0"/>
                        </a:rPr>
                        <a:t>77%</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775948"/>
                  </a:ext>
                </a:extLst>
              </a:tr>
              <a:tr h="223361">
                <a:tc>
                  <a:txBody>
                    <a:bodyPr/>
                    <a:lstStyle/>
                    <a:p>
                      <a:pPr algn="l" rtl="0" fontAlgn="ctr"/>
                      <a:r>
                        <a:rPr lang="es-MX" sz="1200" b="0" i="0" u="none" strike="noStrike">
                          <a:solidFill>
                            <a:srgbClr val="000000"/>
                          </a:solidFill>
                          <a:effectLst/>
                          <a:latin typeface="Arial" panose="020B0604020202020204" pitchFamily="34" charset="0"/>
                        </a:rPr>
                        <a:t>Centro Oriente</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13</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134</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16</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163</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699.2</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536.2</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a:solidFill>
                            <a:srgbClr val="FFC000"/>
                          </a:solidFill>
                          <a:effectLst/>
                          <a:latin typeface="Arial" panose="020B0604020202020204" pitchFamily="34" charset="0"/>
                        </a:rPr>
                        <a:t>77%</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250673"/>
                  </a:ext>
                </a:extLst>
              </a:tr>
              <a:tr h="223361">
                <a:tc>
                  <a:txBody>
                    <a:bodyPr/>
                    <a:lstStyle/>
                    <a:p>
                      <a:pPr algn="l" rtl="0" fontAlgn="ctr"/>
                      <a:r>
                        <a:rPr lang="es-MX" sz="1200" b="0" i="0" u="none" strike="noStrike">
                          <a:solidFill>
                            <a:srgbClr val="000000"/>
                          </a:solidFill>
                          <a:effectLst/>
                          <a:latin typeface="Arial" panose="020B0604020202020204" pitchFamily="34" charset="0"/>
                        </a:rPr>
                        <a:t>Centro Sur</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59</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28</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80</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167</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709.6</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542.6</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a:solidFill>
                            <a:srgbClr val="FFC000"/>
                          </a:solidFill>
                          <a:effectLst/>
                          <a:latin typeface="Arial" panose="020B0604020202020204" pitchFamily="34" charset="0"/>
                        </a:rPr>
                        <a:t>76%</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056760"/>
                  </a:ext>
                </a:extLst>
              </a:tr>
              <a:tr h="223361">
                <a:tc>
                  <a:txBody>
                    <a:bodyPr/>
                    <a:lstStyle/>
                    <a:p>
                      <a:pPr algn="l" rtl="0" fontAlgn="ctr"/>
                      <a:r>
                        <a:rPr lang="es-MX" sz="1200" b="0" i="0" u="none" strike="noStrike">
                          <a:solidFill>
                            <a:srgbClr val="000000"/>
                          </a:solidFill>
                          <a:effectLst/>
                          <a:latin typeface="Arial" panose="020B0604020202020204" pitchFamily="34" charset="0"/>
                        </a:rPr>
                        <a:t>Noroeste</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136</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76</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213</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794.3</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581.3</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a:solidFill>
                            <a:srgbClr val="FFC000"/>
                          </a:solidFill>
                          <a:effectLst/>
                          <a:latin typeface="Arial" panose="020B0604020202020204" pitchFamily="34" charset="0"/>
                        </a:rPr>
                        <a:t>73%</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322015"/>
                  </a:ext>
                </a:extLst>
              </a:tr>
              <a:tr h="223361">
                <a:tc>
                  <a:txBody>
                    <a:bodyPr/>
                    <a:lstStyle/>
                    <a:p>
                      <a:pPr algn="l" rtl="0" fontAlgn="ctr"/>
                      <a:r>
                        <a:rPr lang="es-MX" sz="1200" b="0" i="0" u="none" strike="noStrike">
                          <a:solidFill>
                            <a:srgbClr val="000000"/>
                          </a:solidFill>
                          <a:effectLst/>
                          <a:latin typeface="Arial" panose="020B0604020202020204" pitchFamily="34" charset="0"/>
                        </a:rPr>
                        <a:t>Valle de México Norte</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337</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271</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274</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882</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2713.0</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1831.0</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a:solidFill>
                            <a:srgbClr val="FFC000"/>
                          </a:solidFill>
                          <a:effectLst/>
                          <a:latin typeface="Arial" panose="020B0604020202020204" pitchFamily="34" charset="0"/>
                        </a:rPr>
                        <a:t>67%</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679157"/>
                  </a:ext>
                </a:extLst>
              </a:tr>
              <a:tr h="223361">
                <a:tc>
                  <a:txBody>
                    <a:bodyPr/>
                    <a:lstStyle/>
                    <a:p>
                      <a:pPr algn="l" rtl="0" fontAlgn="ctr"/>
                      <a:r>
                        <a:rPr lang="es-MX" sz="1200" b="0" i="0" u="none" strike="noStrike">
                          <a:solidFill>
                            <a:srgbClr val="000000"/>
                          </a:solidFill>
                          <a:effectLst/>
                          <a:latin typeface="Arial" panose="020B0604020202020204" pitchFamily="34" charset="0"/>
                        </a:rPr>
                        <a:t>Peninsular</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0</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20</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97</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117</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319.6</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202.6</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a:solidFill>
                            <a:srgbClr val="FFC000"/>
                          </a:solidFill>
                          <a:effectLst/>
                          <a:latin typeface="Arial" panose="020B0604020202020204" pitchFamily="34" charset="0"/>
                        </a:rPr>
                        <a:t>63%</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765532"/>
                  </a:ext>
                </a:extLst>
              </a:tr>
              <a:tr h="223361">
                <a:tc>
                  <a:txBody>
                    <a:bodyPr/>
                    <a:lstStyle/>
                    <a:p>
                      <a:pPr algn="l" rtl="0" fontAlgn="ctr"/>
                      <a:r>
                        <a:rPr lang="es-MX" sz="1200" b="0" i="0" u="none" strike="noStrike">
                          <a:solidFill>
                            <a:srgbClr val="000000"/>
                          </a:solidFill>
                          <a:effectLst/>
                          <a:latin typeface="Arial" panose="020B0604020202020204" pitchFamily="34" charset="0"/>
                        </a:rPr>
                        <a:t>Norte</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266</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168</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225</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659</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1417.8</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758.8</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a:solidFill>
                            <a:srgbClr val="FF0000"/>
                          </a:solidFill>
                          <a:effectLst/>
                          <a:latin typeface="Arial" panose="020B0604020202020204" pitchFamily="34" charset="0"/>
                        </a:rPr>
                        <a:t>54%</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490133"/>
                  </a:ext>
                </a:extLst>
              </a:tr>
              <a:tr h="223361">
                <a:tc>
                  <a:txBody>
                    <a:bodyPr/>
                    <a:lstStyle/>
                    <a:p>
                      <a:pPr algn="l" rtl="0" fontAlgn="ctr"/>
                      <a:r>
                        <a:rPr lang="es-MX" sz="1200" b="0" i="0" u="none" strike="noStrike">
                          <a:solidFill>
                            <a:srgbClr val="000000"/>
                          </a:solidFill>
                          <a:effectLst/>
                          <a:latin typeface="Arial" panose="020B0604020202020204" pitchFamily="34" charset="0"/>
                        </a:rPr>
                        <a:t>Golfo Centro</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184</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4</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0</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188</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392.6</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204.6</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a:solidFill>
                            <a:srgbClr val="FF0000"/>
                          </a:solidFill>
                          <a:effectLst/>
                          <a:latin typeface="Arial" panose="020B0604020202020204" pitchFamily="34" charset="0"/>
                        </a:rPr>
                        <a:t>52%</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128248"/>
                  </a:ext>
                </a:extLst>
              </a:tr>
              <a:tr h="223361">
                <a:tc>
                  <a:txBody>
                    <a:bodyPr/>
                    <a:lstStyle/>
                    <a:p>
                      <a:pPr algn="l" rtl="0" fontAlgn="ctr"/>
                      <a:r>
                        <a:rPr lang="es-MX" sz="1200" b="0" i="0" u="none" strike="noStrike">
                          <a:solidFill>
                            <a:srgbClr val="000000"/>
                          </a:solidFill>
                          <a:effectLst/>
                          <a:latin typeface="Arial" panose="020B0604020202020204" pitchFamily="34" charset="0"/>
                        </a:rPr>
                        <a:t>Oriente</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202</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159</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98</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459</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903.1</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444.1</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a:solidFill>
                            <a:srgbClr val="FF0000"/>
                          </a:solidFill>
                          <a:effectLst/>
                          <a:latin typeface="Arial" panose="020B0604020202020204" pitchFamily="34" charset="0"/>
                        </a:rPr>
                        <a:t>49%</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1733"/>
                  </a:ext>
                </a:extLst>
              </a:tr>
              <a:tr h="223361">
                <a:tc>
                  <a:txBody>
                    <a:bodyPr/>
                    <a:lstStyle/>
                    <a:p>
                      <a:pPr algn="l" rtl="0" fontAlgn="ctr"/>
                      <a:r>
                        <a:rPr lang="es-MX" sz="1200" b="0" i="0" u="none" strike="noStrike">
                          <a:solidFill>
                            <a:srgbClr val="000000"/>
                          </a:solidFill>
                          <a:effectLst/>
                          <a:latin typeface="Arial" panose="020B0604020202020204" pitchFamily="34" charset="0"/>
                        </a:rPr>
                        <a:t>Golfo Norte</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1,586</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10</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110</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1,706</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3193.6</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1487.6</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a:solidFill>
                            <a:srgbClr val="FF0000"/>
                          </a:solidFill>
                          <a:effectLst/>
                          <a:latin typeface="Arial" panose="020B0604020202020204" pitchFamily="34" charset="0"/>
                        </a:rPr>
                        <a:t>47%</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9619933"/>
                  </a:ext>
                </a:extLst>
              </a:tr>
              <a:tr h="223361">
                <a:tc>
                  <a:txBody>
                    <a:bodyPr/>
                    <a:lstStyle/>
                    <a:p>
                      <a:pPr algn="l" rtl="0" fontAlgn="ctr"/>
                      <a:r>
                        <a:rPr lang="es-MX" sz="1200" b="0" i="0" u="none" strike="noStrike">
                          <a:solidFill>
                            <a:srgbClr val="000000"/>
                          </a:solidFill>
                          <a:effectLst/>
                          <a:latin typeface="Arial" panose="020B0604020202020204" pitchFamily="34" charset="0"/>
                        </a:rPr>
                        <a:t>Bajío</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233</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116</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138</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487</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854.7</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367.7</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a:solidFill>
                            <a:srgbClr val="FF0000"/>
                          </a:solidFill>
                          <a:effectLst/>
                          <a:latin typeface="Arial" panose="020B0604020202020204" pitchFamily="34" charset="0"/>
                        </a:rPr>
                        <a:t>43%</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991595"/>
                  </a:ext>
                </a:extLst>
              </a:tr>
              <a:tr h="223361">
                <a:tc>
                  <a:txBody>
                    <a:bodyPr/>
                    <a:lstStyle/>
                    <a:p>
                      <a:pPr algn="l" rtl="0" fontAlgn="ctr"/>
                      <a:r>
                        <a:rPr lang="es-MX" sz="1200" b="0" i="0" u="none" strike="noStrike">
                          <a:solidFill>
                            <a:srgbClr val="000000"/>
                          </a:solidFill>
                          <a:effectLst/>
                          <a:latin typeface="Arial" panose="020B0604020202020204" pitchFamily="34" charset="0"/>
                        </a:rPr>
                        <a:t>Valle de México Centro</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290</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263</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151</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704</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1213.1</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509.1</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a:solidFill>
                            <a:srgbClr val="FF0000"/>
                          </a:solidFill>
                          <a:effectLst/>
                          <a:latin typeface="Arial" panose="020B0604020202020204" pitchFamily="34" charset="0"/>
                        </a:rPr>
                        <a:t>42%</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130685"/>
                  </a:ext>
                </a:extLst>
              </a:tr>
              <a:tr h="223361">
                <a:tc>
                  <a:txBody>
                    <a:bodyPr/>
                    <a:lstStyle/>
                    <a:p>
                      <a:pPr algn="l" rtl="0" fontAlgn="ctr"/>
                      <a:r>
                        <a:rPr lang="es-MX" sz="1200" b="0" i="0" u="none" strike="noStrike">
                          <a:solidFill>
                            <a:srgbClr val="000000"/>
                          </a:solidFill>
                          <a:effectLst/>
                          <a:latin typeface="Arial" panose="020B0604020202020204" pitchFamily="34" charset="0"/>
                        </a:rPr>
                        <a:t>Valle de México Sur</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13</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1116</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444</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1,573</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2516.8</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943.8</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a:solidFill>
                            <a:srgbClr val="FF0000"/>
                          </a:solidFill>
                          <a:effectLst/>
                          <a:latin typeface="Arial" panose="020B0604020202020204" pitchFamily="34" charset="0"/>
                        </a:rPr>
                        <a:t>38%</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759006"/>
                  </a:ext>
                </a:extLst>
              </a:tr>
              <a:tr h="223361">
                <a:tc>
                  <a:txBody>
                    <a:bodyPr/>
                    <a:lstStyle/>
                    <a:p>
                      <a:pPr algn="l" rtl="0" fontAlgn="ctr"/>
                      <a:r>
                        <a:rPr lang="es-MX" sz="1200" b="0" i="0" u="none" strike="noStrike">
                          <a:solidFill>
                            <a:srgbClr val="000000"/>
                          </a:solidFill>
                          <a:effectLst/>
                          <a:latin typeface="Arial" panose="020B0604020202020204" pitchFamily="34" charset="0"/>
                        </a:rPr>
                        <a:t>Sureste</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3</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203</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165</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371</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433.9</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0" i="0" u="none" strike="noStrike">
                          <a:solidFill>
                            <a:srgbClr val="000000"/>
                          </a:solidFill>
                          <a:effectLst/>
                          <a:latin typeface="Arial" panose="020B0604020202020204" pitchFamily="34" charset="0"/>
                        </a:rPr>
                        <a:t>62.9</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200" b="1" i="0" u="none" strike="noStrike">
                          <a:solidFill>
                            <a:srgbClr val="FF0000"/>
                          </a:solidFill>
                          <a:effectLst/>
                          <a:latin typeface="Arial" panose="020B0604020202020204" pitchFamily="34" charset="0"/>
                        </a:rPr>
                        <a:t>14%</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353258"/>
                  </a:ext>
                </a:extLst>
              </a:tr>
              <a:tr h="223361">
                <a:tc>
                  <a:txBody>
                    <a:bodyPr/>
                    <a:lstStyle/>
                    <a:p>
                      <a:pPr algn="l" rtl="0" fontAlgn="ctr"/>
                      <a:r>
                        <a:rPr lang="es-MX" sz="1200" b="1" i="0" u="none" strike="noStrike">
                          <a:solidFill>
                            <a:srgbClr val="000000"/>
                          </a:solidFill>
                          <a:effectLst/>
                          <a:latin typeface="Arial" panose="020B0604020202020204" pitchFamily="34" charset="0"/>
                        </a:rPr>
                        <a:t>Nacional</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200" b="1" i="0" u="none" strike="noStrike">
                          <a:solidFill>
                            <a:srgbClr val="000000"/>
                          </a:solidFill>
                          <a:effectLst/>
                          <a:latin typeface="Arial" panose="020B0604020202020204" pitchFamily="34" charset="0"/>
                        </a:rPr>
                        <a:t>3,425</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200" b="1" i="0" u="none" strike="noStrike">
                          <a:solidFill>
                            <a:srgbClr val="000000"/>
                          </a:solidFill>
                          <a:effectLst/>
                          <a:latin typeface="Arial" panose="020B0604020202020204" pitchFamily="34" charset="0"/>
                        </a:rPr>
                        <a:t>2,496</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200" b="1" i="0" u="none" strike="noStrike">
                          <a:solidFill>
                            <a:srgbClr val="000000"/>
                          </a:solidFill>
                          <a:effectLst/>
                          <a:latin typeface="Arial" panose="020B0604020202020204" pitchFamily="34" charset="0"/>
                        </a:rPr>
                        <a:t>2,062</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200" b="1" i="0" u="none" strike="noStrike">
                          <a:solidFill>
                            <a:srgbClr val="000000"/>
                          </a:solidFill>
                          <a:effectLst/>
                          <a:latin typeface="Arial" panose="020B0604020202020204" pitchFamily="34" charset="0"/>
                        </a:rPr>
                        <a:t>7,983</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200" b="1" i="0" u="none" strike="noStrike" dirty="0">
                          <a:solidFill>
                            <a:srgbClr val="000000"/>
                          </a:solidFill>
                          <a:effectLst/>
                          <a:latin typeface="Arial" panose="020B0604020202020204" pitchFamily="34" charset="0"/>
                        </a:rPr>
                        <a:t>17,771</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200" b="1" i="0" u="none" strike="noStrike">
                          <a:solidFill>
                            <a:srgbClr val="000000"/>
                          </a:solidFill>
                          <a:effectLst/>
                          <a:latin typeface="Arial" panose="020B0604020202020204" pitchFamily="34" charset="0"/>
                        </a:rPr>
                        <a:t>9,766</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rowSpan="2">
                  <a:txBody>
                    <a:bodyPr/>
                    <a:lstStyle/>
                    <a:p>
                      <a:pPr algn="ctr" rtl="0" fontAlgn="ctr"/>
                      <a:r>
                        <a:rPr lang="es-MX" sz="1200" b="1" i="0" u="none" strike="noStrike" dirty="0">
                          <a:solidFill>
                            <a:srgbClr val="FF0000"/>
                          </a:solidFill>
                          <a:effectLst/>
                          <a:latin typeface="Arial" panose="020B0604020202020204" pitchFamily="34" charset="0"/>
                        </a:rPr>
                        <a:t>55%*</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93149018"/>
                  </a:ext>
                </a:extLst>
              </a:tr>
              <a:tr h="231952">
                <a:tc>
                  <a:txBody>
                    <a:bodyPr/>
                    <a:lstStyle/>
                    <a:p>
                      <a:pPr algn="l" rtl="0" fontAlgn="ctr"/>
                      <a:r>
                        <a:rPr lang="es-MX" sz="1200" b="0" i="0" u="none" strike="noStrike">
                          <a:solidFill>
                            <a:srgbClr val="000000"/>
                          </a:solidFill>
                          <a:effectLst/>
                          <a:latin typeface="Arial" panose="020B0604020202020204" pitchFamily="34" charset="0"/>
                        </a:rPr>
                        <a:t>Impacto en MDP</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200" b="0" i="0" u="none" strike="noStrike">
                          <a:solidFill>
                            <a:srgbClr val="000000"/>
                          </a:solidFill>
                          <a:effectLst/>
                          <a:latin typeface="Arial" panose="020B0604020202020204" pitchFamily="34" charset="0"/>
                        </a:rPr>
                        <a:t>5,344</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200" b="0" i="0" u="none" strike="noStrike">
                          <a:solidFill>
                            <a:srgbClr val="000000"/>
                          </a:solidFill>
                          <a:effectLst/>
                          <a:latin typeface="Arial" panose="020B0604020202020204" pitchFamily="34" charset="0"/>
                        </a:rPr>
                        <a:t>3,895</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200" b="0" i="0" u="none" strike="noStrike">
                          <a:solidFill>
                            <a:srgbClr val="000000"/>
                          </a:solidFill>
                          <a:effectLst/>
                          <a:latin typeface="Arial" panose="020B0604020202020204" pitchFamily="34" charset="0"/>
                        </a:rPr>
                        <a:t>3,218</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200" b="1" i="0" u="none" strike="noStrike">
                          <a:solidFill>
                            <a:srgbClr val="000000"/>
                          </a:solidFill>
                          <a:effectLst/>
                          <a:latin typeface="Arial" panose="020B0604020202020204" pitchFamily="34" charset="0"/>
                        </a:rPr>
                        <a:t>12,457</a:t>
                      </a:r>
                    </a:p>
                  </a:txBody>
                  <a:tcPr marL="5200" marR="5200" marT="52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200" b="0" i="0" u="none" strike="noStrike">
                          <a:solidFill>
                            <a:srgbClr val="000000"/>
                          </a:solidFill>
                          <a:effectLst/>
                          <a:latin typeface="Arial" panose="020B0604020202020204" pitchFamily="34" charset="0"/>
                        </a:rPr>
                        <a:t>100%</a:t>
                      </a:r>
                    </a:p>
                  </a:txBody>
                  <a:tcPr marL="5200" marR="5200" marT="52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MX" sz="1200" b="0" i="0" u="none" strike="noStrike" dirty="0">
                          <a:solidFill>
                            <a:srgbClr val="000000"/>
                          </a:solidFill>
                          <a:effectLst/>
                          <a:latin typeface="Arial" panose="020B0604020202020204" pitchFamily="34" charset="0"/>
                        </a:rPr>
                        <a:t> </a:t>
                      </a:r>
                    </a:p>
                  </a:txBody>
                  <a:tcPr marL="5200" marR="5200" marT="52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s-MX"/>
                    </a:p>
                  </a:txBody>
                  <a:tcPr/>
                </a:tc>
                <a:extLst>
                  <a:ext uri="{0D108BD9-81ED-4DB2-BD59-A6C34878D82A}">
                    <a16:rowId xmlns:a16="http://schemas.microsoft.com/office/drawing/2014/main" val="2067332999"/>
                  </a:ext>
                </a:extLst>
              </a:tr>
            </a:tbl>
          </a:graphicData>
        </a:graphic>
      </p:graphicFrame>
      <p:sp>
        <p:nvSpPr>
          <p:cNvPr id="5" name="CuadroTexto 4">
            <a:extLst>
              <a:ext uri="{FF2B5EF4-FFF2-40B4-BE49-F238E27FC236}">
                <a16:creationId xmlns:a16="http://schemas.microsoft.com/office/drawing/2014/main" id="{12230AAE-8D5F-4189-B097-32D0B65568F8}"/>
              </a:ext>
            </a:extLst>
          </p:cNvPr>
          <p:cNvSpPr txBox="1"/>
          <p:nvPr/>
        </p:nvSpPr>
        <p:spPr>
          <a:xfrm>
            <a:off x="50158" y="5821602"/>
            <a:ext cx="9043684" cy="523220"/>
          </a:xfrm>
          <a:prstGeom prst="rect">
            <a:avLst/>
          </a:prstGeom>
          <a:noFill/>
        </p:spPr>
        <p:txBody>
          <a:bodyPr wrap="square" rtlCol="0">
            <a:spAutoFit/>
          </a:bodyPr>
          <a:lstStyle/>
          <a:p>
            <a:r>
              <a:rPr lang="es-MX" sz="1400" dirty="0">
                <a:latin typeface="Arial" panose="020B0604020202020204" pitchFamily="34" charset="0"/>
                <a:cs typeface="Arial" panose="020B0604020202020204" pitchFamily="34" charset="0"/>
              </a:rPr>
              <a:t>*A nivel nacional dada las problemáticas descritas, se puede verificar, revisar y detectar aproximadamente el 55% de la energía que se pierde por causas No Técnicas.</a:t>
            </a:r>
          </a:p>
        </p:txBody>
      </p:sp>
      <p:sp>
        <p:nvSpPr>
          <p:cNvPr id="7" name="Rectángulo 6">
            <a:extLst>
              <a:ext uri="{FF2B5EF4-FFF2-40B4-BE49-F238E27FC236}">
                <a16:creationId xmlns:a16="http://schemas.microsoft.com/office/drawing/2014/main" id="{FA26B588-BCD3-4D7E-950E-033D5062360A}"/>
              </a:ext>
            </a:extLst>
          </p:cNvPr>
          <p:cNvSpPr/>
          <p:nvPr/>
        </p:nvSpPr>
        <p:spPr>
          <a:xfrm>
            <a:off x="3087899" y="6633393"/>
            <a:ext cx="4327852" cy="261610"/>
          </a:xfrm>
          <a:prstGeom prst="rect">
            <a:avLst/>
          </a:prstGeom>
        </p:spPr>
        <p:txBody>
          <a:bodyPr wrap="square">
            <a:spAutoFit/>
          </a:bodyPr>
          <a:lstStyle/>
          <a:p>
            <a:r>
              <a:rPr lang="es-MX" sz="1100" dirty="0">
                <a:latin typeface="Arial" panose="020B0604020202020204" pitchFamily="34" charset="0"/>
                <a:cs typeface="Arial" panose="020B0604020202020204" pitchFamily="34" charset="0"/>
              </a:rPr>
              <a:t>Fuente: </a:t>
            </a:r>
            <a:r>
              <a:rPr lang="es-MX" sz="1100" dirty="0">
                <a:latin typeface="Arial" panose="020B0604020202020204" pitchFamily="34" charset="0"/>
                <a:cs typeface="Arial" panose="020B0604020202020204" pitchFamily="34" charset="0"/>
                <a:hlinkClick r:id="rId2"/>
              </a:rPr>
              <a:t>http://sigdis.cfemex.com/poligonos/estados</a:t>
            </a:r>
            <a:r>
              <a:rPr lang="es-MX" sz="1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1914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560333" y="2778756"/>
            <a:ext cx="8092955" cy="125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13999"/>
              </a:lnSpc>
              <a:spcAft>
                <a:spcPts val="600"/>
              </a:spcAft>
              <a:defRPr/>
            </a:pPr>
            <a:r>
              <a:rPr lang="es-MX" altLang="ja-JP" sz="3600" b="1" kern="0" dirty="0">
                <a:solidFill>
                  <a:schemeClr val="tx1">
                    <a:lumMod val="85000"/>
                    <a:lumOff val="15000"/>
                  </a:schemeClr>
                </a:solidFill>
                <a:latin typeface="Arial" pitchFamily="34" charset="0"/>
                <a:cs typeface="Arial" panose="020B0604020202020204" pitchFamily="34" charset="0"/>
              </a:rPr>
              <a:t>Introducción</a:t>
            </a:r>
          </a:p>
        </p:txBody>
      </p:sp>
      <p:pic>
        <p:nvPicPr>
          <p:cNvPr id="6" name="Imagen 5">
            <a:extLst>
              <a:ext uri="{FF2B5EF4-FFF2-40B4-BE49-F238E27FC236}">
                <a16:creationId xmlns:a16="http://schemas.microsoft.com/office/drawing/2014/main" id="{F0DE12EF-8910-4A37-80CA-9FF68AF7B34D}"/>
              </a:ext>
            </a:extLst>
          </p:cNvPr>
          <p:cNvPicPr/>
          <p:nvPr/>
        </p:nvPicPr>
        <p:blipFill rotWithShape="1">
          <a:blip r:embed="rId2" cstate="hqprint">
            <a:extLst>
              <a:ext uri="{28A0092B-C50C-407E-A947-70E740481C1C}">
                <a14:useLocalDpi xmlns:a14="http://schemas.microsoft.com/office/drawing/2010/main"/>
              </a:ext>
            </a:extLst>
          </a:blip>
          <a:srcRect t="-3" b="-3"/>
          <a:stretch/>
        </p:blipFill>
        <p:spPr>
          <a:xfrm>
            <a:off x="0" y="399037"/>
            <a:ext cx="4798695" cy="1655445"/>
          </a:xfrm>
          <a:prstGeom prst="rect">
            <a:avLst/>
          </a:prstGeom>
        </p:spPr>
      </p:pic>
      <p:pic>
        <p:nvPicPr>
          <p:cNvPr id="7" name="Imagen 6" descr="Imagen que contiene botella&#10;&#10;Descripción generada con confianza alta">
            <a:extLst>
              <a:ext uri="{FF2B5EF4-FFF2-40B4-BE49-F238E27FC236}">
                <a16:creationId xmlns:a16="http://schemas.microsoft.com/office/drawing/2014/main" id="{E3CD2857-A09B-4EE1-AE6F-4DEF35123E40}"/>
              </a:ext>
            </a:extLst>
          </p:cNvPr>
          <p:cNvPicPr>
            <a:picLocks noChangeAspect="1"/>
          </p:cNvPicPr>
          <p:nvPr/>
        </p:nvPicPr>
        <p:blipFill>
          <a:blip r:embed="rId3"/>
          <a:stretch>
            <a:fillRect/>
          </a:stretch>
        </p:blipFill>
        <p:spPr>
          <a:xfrm>
            <a:off x="4886300" y="575391"/>
            <a:ext cx="3924000" cy="1339680"/>
          </a:xfrm>
          <a:prstGeom prst="rect">
            <a:avLst/>
          </a:prstGeom>
        </p:spPr>
      </p:pic>
    </p:spTree>
    <p:extLst>
      <p:ext uri="{BB962C8B-B14F-4D97-AF65-F5344CB8AC3E}">
        <p14:creationId xmlns:p14="http://schemas.microsoft.com/office/powerpoint/2010/main" val="3887128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726581" y="2818804"/>
            <a:ext cx="8092955" cy="125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13999"/>
              </a:lnSpc>
              <a:spcAft>
                <a:spcPts val="600"/>
              </a:spcAft>
              <a:defRPr/>
            </a:pPr>
            <a:r>
              <a:rPr lang="es-MX" altLang="ja-JP" sz="3600" b="1" kern="0" dirty="0">
                <a:solidFill>
                  <a:schemeClr val="tx1">
                    <a:lumMod val="85000"/>
                    <a:lumOff val="15000"/>
                  </a:schemeClr>
                </a:solidFill>
                <a:latin typeface="Arial" pitchFamily="34" charset="0"/>
                <a:cs typeface="Arial" panose="020B0604020202020204" pitchFamily="34" charset="0"/>
              </a:rPr>
              <a:t>Pérdidas Técnicas</a:t>
            </a:r>
          </a:p>
        </p:txBody>
      </p:sp>
      <p:pic>
        <p:nvPicPr>
          <p:cNvPr id="6" name="Imagen 5">
            <a:extLst>
              <a:ext uri="{FF2B5EF4-FFF2-40B4-BE49-F238E27FC236}">
                <a16:creationId xmlns:a16="http://schemas.microsoft.com/office/drawing/2014/main" id="{533FB831-059B-4C1C-A3DB-ABF5A6E900D7}"/>
              </a:ext>
            </a:extLst>
          </p:cNvPr>
          <p:cNvPicPr/>
          <p:nvPr/>
        </p:nvPicPr>
        <p:blipFill rotWithShape="1">
          <a:blip r:embed="rId2" cstate="hqprint">
            <a:extLst>
              <a:ext uri="{28A0092B-C50C-407E-A947-70E740481C1C}">
                <a14:useLocalDpi xmlns:a14="http://schemas.microsoft.com/office/drawing/2010/main"/>
              </a:ext>
            </a:extLst>
          </a:blip>
          <a:srcRect t="-3" b="-3"/>
          <a:stretch/>
        </p:blipFill>
        <p:spPr>
          <a:xfrm>
            <a:off x="0" y="399037"/>
            <a:ext cx="4798695" cy="1655445"/>
          </a:xfrm>
          <a:prstGeom prst="rect">
            <a:avLst/>
          </a:prstGeom>
        </p:spPr>
      </p:pic>
      <p:pic>
        <p:nvPicPr>
          <p:cNvPr id="7" name="Imagen 6" descr="Imagen que contiene botella&#10;&#10;Descripción generada con confianza alta">
            <a:extLst>
              <a:ext uri="{FF2B5EF4-FFF2-40B4-BE49-F238E27FC236}">
                <a16:creationId xmlns:a16="http://schemas.microsoft.com/office/drawing/2014/main" id="{05DE2E14-E4F6-423C-8332-C8194242C5E2}"/>
              </a:ext>
            </a:extLst>
          </p:cNvPr>
          <p:cNvPicPr>
            <a:picLocks noChangeAspect="1"/>
          </p:cNvPicPr>
          <p:nvPr/>
        </p:nvPicPr>
        <p:blipFill>
          <a:blip r:embed="rId3"/>
          <a:stretch>
            <a:fillRect/>
          </a:stretch>
        </p:blipFill>
        <p:spPr>
          <a:xfrm>
            <a:off x="4886300" y="575391"/>
            <a:ext cx="3924000" cy="1339680"/>
          </a:xfrm>
          <a:prstGeom prst="rect">
            <a:avLst/>
          </a:prstGeom>
        </p:spPr>
      </p:pic>
    </p:spTree>
    <p:extLst>
      <p:ext uri="{BB962C8B-B14F-4D97-AF65-F5344CB8AC3E}">
        <p14:creationId xmlns:p14="http://schemas.microsoft.com/office/powerpoint/2010/main" val="249214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 Gráfico">
            <a:extLst>
              <a:ext uri="{FF2B5EF4-FFF2-40B4-BE49-F238E27FC236}">
                <a16:creationId xmlns:a16="http://schemas.microsoft.com/office/drawing/2014/main" id="{00000000-0008-0000-0B00-000002000000}"/>
              </a:ext>
            </a:extLst>
          </p:cNvPr>
          <p:cNvGraphicFramePr>
            <a:graphicFrameLocks noGrp="1"/>
          </p:cNvGraphicFramePr>
          <p:nvPr>
            <p:ph sz="quarter" idx="10"/>
          </p:nvPr>
        </p:nvGraphicFramePr>
        <p:xfrm>
          <a:off x="280988" y="1000125"/>
          <a:ext cx="8588375" cy="3895428"/>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112295" y="6624436"/>
            <a:ext cx="445970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050" b="0" i="0" u="none" strike="noStrike" kern="1200" cap="none" spc="0" normalizeH="0" baseline="0" noProof="0" dirty="0">
                <a:ln>
                  <a:noFill/>
                </a:ln>
                <a:solidFill>
                  <a:prstClr val="black"/>
                </a:solidFill>
                <a:effectLst/>
                <a:uLnTx/>
                <a:uFillTx/>
                <a:latin typeface="Arial" charset="0"/>
                <a:ea typeface="Arial" charset="0"/>
                <a:cs typeface="Arial" charset="0"/>
              </a:rPr>
              <a:t>CRE:  Comisión Reguladora </a:t>
            </a:r>
            <a:r>
              <a:rPr kumimoji="0" lang="es-ES_tradnl" sz="1050" b="0" i="0" u="none" strike="noStrike" kern="1200" cap="none" spc="0" normalizeH="0" baseline="0" noProof="0">
                <a:ln>
                  <a:noFill/>
                </a:ln>
                <a:solidFill>
                  <a:prstClr val="black"/>
                </a:solidFill>
                <a:effectLst/>
                <a:uLnTx/>
                <a:uFillTx/>
                <a:latin typeface="Arial" charset="0"/>
                <a:ea typeface="Arial" charset="0"/>
                <a:cs typeface="Arial" charset="0"/>
              </a:rPr>
              <a:t>de Energía </a:t>
            </a:r>
          </a:p>
        </p:txBody>
      </p:sp>
      <p:sp>
        <p:nvSpPr>
          <p:cNvPr id="20" name="CuadroTexto 19"/>
          <p:cNvSpPr txBox="1"/>
          <p:nvPr/>
        </p:nvSpPr>
        <p:spPr>
          <a:xfrm>
            <a:off x="2826012" y="6636175"/>
            <a:ext cx="445970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050" b="0" i="0" u="none" strike="noStrike" kern="1200" cap="none" spc="0" normalizeH="0" baseline="0" noProof="0">
                <a:ln>
                  <a:noFill/>
                </a:ln>
                <a:solidFill>
                  <a:prstClr val="black"/>
                </a:solidFill>
                <a:effectLst/>
                <a:uLnTx/>
                <a:uFillTx/>
                <a:latin typeface="Arial" charset="0"/>
                <a:ea typeface="Arial" charset="0"/>
                <a:cs typeface="Arial" charset="0"/>
              </a:rPr>
              <a:t>MDP: Millones de pesos</a:t>
            </a:r>
            <a:endParaRPr kumimoji="0" lang="es-ES_tradnl" sz="105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49" name="4 Título"/>
          <p:cNvSpPr txBox="1">
            <a:spLocks/>
          </p:cNvSpPr>
          <p:nvPr/>
        </p:nvSpPr>
        <p:spPr>
          <a:xfrm>
            <a:off x="28137" y="78447"/>
            <a:ext cx="6357950" cy="71414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s-MX" sz="1700" b="1"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87" name="15 CuadroTexto"/>
          <p:cNvSpPr txBox="1"/>
          <p:nvPr/>
        </p:nvSpPr>
        <p:spPr>
          <a:xfrm>
            <a:off x="825615" y="4895553"/>
            <a:ext cx="7308411"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000" b="0" i="0" u="none" strike="noStrike" kern="1200" cap="none" spc="0" normalizeH="0" baseline="0" noProof="0" dirty="0">
                <a:ln>
                  <a:noFill/>
                </a:ln>
                <a:solidFill>
                  <a:prstClr val="black"/>
                </a:solidFill>
                <a:effectLst/>
                <a:uLnTx/>
                <a:uFillTx/>
                <a:latin typeface="Arial" charset="0"/>
                <a:ea typeface="+mn-ea"/>
                <a:cs typeface="+mn-cs"/>
              </a:rPr>
              <a:t>Esta proyección se realiza bajo los supuestos de inversión indicados y una tasa de crecimiento anual de la demanda de 2.6 %</a:t>
            </a:r>
          </a:p>
        </p:txBody>
      </p:sp>
      <p:sp>
        <p:nvSpPr>
          <p:cNvPr id="113" name="2 Marcador de número de diapositiva"/>
          <p:cNvSpPr txBox="1">
            <a:spLocks/>
          </p:cNvSpPr>
          <p:nvPr/>
        </p:nvSpPr>
        <p:spPr>
          <a:xfrm>
            <a:off x="6946932" y="6492902"/>
            <a:ext cx="2133600" cy="365125"/>
          </a:xfrm>
          <a:prstGeom prst="rect">
            <a:avLst/>
          </a:prstGeom>
        </p:spPr>
        <p:txBody>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3BD45F-A2FE-4E93-9A4C-A602B648A0B7}" type="slidenum">
              <a:rPr kumimoji="0" lang="es-MX"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1 Cerrar llave"/>
          <p:cNvSpPr/>
          <p:nvPr/>
        </p:nvSpPr>
        <p:spPr>
          <a:xfrm>
            <a:off x="7625919" y="1427696"/>
            <a:ext cx="348431" cy="1331514"/>
          </a:xfrm>
          <a:prstGeom prst="rightBrace">
            <a:avLst>
              <a:gd name="adj1" fmla="val 40925"/>
              <a:gd name="adj2" fmla="val 50000"/>
            </a:avLst>
          </a:prstGeom>
          <a:ln w="28575">
            <a:solidFill>
              <a:srgbClr val="92D050"/>
            </a:solidFill>
          </a:ln>
        </p:spPr>
        <p:style>
          <a:lnRef idx="2">
            <a:schemeClr val="accent3"/>
          </a:lnRef>
          <a:fillRef idx="0">
            <a:schemeClr val="accent3"/>
          </a:fillRef>
          <a:effectRef idx="1">
            <a:schemeClr val="accent3"/>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libri"/>
              <a:ea typeface="+mn-ea"/>
              <a:cs typeface="+mn-cs"/>
            </a:endParaRPr>
          </a:p>
        </p:txBody>
      </p:sp>
      <p:sp>
        <p:nvSpPr>
          <p:cNvPr id="36" name="35 Título"/>
          <p:cNvSpPr>
            <a:spLocks noGrp="1"/>
          </p:cNvSpPr>
          <p:nvPr>
            <p:ph type="title"/>
          </p:nvPr>
        </p:nvSpPr>
        <p:spPr>
          <a:xfrm>
            <a:off x="1717963" y="77257"/>
            <a:ext cx="5567753" cy="714149"/>
          </a:xfrm>
        </p:spPr>
        <p:txBody>
          <a:bodyPr/>
          <a:lstStyle/>
          <a:p>
            <a:r>
              <a:rPr lang="es-MX" sz="1500" dirty="0">
                <a:solidFill>
                  <a:srgbClr val="000000"/>
                </a:solidFill>
                <a:latin typeface="Arial" charset="0"/>
                <a:ea typeface="Arial" charset="0"/>
                <a:cs typeface="Arial" charset="0"/>
              </a:rPr>
              <a:t>Para alcanzar el valor de pérdidas técnicas definido por la CRE en 2022, se requiere invertir, entre 2019 y 2021, un total de 24,286 MDP que equivalen a 2,575 </a:t>
            </a:r>
            <a:r>
              <a:rPr lang="es-MX" sz="1500" dirty="0" err="1">
                <a:solidFill>
                  <a:srgbClr val="000000"/>
                </a:solidFill>
                <a:latin typeface="Arial" charset="0"/>
                <a:ea typeface="Arial" charset="0"/>
                <a:cs typeface="Arial" charset="0"/>
              </a:rPr>
              <a:t>GWh.</a:t>
            </a:r>
            <a:endParaRPr lang="es-MX" sz="1500" dirty="0"/>
          </a:p>
        </p:txBody>
      </p:sp>
      <p:sp>
        <p:nvSpPr>
          <p:cNvPr id="38" name="37 Marcador de contenido"/>
          <p:cNvSpPr>
            <a:spLocks noGrp="1"/>
          </p:cNvSpPr>
          <p:nvPr>
            <p:ph sz="quarter" idx="11"/>
          </p:nvPr>
        </p:nvSpPr>
        <p:spPr>
          <a:xfrm>
            <a:off x="112294" y="5141774"/>
            <a:ext cx="8902631" cy="1298092"/>
          </a:xfrm>
        </p:spPr>
        <p:txBody>
          <a:bodyPr/>
          <a:lstStyle/>
          <a:p>
            <a:pPr lvl="0" fontAlgn="base">
              <a:spcAft>
                <a:spcPts val="300"/>
              </a:spcAft>
              <a:buFont typeface="Arial" charset="0"/>
              <a:buChar char="•"/>
              <a:defRPr/>
            </a:pPr>
            <a:r>
              <a:rPr lang="es-MX" sz="1100" dirty="0">
                <a:solidFill>
                  <a:sysClr val="windowText" lastClr="000000"/>
                </a:solidFill>
                <a:latin typeface="Arial" charset="0"/>
                <a:ea typeface="Arial" charset="0"/>
                <a:cs typeface="Arial" charset="0"/>
              </a:rPr>
              <a:t>En 2017 se ejecutaron proyectos con una inversión de 1,006 MDP que evitarán una pérdida técnica de 290 </a:t>
            </a:r>
            <a:r>
              <a:rPr lang="es-MX" sz="1100" dirty="0" err="1">
                <a:solidFill>
                  <a:sysClr val="windowText" lastClr="000000"/>
                </a:solidFill>
                <a:latin typeface="Arial" charset="0"/>
                <a:ea typeface="Arial" charset="0"/>
                <a:cs typeface="Arial" charset="0"/>
              </a:rPr>
              <a:t>GWh</a:t>
            </a:r>
            <a:r>
              <a:rPr lang="es-MX" sz="1100" dirty="0">
                <a:solidFill>
                  <a:sysClr val="windowText" lastClr="000000"/>
                </a:solidFill>
                <a:latin typeface="Arial" charset="0"/>
                <a:ea typeface="Arial" charset="0"/>
                <a:cs typeface="Arial" charset="0"/>
              </a:rPr>
              <a:t> en 2018, con un resultado esperado en el indicador nacional de 6 %.</a:t>
            </a:r>
          </a:p>
          <a:p>
            <a:pPr lvl="0" fontAlgn="base">
              <a:spcAft>
                <a:spcPts val="300"/>
              </a:spcAft>
              <a:buFont typeface="Arial" charset="0"/>
              <a:buChar char="•"/>
              <a:defRPr/>
            </a:pPr>
            <a:r>
              <a:rPr lang="es-MX" sz="1100" dirty="0">
                <a:solidFill>
                  <a:sysClr val="windowText" lastClr="000000"/>
                </a:solidFill>
                <a:latin typeface="Arial" charset="0"/>
                <a:ea typeface="Arial" charset="0"/>
                <a:cs typeface="Arial" charset="0"/>
              </a:rPr>
              <a:t>En 2018 se ejecutarán proyectos con una inversión de 771 MDP que evitarán una pérdida técnica de 121 </a:t>
            </a:r>
            <a:r>
              <a:rPr lang="es-MX" sz="1100" dirty="0" err="1">
                <a:solidFill>
                  <a:sysClr val="windowText" lastClr="000000"/>
                </a:solidFill>
                <a:latin typeface="Arial" charset="0"/>
                <a:ea typeface="Arial" charset="0"/>
                <a:cs typeface="Arial" charset="0"/>
              </a:rPr>
              <a:t>GWh</a:t>
            </a:r>
            <a:r>
              <a:rPr lang="es-MX" sz="1100" dirty="0">
                <a:solidFill>
                  <a:sysClr val="windowText" lastClr="000000"/>
                </a:solidFill>
                <a:latin typeface="Arial" charset="0"/>
                <a:ea typeface="Arial" charset="0"/>
                <a:cs typeface="Arial" charset="0"/>
              </a:rPr>
              <a:t> en 2019, con un resultado esperado en el indicador nacional de 6.13 %.</a:t>
            </a:r>
          </a:p>
          <a:p>
            <a:pPr lvl="0" fontAlgn="base">
              <a:spcAft>
                <a:spcPts val="300"/>
              </a:spcAft>
              <a:buFont typeface="Arial" charset="0"/>
              <a:buChar char="•"/>
              <a:defRPr/>
            </a:pPr>
            <a:r>
              <a:rPr lang="es-MX" sz="1100" dirty="0">
                <a:solidFill>
                  <a:sysClr val="windowText" lastClr="000000"/>
                </a:solidFill>
                <a:latin typeface="Arial" charset="0"/>
                <a:ea typeface="Arial" charset="0"/>
                <a:cs typeface="Arial" charset="0"/>
              </a:rPr>
              <a:t>Para el periodo 2019-2021 se requiere una inversión directa de 24,286 MDP que evitarán 2,575 </a:t>
            </a:r>
            <a:r>
              <a:rPr lang="es-MX" sz="1100" dirty="0" err="1">
                <a:solidFill>
                  <a:sysClr val="windowText" lastClr="000000"/>
                </a:solidFill>
                <a:latin typeface="Arial" charset="0"/>
                <a:ea typeface="Arial" charset="0"/>
                <a:cs typeface="Arial" charset="0"/>
              </a:rPr>
              <a:t>GWh</a:t>
            </a:r>
            <a:r>
              <a:rPr lang="es-MX" sz="1100" dirty="0">
                <a:solidFill>
                  <a:sysClr val="windowText" lastClr="000000"/>
                </a:solidFill>
                <a:latin typeface="Arial" charset="0"/>
                <a:ea typeface="Arial" charset="0"/>
                <a:cs typeface="Arial" charset="0"/>
              </a:rPr>
              <a:t>, para lograr un indicador en 2021 de 5.65% y en 2022 de 5.32%</a:t>
            </a:r>
          </a:p>
        </p:txBody>
      </p:sp>
      <p:sp>
        <p:nvSpPr>
          <p:cNvPr id="127" name="22 CuadroTexto"/>
          <p:cNvSpPr txBox="1"/>
          <p:nvPr/>
        </p:nvSpPr>
        <p:spPr>
          <a:xfrm>
            <a:off x="7987424" y="1998552"/>
            <a:ext cx="1071570" cy="246221"/>
          </a:xfrm>
          <a:prstGeom prst="rect">
            <a:avLst/>
          </a:prstGeom>
          <a:solidFill>
            <a:schemeClr val="bg1"/>
          </a:solid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rial" charset="0"/>
                <a:ea typeface="Arial" charset="0"/>
                <a:cs typeface="Arial" charset="0"/>
              </a:rPr>
              <a:t>2 575 </a:t>
            </a:r>
            <a:r>
              <a:rPr kumimoji="0" lang="es-MX" sz="1600" b="1" i="0" u="none" strike="noStrike" kern="1200" cap="none" spc="0" normalizeH="0" baseline="0" noProof="0" dirty="0" err="1">
                <a:ln>
                  <a:noFill/>
                </a:ln>
                <a:solidFill>
                  <a:prstClr val="black"/>
                </a:solidFill>
                <a:effectLst/>
                <a:uLnTx/>
                <a:uFillTx/>
                <a:latin typeface="Arial" charset="0"/>
                <a:ea typeface="Arial" charset="0"/>
                <a:cs typeface="Arial" charset="0"/>
              </a:rPr>
              <a:t>GWh</a:t>
            </a:r>
            <a:endParaRPr kumimoji="0" lang="es-MX" sz="16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789169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726581" y="2818804"/>
            <a:ext cx="8092955" cy="125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13999"/>
              </a:lnSpc>
              <a:spcAft>
                <a:spcPts val="600"/>
              </a:spcAft>
              <a:defRPr/>
            </a:pPr>
            <a:r>
              <a:rPr lang="es-MX" altLang="ja-JP" sz="3600" b="1" kern="0" dirty="0">
                <a:solidFill>
                  <a:schemeClr val="tx1">
                    <a:lumMod val="85000"/>
                    <a:lumOff val="15000"/>
                  </a:schemeClr>
                </a:solidFill>
                <a:latin typeface="Arial" pitchFamily="34" charset="0"/>
                <a:cs typeface="Arial" panose="020B0604020202020204" pitchFamily="34" charset="0"/>
              </a:rPr>
              <a:t>Inversiones necesarias para pérdidas técnicas</a:t>
            </a:r>
          </a:p>
        </p:txBody>
      </p:sp>
      <p:sp>
        <p:nvSpPr>
          <p:cNvPr id="2" name="Rectángulo 1"/>
          <p:cNvSpPr/>
          <p:nvPr/>
        </p:nvSpPr>
        <p:spPr>
          <a:xfrm>
            <a:off x="5762309" y="5629454"/>
            <a:ext cx="2864887" cy="369332"/>
          </a:xfrm>
          <a:prstGeom prst="rect">
            <a:avLst/>
          </a:prstGeom>
        </p:spPr>
        <p:txBody>
          <a:bodyPr wrap="none">
            <a:spAutoFit/>
          </a:bodyPr>
          <a:lstStyle/>
          <a:p>
            <a:pPr algn="ctr"/>
            <a:r>
              <a:rPr lang="es-MX" altLang="ja-JP" kern="0" dirty="0">
                <a:solidFill>
                  <a:schemeClr val="bg1">
                    <a:lumMod val="50000"/>
                  </a:schemeClr>
                </a:solidFill>
                <a:latin typeface="Arial" pitchFamily="34" charset="0"/>
                <a:cs typeface="Arial" panose="020B0604020202020204" pitchFamily="34" charset="0"/>
              </a:rPr>
              <a:t>21 de septiembre de 2018</a:t>
            </a:r>
          </a:p>
        </p:txBody>
      </p:sp>
      <p:pic>
        <p:nvPicPr>
          <p:cNvPr id="6" name="Imagen 5">
            <a:extLst>
              <a:ext uri="{FF2B5EF4-FFF2-40B4-BE49-F238E27FC236}">
                <a16:creationId xmlns:a16="http://schemas.microsoft.com/office/drawing/2014/main" id="{533FB831-059B-4C1C-A3DB-ABF5A6E900D7}"/>
              </a:ext>
            </a:extLst>
          </p:cNvPr>
          <p:cNvPicPr/>
          <p:nvPr/>
        </p:nvPicPr>
        <p:blipFill rotWithShape="1">
          <a:blip r:embed="rId2" cstate="hqprint">
            <a:extLst>
              <a:ext uri="{28A0092B-C50C-407E-A947-70E740481C1C}">
                <a14:useLocalDpi xmlns:a14="http://schemas.microsoft.com/office/drawing/2010/main"/>
              </a:ext>
            </a:extLst>
          </a:blip>
          <a:srcRect t="-3" b="-3"/>
          <a:stretch/>
        </p:blipFill>
        <p:spPr>
          <a:xfrm>
            <a:off x="0" y="399037"/>
            <a:ext cx="4798695" cy="1655445"/>
          </a:xfrm>
          <a:prstGeom prst="rect">
            <a:avLst/>
          </a:prstGeom>
        </p:spPr>
      </p:pic>
      <p:pic>
        <p:nvPicPr>
          <p:cNvPr id="7" name="Imagen 6" descr="Imagen que contiene botella&#10;&#10;Descripción generada con confianza alta">
            <a:extLst>
              <a:ext uri="{FF2B5EF4-FFF2-40B4-BE49-F238E27FC236}">
                <a16:creationId xmlns:a16="http://schemas.microsoft.com/office/drawing/2014/main" id="{05DE2E14-E4F6-423C-8332-C8194242C5E2}"/>
              </a:ext>
            </a:extLst>
          </p:cNvPr>
          <p:cNvPicPr>
            <a:picLocks noChangeAspect="1"/>
          </p:cNvPicPr>
          <p:nvPr/>
        </p:nvPicPr>
        <p:blipFill>
          <a:blip r:embed="rId3"/>
          <a:stretch>
            <a:fillRect/>
          </a:stretch>
        </p:blipFill>
        <p:spPr>
          <a:xfrm>
            <a:off x="4886300" y="575391"/>
            <a:ext cx="3924000" cy="1339680"/>
          </a:xfrm>
          <a:prstGeom prst="rect">
            <a:avLst/>
          </a:prstGeom>
        </p:spPr>
      </p:pic>
    </p:spTree>
    <p:extLst>
      <p:ext uri="{BB962C8B-B14F-4D97-AF65-F5344CB8AC3E}">
        <p14:creationId xmlns:p14="http://schemas.microsoft.com/office/powerpoint/2010/main" val="3789862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sz="quarter" idx="10"/>
          </p:nvPr>
        </p:nvSpPr>
        <p:spPr>
          <a:xfrm>
            <a:off x="1431770" y="1347693"/>
            <a:ext cx="6240369" cy="1057291"/>
          </a:xfrm>
        </p:spPr>
        <p:txBody>
          <a:bodyPr/>
          <a:lstStyle/>
          <a:p>
            <a:pPr marL="4763" indent="-4763" algn="ctr">
              <a:buNone/>
            </a:pPr>
            <a:r>
              <a:rPr lang="es-MX" sz="1400" b="1" dirty="0">
                <a:solidFill>
                  <a:schemeClr val="tx1"/>
                </a:solidFill>
              </a:rPr>
              <a:t>Programa de Inversión Financiada para reducir pérdidas técnicas por División de Distribución</a:t>
            </a:r>
          </a:p>
        </p:txBody>
      </p:sp>
      <p:sp>
        <p:nvSpPr>
          <p:cNvPr id="4" name="3 Marcador de número de diapositiva"/>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3BD45F-A2FE-4E93-9A4C-A602B648A0B7}" type="slidenum">
              <a:rPr kumimoji="0" lang="es-MX"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5 Título"/>
          <p:cNvSpPr>
            <a:spLocks noGrp="1"/>
          </p:cNvSpPr>
          <p:nvPr>
            <p:ph type="title"/>
          </p:nvPr>
        </p:nvSpPr>
        <p:spPr>
          <a:xfrm>
            <a:off x="1625600" y="50247"/>
            <a:ext cx="5781964" cy="714149"/>
          </a:xfrm>
        </p:spPr>
        <p:txBody>
          <a:bodyPr/>
          <a:lstStyle/>
          <a:p>
            <a:r>
              <a:rPr lang="es-MX" sz="1200" dirty="0">
                <a:latin typeface="Arial" pitchFamily="34" charset="0"/>
                <a:cs typeface="Arial" pitchFamily="34" charset="0"/>
              </a:rPr>
              <a:t>El programa de inversiones para la Reducción de Pérdidas Técnicas en las RGD considera tres etapas para su desarrollo en el período 2019-2021, con una inversión total de 24,286 millones de pesos, financiada a través del esquema de Obra Pública Financiada, PIDIREGAS.</a:t>
            </a:r>
          </a:p>
        </p:txBody>
      </p:sp>
      <p:graphicFrame>
        <p:nvGraphicFramePr>
          <p:cNvPr id="11" name="Tabla 7">
            <a:extLst>
              <a:ext uri="{FF2B5EF4-FFF2-40B4-BE49-F238E27FC236}">
                <a16:creationId xmlns:a16="http://schemas.microsoft.com/office/drawing/2014/main" id="{207A3AA7-8BD5-4950-9980-6A665E341381}"/>
              </a:ext>
            </a:extLst>
          </p:cNvPr>
          <p:cNvGraphicFramePr>
            <a:graphicFrameLocks noGrp="1"/>
          </p:cNvGraphicFramePr>
          <p:nvPr>
            <p:ph sz="quarter" idx="11"/>
            <p:extLst/>
          </p:nvPr>
        </p:nvGraphicFramePr>
        <p:xfrm>
          <a:off x="1679875" y="1889377"/>
          <a:ext cx="5896008" cy="3872466"/>
        </p:xfrm>
        <a:graphic>
          <a:graphicData uri="http://schemas.openxmlformats.org/drawingml/2006/table">
            <a:tbl>
              <a:tblPr/>
              <a:tblGrid>
                <a:gridCol w="2243328">
                  <a:extLst>
                    <a:ext uri="{9D8B030D-6E8A-4147-A177-3AD203B41FA5}">
                      <a16:colId xmlns:a16="http://schemas.microsoft.com/office/drawing/2014/main" val="891376442"/>
                    </a:ext>
                  </a:extLst>
                </a:gridCol>
                <a:gridCol w="913170">
                  <a:extLst>
                    <a:ext uri="{9D8B030D-6E8A-4147-A177-3AD203B41FA5}">
                      <a16:colId xmlns:a16="http://schemas.microsoft.com/office/drawing/2014/main" val="947185670"/>
                    </a:ext>
                  </a:extLst>
                </a:gridCol>
                <a:gridCol w="913170">
                  <a:extLst>
                    <a:ext uri="{9D8B030D-6E8A-4147-A177-3AD203B41FA5}">
                      <a16:colId xmlns:a16="http://schemas.microsoft.com/office/drawing/2014/main" val="915038483"/>
                    </a:ext>
                  </a:extLst>
                </a:gridCol>
                <a:gridCol w="913170">
                  <a:extLst>
                    <a:ext uri="{9D8B030D-6E8A-4147-A177-3AD203B41FA5}">
                      <a16:colId xmlns:a16="http://schemas.microsoft.com/office/drawing/2014/main" val="4284203649"/>
                    </a:ext>
                  </a:extLst>
                </a:gridCol>
                <a:gridCol w="913170">
                  <a:extLst>
                    <a:ext uri="{9D8B030D-6E8A-4147-A177-3AD203B41FA5}">
                      <a16:colId xmlns:a16="http://schemas.microsoft.com/office/drawing/2014/main" val="3730840288"/>
                    </a:ext>
                  </a:extLst>
                </a:gridCol>
              </a:tblGrid>
              <a:tr h="215137">
                <a:tc>
                  <a:txBody>
                    <a:bodyPr/>
                    <a:lstStyle/>
                    <a:p>
                      <a:pPr algn="ctr" rtl="0" fontAlgn="b"/>
                      <a:r>
                        <a:rPr lang="es-ES" sz="1200" b="1" i="0" u="none" strike="noStrike" dirty="0">
                          <a:solidFill>
                            <a:srgbClr val="FFFFFF"/>
                          </a:solidFill>
                          <a:effectLst/>
                          <a:latin typeface="Arial" pitchFamily="34" charset="0"/>
                          <a:cs typeface="Arial" pitchFamily="34" charset="0"/>
                        </a:rPr>
                        <a:t>División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8D68"/>
                    </a:solidFill>
                  </a:tcPr>
                </a:tc>
                <a:tc>
                  <a:txBody>
                    <a:bodyPr/>
                    <a:lstStyle/>
                    <a:p>
                      <a:pPr algn="ctr" rtl="0" fontAlgn="b"/>
                      <a:r>
                        <a:rPr lang="es-ES" sz="1200" b="1" i="0" u="none" strike="noStrike" dirty="0">
                          <a:solidFill>
                            <a:srgbClr val="FFFFFF"/>
                          </a:solidFill>
                          <a:effectLst/>
                          <a:latin typeface="Arial" pitchFamily="34" charset="0"/>
                          <a:cs typeface="Arial"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8D68"/>
                    </a:solidFill>
                  </a:tcPr>
                </a:tc>
                <a:tc>
                  <a:txBody>
                    <a:bodyPr/>
                    <a:lstStyle/>
                    <a:p>
                      <a:pPr algn="ctr" rtl="0" fontAlgn="b"/>
                      <a:r>
                        <a:rPr lang="es-ES" sz="1200" b="1" i="0" u="none" strike="noStrike" dirty="0">
                          <a:solidFill>
                            <a:srgbClr val="FFFFFF"/>
                          </a:solidFill>
                          <a:effectLst/>
                          <a:latin typeface="Arial" pitchFamily="34" charset="0"/>
                          <a:cs typeface="Arial"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8D68"/>
                    </a:solidFill>
                  </a:tcPr>
                </a:tc>
                <a:tc>
                  <a:txBody>
                    <a:bodyPr/>
                    <a:lstStyle/>
                    <a:p>
                      <a:pPr algn="ctr" rtl="0" fontAlgn="b"/>
                      <a:r>
                        <a:rPr lang="es-ES" sz="1200" b="1" i="0" u="none" strike="noStrike">
                          <a:solidFill>
                            <a:srgbClr val="FFFFFF"/>
                          </a:solidFill>
                          <a:effectLst/>
                          <a:latin typeface="Arial" pitchFamily="34" charset="0"/>
                          <a:cs typeface="Arial"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8D68"/>
                    </a:solidFill>
                  </a:tcPr>
                </a:tc>
                <a:tc>
                  <a:txBody>
                    <a:bodyPr/>
                    <a:lstStyle/>
                    <a:p>
                      <a:pPr algn="ctr" rtl="0" fontAlgn="b"/>
                      <a:r>
                        <a:rPr lang="es-ES" sz="1200" b="1" i="0" u="none" strike="noStrike">
                          <a:solidFill>
                            <a:srgbClr val="FFFFFF"/>
                          </a:solidFill>
                          <a:effectLst/>
                          <a:latin typeface="Arial" pitchFamily="34" charset="0"/>
                          <a:cs typeface="Arial"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8D68"/>
                    </a:solidFill>
                  </a:tcPr>
                </a:tc>
                <a:extLst>
                  <a:ext uri="{0D108BD9-81ED-4DB2-BD59-A6C34878D82A}">
                    <a16:rowId xmlns:a16="http://schemas.microsoft.com/office/drawing/2014/main" val="1376018643"/>
                  </a:ext>
                </a:extLst>
              </a:tr>
              <a:tr h="215137">
                <a:tc>
                  <a:txBody>
                    <a:bodyPr/>
                    <a:lstStyle/>
                    <a:p>
                      <a:pPr algn="l" rtl="0" fontAlgn="b"/>
                      <a:r>
                        <a:rPr lang="es-ES" sz="1200" b="0" i="0" u="none" strike="noStrike">
                          <a:solidFill>
                            <a:srgbClr val="000000"/>
                          </a:solidFill>
                          <a:effectLst/>
                          <a:latin typeface="Arial" pitchFamily="34" charset="0"/>
                          <a:cs typeface="Arial" pitchFamily="34" charset="0"/>
                        </a:rPr>
                        <a:t>Bajío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799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2,251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1,725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4,775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160351"/>
                  </a:ext>
                </a:extLst>
              </a:tr>
              <a:tr h="215137">
                <a:tc>
                  <a:txBody>
                    <a:bodyPr/>
                    <a:lstStyle/>
                    <a:p>
                      <a:pPr algn="l" rtl="0" fontAlgn="b"/>
                      <a:r>
                        <a:rPr lang="es-ES" sz="1200" b="0" i="0" u="none" strike="noStrike">
                          <a:solidFill>
                            <a:srgbClr val="000000"/>
                          </a:solidFill>
                          <a:effectLst/>
                          <a:latin typeface="Arial" pitchFamily="34" charset="0"/>
                          <a:cs typeface="Arial" pitchFamily="34" charset="0"/>
                        </a:rPr>
                        <a:t>Sureste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729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1,465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4,105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062285"/>
                  </a:ext>
                </a:extLst>
              </a:tr>
              <a:tr h="215137">
                <a:tc>
                  <a:txBody>
                    <a:bodyPr/>
                    <a:lstStyle/>
                    <a:p>
                      <a:pPr algn="l" rtl="0" fontAlgn="b"/>
                      <a:r>
                        <a:rPr lang="es-ES" sz="1200" b="0" i="0" u="none" strike="noStrike" dirty="0">
                          <a:solidFill>
                            <a:srgbClr val="000000"/>
                          </a:solidFill>
                          <a:effectLst/>
                          <a:latin typeface="Arial" pitchFamily="34" charset="0"/>
                          <a:cs typeface="Arial" pitchFamily="34" charset="0"/>
                        </a:rPr>
                        <a:t>Noroeste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907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2,509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238612"/>
                  </a:ext>
                </a:extLst>
              </a:tr>
              <a:tr h="215137">
                <a:tc>
                  <a:txBody>
                    <a:bodyPr/>
                    <a:lstStyle/>
                    <a:p>
                      <a:pPr algn="l" rtl="0" fontAlgn="b"/>
                      <a:r>
                        <a:rPr lang="es-ES" sz="1200" b="0" i="0" u="none" strike="noStrike">
                          <a:solidFill>
                            <a:srgbClr val="000000"/>
                          </a:solidFill>
                          <a:effectLst/>
                          <a:latin typeface="Arial" pitchFamily="34" charset="0"/>
                          <a:cs typeface="Arial" pitchFamily="34" charset="0"/>
                        </a:rPr>
                        <a:t>Oriente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396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856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2,368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085734"/>
                  </a:ext>
                </a:extLst>
              </a:tr>
              <a:tr h="215137">
                <a:tc>
                  <a:txBody>
                    <a:bodyPr/>
                    <a:lstStyle/>
                    <a:p>
                      <a:pPr algn="l" rtl="0" fontAlgn="b"/>
                      <a:r>
                        <a:rPr lang="es-ES" sz="1200" b="0" i="0" u="none" strike="noStrike" dirty="0">
                          <a:solidFill>
                            <a:srgbClr val="000000"/>
                          </a:solidFill>
                          <a:effectLst/>
                          <a:latin typeface="Arial" pitchFamily="34" charset="0"/>
                          <a:cs typeface="Arial" pitchFamily="34" charset="0"/>
                        </a:rPr>
                        <a:t>Valle de México Centro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dirty="0">
                          <a:solidFill>
                            <a:srgbClr val="000000"/>
                          </a:solidFill>
                          <a:latin typeface="Arial" pitchFamily="34" charset="0"/>
                          <a:cs typeface="Arial" pitchFamily="34" charset="0"/>
                        </a:rPr>
                        <a:t>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dirty="0">
                          <a:solidFill>
                            <a:srgbClr val="000000"/>
                          </a:solidFill>
                          <a:latin typeface="Arial" pitchFamily="34" charset="0"/>
                          <a:cs typeface="Arial" pitchFamily="34" charset="0"/>
                        </a:rPr>
                        <a:t>844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dirty="0">
                          <a:solidFill>
                            <a:srgbClr val="000000"/>
                          </a:solidFill>
                          <a:latin typeface="Arial" pitchFamily="34" charset="0"/>
                          <a:cs typeface="Arial" pitchFamily="34" charset="0"/>
                        </a:rPr>
                        <a:t>648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dirty="0">
                          <a:solidFill>
                            <a:srgbClr val="000000"/>
                          </a:solidFill>
                          <a:latin typeface="Arial" pitchFamily="34" charset="0"/>
                          <a:cs typeface="Arial" pitchFamily="34" charset="0"/>
                        </a:rPr>
                        <a:t>1,813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8156352"/>
                  </a:ext>
                </a:extLst>
              </a:tr>
              <a:tr h="215137">
                <a:tc>
                  <a:txBody>
                    <a:bodyPr/>
                    <a:lstStyle/>
                    <a:p>
                      <a:pPr algn="l" rtl="0" fontAlgn="b"/>
                      <a:r>
                        <a:rPr lang="es-ES" sz="1200" b="0" i="0" u="none" strike="noStrike" dirty="0">
                          <a:solidFill>
                            <a:srgbClr val="000000"/>
                          </a:solidFill>
                          <a:effectLst/>
                          <a:latin typeface="Arial" pitchFamily="34" charset="0"/>
                          <a:cs typeface="Arial" pitchFamily="34" charset="0"/>
                        </a:rPr>
                        <a:t>Valle de México Sur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644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494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1,367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937422"/>
                  </a:ext>
                </a:extLst>
              </a:tr>
              <a:tr h="215137">
                <a:tc>
                  <a:txBody>
                    <a:bodyPr/>
                    <a:lstStyle/>
                    <a:p>
                      <a:pPr algn="l" rtl="0" fontAlgn="b"/>
                      <a:r>
                        <a:rPr lang="es-ES" sz="1200" b="0" i="0" u="none" strike="noStrike" dirty="0">
                          <a:solidFill>
                            <a:srgbClr val="000000"/>
                          </a:solidFill>
                          <a:effectLst/>
                          <a:latin typeface="Arial" pitchFamily="34" charset="0"/>
                          <a:cs typeface="Arial" pitchFamily="34" charset="0"/>
                        </a:rPr>
                        <a:t>Golfo 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521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805673"/>
                  </a:ext>
                </a:extLst>
              </a:tr>
              <a:tr h="215137">
                <a:tc>
                  <a:txBody>
                    <a:bodyPr/>
                    <a:lstStyle/>
                    <a:p>
                      <a:pPr algn="l" rtl="0" fontAlgn="b"/>
                      <a:r>
                        <a:rPr lang="es-ES" sz="1200" b="0" i="0" u="none" strike="noStrike">
                          <a:solidFill>
                            <a:srgbClr val="000000"/>
                          </a:solidFill>
                          <a:effectLst/>
                          <a:latin typeface="Arial" pitchFamily="34" charset="0"/>
                          <a:cs typeface="Arial" pitchFamily="34" charset="0"/>
                        </a:rPr>
                        <a:t>Jalisco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208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562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020740"/>
                  </a:ext>
                </a:extLst>
              </a:tr>
              <a:tr h="215137">
                <a:tc>
                  <a:txBody>
                    <a:bodyPr/>
                    <a:lstStyle/>
                    <a:p>
                      <a:pPr algn="l" rtl="0" fontAlgn="b"/>
                      <a:r>
                        <a:rPr lang="es-ES" sz="1200" b="0" i="0" u="none" strike="noStrike">
                          <a:solidFill>
                            <a:srgbClr val="000000"/>
                          </a:solidFill>
                          <a:effectLst/>
                          <a:latin typeface="Arial" pitchFamily="34" charset="0"/>
                          <a:cs typeface="Arial" pitchFamily="34" charset="0"/>
                        </a:rPr>
                        <a:t>Centro Sur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485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373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647936"/>
                  </a:ext>
                </a:extLst>
              </a:tr>
              <a:tr h="215137">
                <a:tc>
                  <a:txBody>
                    <a:bodyPr/>
                    <a:lstStyle/>
                    <a:p>
                      <a:pPr algn="l" rtl="0" fontAlgn="b"/>
                      <a:r>
                        <a:rPr lang="es-ES" sz="1200" b="0" i="0" u="none" strike="noStrike">
                          <a:solidFill>
                            <a:srgbClr val="000000"/>
                          </a:solidFill>
                          <a:effectLst/>
                          <a:latin typeface="Arial" pitchFamily="34" charset="0"/>
                          <a:cs typeface="Arial" pitchFamily="34" charset="0"/>
                        </a:rPr>
                        <a:t>Peninsular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377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289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801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968542"/>
                  </a:ext>
                </a:extLst>
              </a:tr>
              <a:tr h="215137">
                <a:tc>
                  <a:txBody>
                    <a:bodyPr/>
                    <a:lstStyle/>
                    <a:p>
                      <a:pPr algn="l" rtl="0" fontAlgn="b"/>
                      <a:r>
                        <a:rPr lang="es-ES" sz="1200" b="0" i="0" u="none" strike="noStrike">
                          <a:solidFill>
                            <a:srgbClr val="000000"/>
                          </a:solidFill>
                          <a:effectLst/>
                          <a:latin typeface="Arial" pitchFamily="34" charset="0"/>
                          <a:cs typeface="Arial" pitchFamily="34" charset="0"/>
                        </a:rPr>
                        <a:t>Baja California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743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983485"/>
                  </a:ext>
                </a:extLst>
              </a:tr>
              <a:tr h="215137">
                <a:tc>
                  <a:txBody>
                    <a:bodyPr/>
                    <a:lstStyle/>
                    <a:p>
                      <a:pPr algn="l" rtl="0" fontAlgn="b"/>
                      <a:r>
                        <a:rPr lang="es-ES" sz="1200" b="0" i="0" u="none" strike="noStrike">
                          <a:solidFill>
                            <a:srgbClr val="000000"/>
                          </a:solidFill>
                          <a:effectLst/>
                          <a:latin typeface="Arial" pitchFamily="34" charset="0"/>
                          <a:cs typeface="Arial" pitchFamily="34" charset="0"/>
                        </a:rPr>
                        <a:t>Centro Occidente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208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575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827536"/>
                  </a:ext>
                </a:extLst>
              </a:tr>
              <a:tr h="215137">
                <a:tc>
                  <a:txBody>
                    <a:bodyPr/>
                    <a:lstStyle/>
                    <a:p>
                      <a:pPr algn="l" rtl="0" fontAlgn="b"/>
                      <a:r>
                        <a:rPr lang="es-ES" sz="1200" b="0" i="0" u="none" strike="noStrike">
                          <a:solidFill>
                            <a:srgbClr val="000000"/>
                          </a:solidFill>
                          <a:effectLst/>
                          <a:latin typeface="Arial" pitchFamily="34" charset="0"/>
                          <a:cs typeface="Arial" pitchFamily="34" charset="0"/>
                        </a:rPr>
                        <a:t>Golfo Centro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495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7745230"/>
                  </a:ext>
                </a:extLst>
              </a:tr>
              <a:tr h="215137">
                <a:tc>
                  <a:txBody>
                    <a:bodyPr/>
                    <a:lstStyle/>
                    <a:p>
                      <a:pPr algn="l" rtl="0" fontAlgn="b"/>
                      <a:r>
                        <a:rPr lang="es-ES" sz="1200" b="0" i="0" u="none" strike="noStrike">
                          <a:solidFill>
                            <a:srgbClr val="000000"/>
                          </a:solidFill>
                          <a:effectLst/>
                          <a:latin typeface="Arial" pitchFamily="34" charset="0"/>
                          <a:cs typeface="Arial" pitchFamily="34" charset="0"/>
                        </a:rPr>
                        <a:t>Centro Oriente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186960"/>
                  </a:ext>
                </a:extLst>
              </a:tr>
              <a:tr h="215137">
                <a:tc>
                  <a:txBody>
                    <a:bodyPr/>
                    <a:lstStyle/>
                    <a:p>
                      <a:pPr algn="l" rtl="0" fontAlgn="b"/>
                      <a:r>
                        <a:rPr lang="es-ES" sz="1200" b="0" i="0" u="none" strike="noStrike">
                          <a:solidFill>
                            <a:srgbClr val="000000"/>
                          </a:solidFill>
                          <a:effectLst/>
                          <a:latin typeface="Arial" pitchFamily="34" charset="0"/>
                          <a:cs typeface="Arial" pitchFamily="34" charset="0"/>
                        </a:rPr>
                        <a:t>Valle de Mexico 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391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621056"/>
                  </a:ext>
                </a:extLst>
              </a:tr>
              <a:tr h="215137">
                <a:tc>
                  <a:txBody>
                    <a:bodyPr/>
                    <a:lstStyle/>
                    <a:p>
                      <a:pPr algn="l" rtl="0" fontAlgn="b"/>
                      <a:r>
                        <a:rPr lang="es-ES" sz="1200" b="0" i="0" u="none" strike="noStrike">
                          <a:solidFill>
                            <a:srgbClr val="000000"/>
                          </a:solidFill>
                          <a:effectLst/>
                          <a:latin typeface="Arial" pitchFamily="34" charset="0"/>
                          <a:cs typeface="Arial" pitchFamily="34" charset="0"/>
                        </a:rPr>
                        <a:t>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latin typeface="Arial" pitchFamily="34" charset="0"/>
                          <a:cs typeface="Arial" pitchFamily="34" charset="0"/>
                        </a:rPr>
                        <a:t>387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58801"/>
                  </a:ext>
                </a:extLst>
              </a:tr>
              <a:tr h="215137">
                <a:tc>
                  <a:txBody>
                    <a:bodyPr/>
                    <a:lstStyle/>
                    <a:p>
                      <a:pPr algn="ctr" rtl="0" fontAlgn="b"/>
                      <a:r>
                        <a:rPr lang="es-ES" sz="1200" b="1" i="0" u="none" strike="noStrike" dirty="0">
                          <a:solidFill>
                            <a:srgbClr val="000000"/>
                          </a:solidFill>
                          <a:effectLst/>
                          <a:latin typeface="Arial" pitchFamily="34" charset="0"/>
                          <a:cs typeface="Arial"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ABAB"/>
                    </a:solidFill>
                  </a:tcPr>
                </a:tc>
                <a:tc>
                  <a:txBody>
                    <a:bodyPr/>
                    <a:lstStyle/>
                    <a:p>
                      <a:pPr algn="r" rtl="0" fontAlgn="b"/>
                      <a:r>
                        <a:rPr lang="es-MX" sz="1200" b="1" i="0" u="none" strike="noStrike">
                          <a:solidFill>
                            <a:srgbClr val="000000"/>
                          </a:solidFill>
                          <a:latin typeface="Arial" pitchFamily="34" charset="0"/>
                          <a:cs typeface="Arial" pitchFamily="34" charset="0"/>
                        </a:rPr>
                        <a:t>4,063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ABAB"/>
                    </a:solidFill>
                  </a:tcPr>
                </a:tc>
                <a:tc>
                  <a:txBody>
                    <a:bodyPr/>
                    <a:lstStyle/>
                    <a:p>
                      <a:pPr algn="r" rtl="0" fontAlgn="b"/>
                      <a:r>
                        <a:rPr lang="es-MX" sz="1200" b="1" i="0" u="none" strike="noStrike">
                          <a:solidFill>
                            <a:srgbClr val="000000"/>
                          </a:solidFill>
                          <a:latin typeface="Arial" pitchFamily="34" charset="0"/>
                          <a:cs typeface="Arial" pitchFamily="34" charset="0"/>
                        </a:rPr>
                        <a:t>11,448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ABAB"/>
                    </a:solidFill>
                  </a:tcPr>
                </a:tc>
                <a:tc>
                  <a:txBody>
                    <a:bodyPr/>
                    <a:lstStyle/>
                    <a:p>
                      <a:pPr algn="r" rtl="0" fontAlgn="b"/>
                      <a:r>
                        <a:rPr lang="es-MX" sz="1200" b="1" i="0" u="none" strike="noStrike">
                          <a:solidFill>
                            <a:srgbClr val="000000"/>
                          </a:solidFill>
                          <a:latin typeface="Arial" pitchFamily="34" charset="0"/>
                          <a:cs typeface="Arial" pitchFamily="34" charset="0"/>
                        </a:rPr>
                        <a:t>8,775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ABAB"/>
                    </a:solidFill>
                  </a:tcPr>
                </a:tc>
                <a:tc>
                  <a:txBody>
                    <a:bodyPr/>
                    <a:lstStyle/>
                    <a:p>
                      <a:pPr algn="r" rtl="0" fontAlgn="b"/>
                      <a:r>
                        <a:rPr lang="es-MX" sz="1200" b="1" i="0" u="none" strike="noStrike" dirty="0">
                          <a:solidFill>
                            <a:srgbClr val="000000"/>
                          </a:solidFill>
                          <a:latin typeface="Arial" pitchFamily="34" charset="0"/>
                          <a:cs typeface="Arial" pitchFamily="34" charset="0"/>
                        </a:rPr>
                        <a:t>24,286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ABAB"/>
                    </a:solidFill>
                  </a:tcPr>
                </a:tc>
                <a:extLst>
                  <a:ext uri="{0D108BD9-81ED-4DB2-BD59-A6C34878D82A}">
                    <a16:rowId xmlns:a16="http://schemas.microsoft.com/office/drawing/2014/main" val="1496391402"/>
                  </a:ext>
                </a:extLst>
              </a:tr>
            </a:tbl>
          </a:graphicData>
        </a:graphic>
      </p:graphicFrame>
      <p:sp>
        <p:nvSpPr>
          <p:cNvPr id="12" name="Rectángulo 5">
            <a:extLst>
              <a:ext uri="{FF2B5EF4-FFF2-40B4-BE49-F238E27FC236}">
                <a16:creationId xmlns:a16="http://schemas.microsoft.com/office/drawing/2014/main" id="{B7D29658-67C7-4D02-9A0E-D84896E1C345}"/>
              </a:ext>
            </a:extLst>
          </p:cNvPr>
          <p:cNvSpPr/>
          <p:nvPr/>
        </p:nvSpPr>
        <p:spPr>
          <a:xfrm>
            <a:off x="1679875" y="5872750"/>
            <a:ext cx="548417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La inversión incluye costos de actividades previas, obra </a:t>
            </a:r>
            <a:r>
              <a:rPr lang="es-MX" sz="1200" dirty="0">
                <a:solidFill>
                  <a:prstClr val="black"/>
                </a:solidFill>
                <a:latin typeface="Arial" pitchFamily="34" charset="0"/>
                <a:cs typeface="Arial" pitchFamily="34" charset="0"/>
              </a:rPr>
              <a:t>y fondo contingente</a:t>
            </a:r>
            <a:r>
              <a:rPr kumimoji="0" lang="es-MX"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p:txBody>
      </p:sp>
      <p:sp>
        <p:nvSpPr>
          <p:cNvPr id="13" name="Rectángulo 4">
            <a:extLst>
              <a:ext uri="{FF2B5EF4-FFF2-40B4-BE49-F238E27FC236}">
                <a16:creationId xmlns:a16="http://schemas.microsoft.com/office/drawing/2014/main" id="{7B12EF6B-64AA-489E-AEA5-358CCE39F853}"/>
              </a:ext>
            </a:extLst>
          </p:cNvPr>
          <p:cNvSpPr/>
          <p:nvPr/>
        </p:nvSpPr>
        <p:spPr>
          <a:xfrm>
            <a:off x="6421486" y="1665367"/>
            <a:ext cx="1208985"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Millones de pesos</a:t>
            </a:r>
          </a:p>
        </p:txBody>
      </p:sp>
    </p:spTree>
    <p:extLst>
      <p:ext uri="{BB962C8B-B14F-4D97-AF65-F5344CB8AC3E}">
        <p14:creationId xmlns:p14="http://schemas.microsoft.com/office/powerpoint/2010/main" val="1782851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3106" y="49316"/>
            <a:ext cx="5732167" cy="857523"/>
          </a:xfrm>
        </p:spPr>
        <p:txBody>
          <a:bodyPr/>
          <a:lstStyle/>
          <a:p>
            <a:r>
              <a:rPr lang="es-MX" sz="1500" dirty="0">
                <a:solidFill>
                  <a:schemeClr val="tx1"/>
                </a:solidFill>
                <a:latin typeface="Arial" panose="020B0604020202020204" pitchFamily="34" charset="0"/>
                <a:cs typeface="Arial" panose="020B0604020202020204" pitchFamily="34" charset="0"/>
              </a:rPr>
              <a:t>Para el Programa de Reducción de Pérdidas Técnicas en Distribución se requieren 24,286 millones de pesos, a ejecutarse con recursos de PIDIREGAS entre 2019 y 2021.</a:t>
            </a:r>
          </a:p>
        </p:txBody>
      </p:sp>
      <p:sp>
        <p:nvSpPr>
          <p:cNvPr id="3" name="Marcador de número de diapositiva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3BD45F-A2FE-4E93-9A4C-A602B648A0B7}" type="slidenum">
              <a:rPr kumimoji="0" lang="es-MX"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4" name="Diagrama 3">
            <a:extLst>
              <a:ext uri="{FF2B5EF4-FFF2-40B4-BE49-F238E27FC236}">
                <a16:creationId xmlns:a16="http://schemas.microsoft.com/office/drawing/2014/main" id="{2E4BFA06-87E4-4BBC-8669-CF48CFB79B8B}"/>
              </a:ext>
            </a:extLst>
          </p:cNvPr>
          <p:cNvGraphicFramePr/>
          <p:nvPr>
            <p:extLst/>
          </p:nvPr>
        </p:nvGraphicFramePr>
        <p:xfrm>
          <a:off x="317532" y="1146412"/>
          <a:ext cx="8763000" cy="511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182077" y="6624541"/>
            <a:ext cx="1705916"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MDP: Millones de pesos</a:t>
            </a:r>
          </a:p>
        </p:txBody>
      </p:sp>
      <p:sp>
        <p:nvSpPr>
          <p:cNvPr id="7" name="Rectángulo 6">
            <a:extLst>
              <a:ext uri="{FF2B5EF4-FFF2-40B4-BE49-F238E27FC236}">
                <a16:creationId xmlns:a16="http://schemas.microsoft.com/office/drawing/2014/main" id="{77027BA1-2E7D-2C4C-9CFB-F3A30A2BD011}"/>
              </a:ext>
            </a:extLst>
          </p:cNvPr>
          <p:cNvSpPr/>
          <p:nvPr/>
        </p:nvSpPr>
        <p:spPr>
          <a:xfrm>
            <a:off x="2169042" y="6636991"/>
            <a:ext cx="6580352"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PIDIREGAS. Proyectos de Inversión de Infraestructura Productiva con Registro Diferido del Gasto. </a:t>
            </a:r>
          </a:p>
        </p:txBody>
      </p:sp>
      <p:sp>
        <p:nvSpPr>
          <p:cNvPr id="5" name="CuadroTexto 4">
            <a:extLst>
              <a:ext uri="{FF2B5EF4-FFF2-40B4-BE49-F238E27FC236}">
                <a16:creationId xmlns:a16="http://schemas.microsoft.com/office/drawing/2014/main" id="{ECD7BA8E-F80E-0B48-8699-60C8A4397ECC}"/>
              </a:ext>
            </a:extLst>
          </p:cNvPr>
          <p:cNvSpPr txBox="1"/>
          <p:nvPr/>
        </p:nvSpPr>
        <p:spPr>
          <a:xfrm>
            <a:off x="-63587" y="1238516"/>
            <a:ext cx="6955110" cy="923330"/>
          </a:xfrm>
          <a:prstGeom prst="rect">
            <a:avLst/>
          </a:prstGeom>
          <a:noFill/>
        </p:spPr>
        <p:txBody>
          <a:bodyPr wrap="square" rtlCol="0">
            <a:spAutoFit/>
          </a:bodyPr>
          <a:lstStyle/>
          <a:p>
            <a:pPr marL="285750" indent="-96838">
              <a:buFont typeface="Arial" panose="020B0604020202020204" pitchFamily="34" charset="0"/>
              <a:buChar char="•"/>
            </a:pPr>
            <a:r>
              <a:rPr lang="es-MX" sz="1400" b="1" dirty="0">
                <a:latin typeface="Arial" panose="020B0604020202020204" pitchFamily="34" charset="0"/>
                <a:cs typeface="Arial" panose="020B0604020202020204" pitchFamily="34" charset="0"/>
              </a:rPr>
              <a:t>6,893 obras</a:t>
            </a:r>
          </a:p>
          <a:p>
            <a:pPr marL="285750" indent="-96838">
              <a:buFont typeface="Arial" panose="020B0604020202020204" pitchFamily="34" charset="0"/>
              <a:buChar char="•"/>
            </a:pPr>
            <a:endParaRPr lang="es-MX" sz="600" b="1" dirty="0">
              <a:latin typeface="Arial" panose="020B0604020202020204" pitchFamily="34" charset="0"/>
              <a:cs typeface="Arial" panose="020B0604020202020204" pitchFamily="34" charset="0"/>
            </a:endParaRPr>
          </a:p>
          <a:p>
            <a:pPr marL="285750" indent="-96838">
              <a:buFont typeface="Arial" panose="020B0604020202020204" pitchFamily="34" charset="0"/>
              <a:buChar char="•"/>
            </a:pPr>
            <a:r>
              <a:rPr lang="es-MX" sz="1400" b="1" dirty="0">
                <a:latin typeface="Arial" panose="020B0604020202020204" pitchFamily="34" charset="0"/>
                <a:cs typeface="Arial" panose="020B0604020202020204" pitchFamily="34" charset="0"/>
              </a:rPr>
              <a:t>2,575 GWh </a:t>
            </a:r>
            <a:r>
              <a:rPr lang="es-MX" sz="1400" dirty="0">
                <a:latin typeface="Arial" panose="020B0604020202020204" pitchFamily="34" charset="0"/>
                <a:cs typeface="Arial" panose="020B0604020202020204" pitchFamily="34" charset="0"/>
              </a:rPr>
              <a:t>que se dejarán de perder (aproximadamente 3,115 mdp anuales)</a:t>
            </a:r>
          </a:p>
          <a:p>
            <a:pPr marL="285750" indent="-96838">
              <a:buFont typeface="Arial" panose="020B0604020202020204" pitchFamily="34" charset="0"/>
              <a:buChar char="•"/>
            </a:pPr>
            <a:endParaRPr lang="es-MX" sz="600" dirty="0">
              <a:latin typeface="Arial" panose="020B0604020202020204" pitchFamily="34" charset="0"/>
              <a:cs typeface="Arial" panose="020B0604020202020204" pitchFamily="34" charset="0"/>
            </a:endParaRPr>
          </a:p>
          <a:p>
            <a:pPr marL="285750" indent="-96838">
              <a:buFont typeface="Arial" panose="020B0604020202020204" pitchFamily="34" charset="0"/>
              <a:buChar char="•"/>
            </a:pPr>
            <a:r>
              <a:rPr lang="es-MX" sz="1400" dirty="0">
                <a:latin typeface="Arial" panose="020B0604020202020204" pitchFamily="34" charset="0"/>
                <a:cs typeface="Arial" panose="020B0604020202020204" pitchFamily="34" charset="0"/>
              </a:rPr>
              <a:t>En </a:t>
            </a:r>
            <a:r>
              <a:rPr lang="es-MX" sz="1400" b="1" dirty="0">
                <a:latin typeface="Arial" panose="020B0604020202020204" pitchFamily="34" charset="0"/>
                <a:cs typeface="Arial" panose="020B0604020202020204" pitchFamily="34" charset="0"/>
              </a:rPr>
              <a:t>todos los estados del país</a:t>
            </a:r>
          </a:p>
        </p:txBody>
      </p:sp>
      <p:sp>
        <p:nvSpPr>
          <p:cNvPr id="8" name="Rectángulo redondeado 7">
            <a:extLst>
              <a:ext uri="{FF2B5EF4-FFF2-40B4-BE49-F238E27FC236}">
                <a16:creationId xmlns:a16="http://schemas.microsoft.com/office/drawing/2014/main" id="{131B4BC1-081E-5D41-BC2C-056377F91943}"/>
              </a:ext>
            </a:extLst>
          </p:cNvPr>
          <p:cNvSpPr/>
          <p:nvPr/>
        </p:nvSpPr>
        <p:spPr>
          <a:xfrm>
            <a:off x="5636526" y="2552019"/>
            <a:ext cx="1733266" cy="2335237"/>
          </a:xfrm>
          <a:prstGeom prst="roundRect">
            <a:avLst/>
          </a:prstGeom>
          <a:noFill/>
          <a:ln w="76200">
            <a:solidFill>
              <a:srgbClr val="FF8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a:extLst>
              <a:ext uri="{FF2B5EF4-FFF2-40B4-BE49-F238E27FC236}">
                <a16:creationId xmlns:a16="http://schemas.microsoft.com/office/drawing/2014/main" id="{F64DA697-BB7B-8E42-97B8-35C6D65DA090}"/>
              </a:ext>
            </a:extLst>
          </p:cNvPr>
          <p:cNvPicPr>
            <a:picLocks noChangeAspect="1"/>
          </p:cNvPicPr>
          <p:nvPr/>
        </p:nvPicPr>
        <p:blipFill>
          <a:blip r:embed="rId7"/>
          <a:stretch>
            <a:fillRect/>
          </a:stretch>
        </p:blipFill>
        <p:spPr>
          <a:xfrm>
            <a:off x="953147" y="4873608"/>
            <a:ext cx="333639" cy="333639"/>
          </a:xfrm>
          <a:prstGeom prst="rect">
            <a:avLst/>
          </a:prstGeom>
        </p:spPr>
      </p:pic>
      <p:pic>
        <p:nvPicPr>
          <p:cNvPr id="11" name="Imagen 10">
            <a:extLst>
              <a:ext uri="{FF2B5EF4-FFF2-40B4-BE49-F238E27FC236}">
                <a16:creationId xmlns:a16="http://schemas.microsoft.com/office/drawing/2014/main" id="{FD39A708-84E2-D147-B303-49935ACF881D}"/>
              </a:ext>
            </a:extLst>
          </p:cNvPr>
          <p:cNvPicPr>
            <a:picLocks noChangeAspect="1"/>
          </p:cNvPicPr>
          <p:nvPr/>
        </p:nvPicPr>
        <p:blipFill>
          <a:blip r:embed="rId7"/>
          <a:stretch>
            <a:fillRect/>
          </a:stretch>
        </p:blipFill>
        <p:spPr>
          <a:xfrm>
            <a:off x="2727801" y="4873606"/>
            <a:ext cx="333639" cy="333639"/>
          </a:xfrm>
          <a:prstGeom prst="rect">
            <a:avLst/>
          </a:prstGeom>
        </p:spPr>
      </p:pic>
      <p:pic>
        <p:nvPicPr>
          <p:cNvPr id="12" name="Imagen 11">
            <a:extLst>
              <a:ext uri="{FF2B5EF4-FFF2-40B4-BE49-F238E27FC236}">
                <a16:creationId xmlns:a16="http://schemas.microsoft.com/office/drawing/2014/main" id="{0868431C-E62B-7246-891F-ABD569AF5BCE}"/>
              </a:ext>
            </a:extLst>
          </p:cNvPr>
          <p:cNvPicPr>
            <a:picLocks noChangeAspect="1"/>
          </p:cNvPicPr>
          <p:nvPr/>
        </p:nvPicPr>
        <p:blipFill>
          <a:blip r:embed="rId7"/>
          <a:stretch>
            <a:fillRect/>
          </a:stretch>
        </p:blipFill>
        <p:spPr>
          <a:xfrm>
            <a:off x="4532212" y="4873607"/>
            <a:ext cx="333639" cy="333639"/>
          </a:xfrm>
          <a:prstGeom prst="rect">
            <a:avLst/>
          </a:prstGeom>
        </p:spPr>
      </p:pic>
    </p:spTree>
    <p:extLst>
      <p:ext uri="{BB962C8B-B14F-4D97-AF65-F5344CB8AC3E}">
        <p14:creationId xmlns:p14="http://schemas.microsoft.com/office/powerpoint/2010/main" val="3968164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726581" y="3354635"/>
            <a:ext cx="8092955" cy="125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13999"/>
              </a:lnSpc>
              <a:spcAft>
                <a:spcPts val="600"/>
              </a:spcAft>
              <a:defRPr/>
            </a:pPr>
            <a:r>
              <a:rPr lang="es-MX" altLang="ja-JP" sz="3600" b="1" kern="0" dirty="0">
                <a:solidFill>
                  <a:schemeClr val="tx1">
                    <a:lumMod val="85000"/>
                    <a:lumOff val="15000"/>
                  </a:schemeClr>
                </a:solidFill>
                <a:latin typeface="Arial" pitchFamily="34" charset="0"/>
                <a:cs typeface="Arial" panose="020B0604020202020204" pitchFamily="34" charset="0"/>
              </a:rPr>
              <a:t>Requerimientos para elaboración del nuevo Balance de energía para Liquidaciones</a:t>
            </a:r>
          </a:p>
          <a:p>
            <a:pPr algn="ctr" eaLnBrk="1" hangingPunct="1">
              <a:lnSpc>
                <a:spcPct val="113999"/>
              </a:lnSpc>
              <a:spcAft>
                <a:spcPts val="600"/>
              </a:spcAft>
              <a:defRPr/>
            </a:pPr>
            <a:endParaRPr lang="es-MX" altLang="ja-JP" sz="3600" b="1" kern="0" dirty="0">
              <a:solidFill>
                <a:schemeClr val="tx1">
                  <a:lumMod val="85000"/>
                  <a:lumOff val="15000"/>
                </a:schemeClr>
              </a:solidFill>
              <a:latin typeface="Arial" pitchFamily="34" charset="0"/>
              <a:cs typeface="Arial" panose="020B0604020202020204" pitchFamily="34" charset="0"/>
            </a:endParaRPr>
          </a:p>
        </p:txBody>
      </p:sp>
      <p:pic>
        <p:nvPicPr>
          <p:cNvPr id="6" name="Imagen 5">
            <a:extLst>
              <a:ext uri="{FF2B5EF4-FFF2-40B4-BE49-F238E27FC236}">
                <a16:creationId xmlns:a16="http://schemas.microsoft.com/office/drawing/2014/main" id="{5681BC4B-73A0-4763-98E5-811BA53498DC}"/>
              </a:ext>
            </a:extLst>
          </p:cNvPr>
          <p:cNvPicPr/>
          <p:nvPr/>
        </p:nvPicPr>
        <p:blipFill rotWithShape="1">
          <a:blip r:embed="rId2" cstate="hqprint">
            <a:extLst>
              <a:ext uri="{28A0092B-C50C-407E-A947-70E740481C1C}">
                <a14:useLocalDpi xmlns:a14="http://schemas.microsoft.com/office/drawing/2010/main"/>
              </a:ext>
            </a:extLst>
          </a:blip>
          <a:srcRect t="-3" b="-3"/>
          <a:stretch/>
        </p:blipFill>
        <p:spPr>
          <a:xfrm>
            <a:off x="0" y="399037"/>
            <a:ext cx="4798695" cy="1655445"/>
          </a:xfrm>
          <a:prstGeom prst="rect">
            <a:avLst/>
          </a:prstGeom>
        </p:spPr>
      </p:pic>
      <p:pic>
        <p:nvPicPr>
          <p:cNvPr id="7" name="Imagen 6" descr="Imagen que contiene botella&#10;&#10;Descripción generada con confianza alta">
            <a:extLst>
              <a:ext uri="{FF2B5EF4-FFF2-40B4-BE49-F238E27FC236}">
                <a16:creationId xmlns:a16="http://schemas.microsoft.com/office/drawing/2014/main" id="{706D51AC-7BE3-4555-9EE6-CC1CB3EDAC4E}"/>
              </a:ext>
            </a:extLst>
          </p:cNvPr>
          <p:cNvPicPr>
            <a:picLocks noChangeAspect="1"/>
          </p:cNvPicPr>
          <p:nvPr/>
        </p:nvPicPr>
        <p:blipFill>
          <a:blip r:embed="rId3"/>
          <a:stretch>
            <a:fillRect/>
          </a:stretch>
        </p:blipFill>
        <p:spPr>
          <a:xfrm>
            <a:off x="4886300" y="575391"/>
            <a:ext cx="3924000" cy="1339680"/>
          </a:xfrm>
          <a:prstGeom prst="rect">
            <a:avLst/>
          </a:prstGeom>
        </p:spPr>
      </p:pic>
    </p:spTree>
    <p:extLst>
      <p:ext uri="{BB962C8B-B14F-4D97-AF65-F5344CB8AC3E}">
        <p14:creationId xmlns:p14="http://schemas.microsoft.com/office/powerpoint/2010/main" val="3107709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1B7CD86-6444-44E7-A90C-16DDA3BF884E}"/>
              </a:ext>
            </a:extLst>
          </p:cNvPr>
          <p:cNvSpPr>
            <a:spLocks noGrp="1"/>
          </p:cNvSpPr>
          <p:nvPr>
            <p:ph type="sldNum" sz="quarter" idx="4"/>
          </p:nvPr>
        </p:nvSpPr>
        <p:spPr/>
        <p:txBody>
          <a:bodyPr/>
          <a:lstStyle/>
          <a:p>
            <a:fld id="{B3F3C854-90DC-2C4C-B409-8B7CCD508581}" type="slidenum">
              <a:rPr lang="es-ES_tradnl" smtClean="0"/>
              <a:pPr/>
              <a:t>36</a:t>
            </a:fld>
            <a:endParaRPr lang="es-ES_tradnl" dirty="0"/>
          </a:p>
        </p:txBody>
      </p:sp>
      <p:sp>
        <p:nvSpPr>
          <p:cNvPr id="9" name="CuadroTexto 8">
            <a:extLst>
              <a:ext uri="{FF2B5EF4-FFF2-40B4-BE49-F238E27FC236}">
                <a16:creationId xmlns:a16="http://schemas.microsoft.com/office/drawing/2014/main" id="{59DE942A-5CC8-45BD-B9E0-76FDF91AC06F}"/>
              </a:ext>
            </a:extLst>
          </p:cNvPr>
          <p:cNvSpPr txBox="1"/>
          <p:nvPr/>
        </p:nvSpPr>
        <p:spPr>
          <a:xfrm>
            <a:off x="1705697" y="0"/>
            <a:ext cx="5554085" cy="923330"/>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El 10 de enero de 2018 se publicó en el Diario Oficial de la Federación, el “Manual de Medición para Liquidaciones”</a:t>
            </a:r>
          </a:p>
        </p:txBody>
      </p:sp>
      <p:sp>
        <p:nvSpPr>
          <p:cNvPr id="2" name="Rectángulo 1">
            <a:extLst>
              <a:ext uri="{FF2B5EF4-FFF2-40B4-BE49-F238E27FC236}">
                <a16:creationId xmlns:a16="http://schemas.microsoft.com/office/drawing/2014/main" id="{7A434388-22FA-4189-B08F-0BCBFD891F36}"/>
              </a:ext>
            </a:extLst>
          </p:cNvPr>
          <p:cNvSpPr/>
          <p:nvPr/>
        </p:nvSpPr>
        <p:spPr>
          <a:xfrm>
            <a:off x="96146" y="6397781"/>
            <a:ext cx="5423280" cy="246221"/>
          </a:xfrm>
          <a:prstGeom prst="rect">
            <a:avLst/>
          </a:prstGeom>
        </p:spPr>
        <p:txBody>
          <a:bodyPr wrap="none">
            <a:spAutoFit/>
          </a:bodyPr>
          <a:lstStyle/>
          <a:p>
            <a:r>
              <a:rPr lang="es-MX" sz="1000" dirty="0">
                <a:solidFill>
                  <a:schemeClr val="bg1"/>
                </a:solidFill>
                <a:latin typeface="Arial" panose="020B0604020202020204" pitchFamily="34" charset="0"/>
                <a:cs typeface="Arial" panose="020B0604020202020204" pitchFamily="34" charset="0"/>
              </a:rPr>
              <a:t>CRE: Comisión Reguladora de Energía.     CENACE: Centro Nacional de Control de Energía.</a:t>
            </a:r>
            <a:endParaRPr lang="es-MX" sz="1000" dirty="0">
              <a:solidFill>
                <a:schemeClr val="bg1"/>
              </a:solidFill>
            </a:endParaRPr>
          </a:p>
        </p:txBody>
      </p:sp>
      <p:sp>
        <p:nvSpPr>
          <p:cNvPr id="12" name="CuadroTexto 1">
            <a:extLst>
              <a:ext uri="{FF2B5EF4-FFF2-40B4-BE49-F238E27FC236}">
                <a16:creationId xmlns:a16="http://schemas.microsoft.com/office/drawing/2014/main" id="{DD62777C-159F-45BD-9C4F-B369CF25821B}"/>
              </a:ext>
            </a:extLst>
          </p:cNvPr>
          <p:cNvSpPr txBox="1"/>
          <p:nvPr/>
        </p:nvSpPr>
        <p:spPr>
          <a:xfrm>
            <a:off x="277424" y="1371321"/>
            <a:ext cx="8567224" cy="4493538"/>
          </a:xfrm>
          <a:prstGeom prst="rect">
            <a:avLst/>
          </a:prstGeom>
          <a:noFill/>
        </p:spPr>
        <p:txBody>
          <a:bodyPr wrap="square" rtlCol="0">
            <a:spAutoFit/>
          </a:bodyPr>
          <a:lstStyle/>
          <a:p>
            <a:pPr marL="285750" indent="-285750" algn="just">
              <a:buClr>
                <a:srgbClr val="007A50"/>
              </a:buClr>
              <a:buFont typeface="Wingdings" pitchFamily="2" charset="2"/>
              <a:buChar char="ü"/>
            </a:pPr>
            <a:r>
              <a:rPr lang="es-MX" sz="2000" dirty="0">
                <a:latin typeface="Arial" panose="020B0604020202020204" pitchFamily="34" charset="0"/>
                <a:cs typeface="Arial" panose="020B0604020202020204" pitchFamily="34" charset="0"/>
              </a:rPr>
              <a:t>El manual en su </a:t>
            </a:r>
            <a:r>
              <a:rPr lang="es-MX" sz="2000" b="1" dirty="0">
                <a:latin typeface="Arial" panose="020B0604020202020204" pitchFamily="34" charset="0"/>
                <a:cs typeface="Arial" panose="020B0604020202020204" pitchFamily="34" charset="0"/>
              </a:rPr>
              <a:t>capítulo 7 “Cálculo de Pérdidas Técnicas y No Técnicas en las Redes Generales de Distribución” establece la metodología</a:t>
            </a:r>
            <a:r>
              <a:rPr lang="es-MX" sz="2000" dirty="0">
                <a:latin typeface="Arial" panose="020B0604020202020204" pitchFamily="34" charset="0"/>
                <a:cs typeface="Arial" panose="020B0604020202020204" pitchFamily="34" charset="0"/>
              </a:rPr>
              <a:t> de cálculo de la energía perdida </a:t>
            </a:r>
            <a:r>
              <a:rPr lang="es-MX" sz="2000" b="1" dirty="0">
                <a:latin typeface="Arial" panose="020B0604020202020204" pitchFamily="34" charset="0"/>
                <a:cs typeface="Arial" panose="020B0604020202020204" pitchFamily="34" charset="0"/>
              </a:rPr>
              <a:t>con base en las mediciones de inyecciones y entregas horarias</a:t>
            </a:r>
            <a:r>
              <a:rPr lang="es-MX" sz="2000" dirty="0">
                <a:latin typeface="Arial" panose="020B0604020202020204" pitchFamily="34" charset="0"/>
                <a:cs typeface="Arial" panose="020B0604020202020204" pitchFamily="34" charset="0"/>
              </a:rPr>
              <a:t> en las zonas de carga.  </a:t>
            </a:r>
          </a:p>
          <a:p>
            <a:pPr marL="285750" indent="-285750" algn="just">
              <a:buClr>
                <a:srgbClr val="007A50"/>
              </a:buClr>
              <a:buFont typeface="Wingdings" pitchFamily="2" charset="2"/>
              <a:buChar char="ü"/>
            </a:pPr>
            <a:endParaRPr lang="es-MX" sz="900" dirty="0">
              <a:latin typeface="Arial" panose="020B0604020202020204" pitchFamily="34" charset="0"/>
              <a:cs typeface="Arial" panose="020B0604020202020204" pitchFamily="34" charset="0"/>
            </a:endParaRPr>
          </a:p>
          <a:p>
            <a:pPr marL="285750" indent="-285750" algn="just">
              <a:buClr>
                <a:srgbClr val="007A50"/>
              </a:buClr>
              <a:buFont typeface="Wingdings" pitchFamily="2" charset="2"/>
              <a:buChar char="ü"/>
            </a:pPr>
            <a:r>
              <a:rPr lang="es-MX" sz="2000" b="1" dirty="0">
                <a:latin typeface="Arial" panose="020B0604020202020204" pitchFamily="34" charset="0"/>
                <a:cs typeface="Arial" panose="020B0604020202020204" pitchFamily="34" charset="0"/>
              </a:rPr>
              <a:t>Existen en las RGD 5,231 puntos de intercambio</a:t>
            </a:r>
            <a:r>
              <a:rPr lang="es-MX" sz="2000" dirty="0">
                <a:latin typeface="Arial" panose="020B0604020202020204" pitchFamily="34" charset="0"/>
                <a:cs typeface="Arial" panose="020B0604020202020204" pitchFamily="34" charset="0"/>
              </a:rPr>
              <a:t> de energía (generación y cargas), que deberán ser medidos de forma horaria para poder determinar la energía perdida horaria, </a:t>
            </a:r>
            <a:r>
              <a:rPr lang="es-MX" sz="2000" b="1" dirty="0">
                <a:latin typeface="Arial" panose="020B0604020202020204" pitchFamily="34" charset="0"/>
                <a:cs typeface="Arial" panose="020B0604020202020204" pitchFamily="34" charset="0"/>
              </a:rPr>
              <a:t>sin embargo, 3,238 de esos puntos (62%) no cumplen con las características de medición para liquidación</a:t>
            </a:r>
            <a:r>
              <a:rPr lang="es-MX" sz="2000" dirty="0">
                <a:latin typeface="Arial" panose="020B0604020202020204" pitchFamily="34" charset="0"/>
                <a:cs typeface="Arial" panose="020B0604020202020204" pitchFamily="34" charset="0"/>
              </a:rPr>
              <a:t>. </a:t>
            </a:r>
          </a:p>
          <a:p>
            <a:pPr marL="285750" indent="-285750" algn="just">
              <a:buClr>
                <a:srgbClr val="007A50"/>
              </a:buClr>
              <a:buFont typeface="Wingdings" pitchFamily="2" charset="2"/>
              <a:buChar char="ü"/>
            </a:pPr>
            <a:endParaRPr lang="es-MX" sz="900" dirty="0">
              <a:latin typeface="Arial" panose="020B0604020202020204" pitchFamily="34" charset="0"/>
              <a:cs typeface="Arial" panose="020B0604020202020204" pitchFamily="34" charset="0"/>
            </a:endParaRPr>
          </a:p>
          <a:p>
            <a:pPr marL="285750" indent="-285750" algn="just">
              <a:buClr>
                <a:srgbClr val="007A50"/>
              </a:buClr>
              <a:buFont typeface="Wingdings" pitchFamily="2" charset="2"/>
              <a:buChar char="ü"/>
            </a:pPr>
            <a:r>
              <a:rPr lang="es-MX" sz="2000" dirty="0">
                <a:latin typeface="Arial" panose="020B0604020202020204" pitchFamily="34" charset="0"/>
                <a:cs typeface="Arial" panose="020B0604020202020204" pitchFamily="34" charset="0"/>
              </a:rPr>
              <a:t>De igual manera en las </a:t>
            </a:r>
            <a:r>
              <a:rPr lang="es-MX" sz="2000" b="1" dirty="0">
                <a:latin typeface="Arial" panose="020B0604020202020204" pitchFamily="34" charset="0"/>
                <a:cs typeface="Arial" panose="020B0604020202020204" pitchFamily="34" charset="0"/>
              </a:rPr>
              <a:t>108</a:t>
            </a:r>
            <a:r>
              <a:rPr lang="es-MX" sz="2000" dirty="0">
                <a:latin typeface="Arial" panose="020B0604020202020204" pitchFamily="34" charset="0"/>
                <a:cs typeface="Arial" panose="020B0604020202020204" pitchFamily="34" charset="0"/>
              </a:rPr>
              <a:t> </a:t>
            </a:r>
            <a:r>
              <a:rPr lang="es-MX" sz="2000" b="1" dirty="0">
                <a:latin typeface="Arial" panose="020B0604020202020204" pitchFamily="34" charset="0"/>
                <a:cs typeface="Arial" panose="020B0604020202020204" pitchFamily="34" charset="0"/>
              </a:rPr>
              <a:t>Zonas de Carga</a:t>
            </a:r>
            <a:r>
              <a:rPr lang="es-MX" sz="2000" dirty="0">
                <a:latin typeface="Arial" panose="020B0604020202020204" pitchFamily="34" charset="0"/>
                <a:cs typeface="Arial" panose="020B0604020202020204" pitchFamily="34" charset="0"/>
              </a:rPr>
              <a:t> del Mercado Eléctrico Mayorista (MEM) se tienen </a:t>
            </a:r>
            <a:r>
              <a:rPr lang="es-MX" sz="2000" b="1" dirty="0">
                <a:latin typeface="Arial" panose="020B0604020202020204" pitchFamily="34" charset="0"/>
                <a:cs typeface="Arial" panose="020B0604020202020204" pitchFamily="34" charset="0"/>
              </a:rPr>
              <a:t>1,024 Puntos de intercambio, </a:t>
            </a:r>
            <a:r>
              <a:rPr lang="es-MX" sz="2000" dirty="0">
                <a:latin typeface="Arial" panose="020B0604020202020204" pitchFamily="34" charset="0"/>
                <a:cs typeface="Arial" panose="020B0604020202020204" pitchFamily="34" charset="0"/>
              </a:rPr>
              <a:t>de los cuales el </a:t>
            </a:r>
            <a:r>
              <a:rPr lang="es-MX" sz="2000" b="1" dirty="0">
                <a:latin typeface="Arial" panose="020B0604020202020204" pitchFamily="34" charset="0"/>
                <a:cs typeface="Arial" panose="020B0604020202020204" pitchFamily="34" charset="0"/>
              </a:rPr>
              <a:t>100% </a:t>
            </a:r>
            <a:r>
              <a:rPr lang="es-MX" sz="2000" dirty="0">
                <a:latin typeface="Arial" panose="020B0604020202020204" pitchFamily="34" charset="0"/>
                <a:cs typeface="Arial" panose="020B0604020202020204" pitchFamily="34" charset="0"/>
              </a:rPr>
              <a:t>están</a:t>
            </a:r>
            <a:r>
              <a:rPr lang="es-MX" sz="2000" b="1" dirty="0">
                <a:latin typeface="Arial" panose="020B0604020202020204" pitchFamily="34" charset="0"/>
                <a:cs typeface="Arial" panose="020B0604020202020204" pitchFamily="34" charset="0"/>
              </a:rPr>
              <a:t> pendientes de adecuar </a:t>
            </a:r>
            <a:r>
              <a:rPr lang="es-MX" sz="2000" dirty="0">
                <a:latin typeface="Arial" panose="020B0604020202020204" pitchFamily="34" charset="0"/>
                <a:cs typeface="Arial" panose="020B0604020202020204" pitchFamily="34" charset="0"/>
              </a:rPr>
              <a:t>para este fin.</a:t>
            </a:r>
          </a:p>
          <a:p>
            <a:pPr marL="285750" indent="-285750" algn="just">
              <a:buClr>
                <a:srgbClr val="007A50"/>
              </a:buClr>
              <a:buFont typeface="Wingdings" pitchFamily="2" charset="2"/>
              <a:buChar char="ü"/>
            </a:pPr>
            <a:endParaRPr lang="es-MX"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086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11B48A7-D7B2-43F7-8163-4A18A06AB373}"/>
              </a:ext>
            </a:extLst>
          </p:cNvPr>
          <p:cNvSpPr>
            <a:spLocks noGrp="1"/>
          </p:cNvSpPr>
          <p:nvPr>
            <p:ph type="sldNum" sz="quarter" idx="4294967295"/>
          </p:nvPr>
        </p:nvSpPr>
        <p:spPr>
          <a:xfrm>
            <a:off x="7086600" y="6356350"/>
            <a:ext cx="2057400" cy="365125"/>
          </a:xfrm>
          <a:prstGeom prst="rect">
            <a:avLst/>
          </a:prstGeom>
        </p:spPr>
        <p:txBody>
          <a:bodyPr/>
          <a:lstStyle/>
          <a:p>
            <a:fld id="{B3F3C854-90DC-2C4C-B409-8B7CCD508581}" type="slidenum">
              <a:rPr lang="es-ES_tradnl" smtClean="0"/>
              <a:pPr/>
              <a:t>37</a:t>
            </a:fld>
            <a:endParaRPr lang="es-ES_tradnl" dirty="0"/>
          </a:p>
        </p:txBody>
      </p:sp>
      <p:sp>
        <p:nvSpPr>
          <p:cNvPr id="6" name="Rectángulo 5">
            <a:extLst>
              <a:ext uri="{FF2B5EF4-FFF2-40B4-BE49-F238E27FC236}">
                <a16:creationId xmlns:a16="http://schemas.microsoft.com/office/drawing/2014/main" id="{E176D72E-39E6-49A0-8CB2-2C58ABC9AAE6}"/>
              </a:ext>
            </a:extLst>
          </p:cNvPr>
          <p:cNvSpPr/>
          <p:nvPr/>
        </p:nvSpPr>
        <p:spPr>
          <a:xfrm>
            <a:off x="1764145" y="44341"/>
            <a:ext cx="5544705" cy="830997"/>
          </a:xfrm>
          <a:prstGeom prst="rect">
            <a:avLst/>
          </a:prstGeom>
        </p:spPr>
        <p:txBody>
          <a:bodyPr wrap="square">
            <a:spAutoFit/>
          </a:bodyPr>
          <a:lstStyle/>
          <a:p>
            <a:pPr algn="ctr"/>
            <a:r>
              <a:rPr lang="es-MX" sz="1600" b="1">
                <a:latin typeface="Arial" panose="020B0604020202020204" pitchFamily="34" charset="0"/>
                <a:cs typeface="Arial" panose="020B0604020202020204" pitchFamily="34" charset="0"/>
              </a:rPr>
              <a:t>CFE Distribución ha definido un proyecto para atender lo que ha definido el regulador en el Manual de “Medición para Liquidaciones”</a:t>
            </a:r>
          </a:p>
        </p:txBody>
      </p:sp>
      <p:sp>
        <p:nvSpPr>
          <p:cNvPr id="2" name="Rectángulo 1">
            <a:extLst>
              <a:ext uri="{FF2B5EF4-FFF2-40B4-BE49-F238E27FC236}">
                <a16:creationId xmlns:a16="http://schemas.microsoft.com/office/drawing/2014/main" id="{F1C2C969-7437-CD41-83CB-6A780FA9796E}"/>
              </a:ext>
            </a:extLst>
          </p:cNvPr>
          <p:cNvSpPr/>
          <p:nvPr/>
        </p:nvSpPr>
        <p:spPr>
          <a:xfrm>
            <a:off x="260022" y="1568490"/>
            <a:ext cx="8562686" cy="3416320"/>
          </a:xfrm>
          <a:prstGeom prst="rect">
            <a:avLst/>
          </a:prstGeom>
        </p:spPr>
        <p:txBody>
          <a:bodyPr wrap="square">
            <a:spAutoFit/>
          </a:bodyPr>
          <a:lstStyle/>
          <a:p>
            <a:pPr marL="285750" indent="-285750" algn="just">
              <a:buClr>
                <a:srgbClr val="007A50"/>
              </a:buClr>
              <a:buFont typeface="Wingdings" pitchFamily="2" charset="2"/>
              <a:buChar char="ü"/>
            </a:pPr>
            <a:r>
              <a:rPr lang="es-MX" dirty="0">
                <a:latin typeface="Arial" panose="020B0604020202020204" pitchFamily="34" charset="0"/>
                <a:cs typeface="Arial" panose="020B0604020202020204" pitchFamily="34" charset="0"/>
              </a:rPr>
              <a:t>El proyecto contempla </a:t>
            </a:r>
            <a:r>
              <a:rPr lang="es-MX" b="1" dirty="0">
                <a:latin typeface="Arial" panose="020B0604020202020204" pitchFamily="34" charset="0"/>
                <a:cs typeface="Arial" panose="020B0604020202020204" pitchFamily="34" charset="0"/>
              </a:rPr>
              <a:t>instalar los sistemas de medición, comunicación y control necesarios</a:t>
            </a:r>
            <a:r>
              <a:rPr lang="es-MX" dirty="0">
                <a:latin typeface="Arial" panose="020B0604020202020204" pitchFamily="34" charset="0"/>
                <a:cs typeface="Arial" panose="020B0604020202020204" pitchFamily="34" charset="0"/>
              </a:rPr>
              <a:t> para que las </a:t>
            </a:r>
            <a:r>
              <a:rPr lang="es-MX" b="1" dirty="0">
                <a:latin typeface="Arial" panose="020B0604020202020204" pitchFamily="34" charset="0"/>
                <a:cs typeface="Arial" panose="020B0604020202020204" pitchFamily="34" charset="0"/>
              </a:rPr>
              <a:t>liquidaciones del Mercado Eléctrico Mayorista </a:t>
            </a:r>
            <a:r>
              <a:rPr lang="es-MX" dirty="0">
                <a:latin typeface="Arial" panose="020B0604020202020204" pitchFamily="34" charset="0"/>
                <a:cs typeface="Arial" panose="020B0604020202020204" pitchFamily="34" charset="0"/>
              </a:rPr>
              <a:t>se puedan realizar de manera diaria y horaria, así como el </a:t>
            </a:r>
            <a:r>
              <a:rPr lang="es-MX" b="1" dirty="0">
                <a:latin typeface="Arial" panose="020B0604020202020204" pitchFamily="34" charset="0"/>
                <a:cs typeface="Arial" panose="020B0604020202020204" pitchFamily="34" charset="0"/>
              </a:rPr>
              <a:t>balance de energía de CFE Distribución.</a:t>
            </a:r>
          </a:p>
          <a:p>
            <a:pPr marL="285750" indent="-285750" algn="just">
              <a:buClr>
                <a:srgbClr val="007A50"/>
              </a:buClr>
              <a:buFont typeface="Wingdings" pitchFamily="2" charset="2"/>
              <a:buChar char="ü"/>
            </a:pPr>
            <a:endParaRPr lang="es-MX" b="1" dirty="0">
              <a:latin typeface="Arial" panose="020B0604020202020204" pitchFamily="34" charset="0"/>
              <a:cs typeface="Arial" panose="020B0604020202020204" pitchFamily="34" charset="0"/>
            </a:endParaRPr>
          </a:p>
          <a:p>
            <a:pPr marL="285750" indent="-285750" algn="just">
              <a:buClr>
                <a:srgbClr val="007A50"/>
              </a:buClr>
              <a:buFont typeface="Wingdings" pitchFamily="2" charset="2"/>
              <a:buChar char="ü"/>
            </a:pPr>
            <a:r>
              <a:rPr lang="es-MX" dirty="0">
                <a:latin typeface="Arial" panose="020B0604020202020204" pitchFamily="34" charset="0"/>
                <a:cs typeface="Arial" panose="020B0604020202020204" pitchFamily="34" charset="0"/>
              </a:rPr>
              <a:t> Se requiere </a:t>
            </a:r>
            <a:r>
              <a:rPr lang="es-MX" b="1" dirty="0">
                <a:latin typeface="Arial" panose="020B0604020202020204" pitchFamily="34" charset="0"/>
                <a:cs typeface="Arial" panose="020B0604020202020204" pitchFamily="34" charset="0"/>
              </a:rPr>
              <a:t>una inversión en 4 años de 7,016 millones de pesos </a:t>
            </a:r>
            <a:r>
              <a:rPr lang="es-MX" dirty="0">
                <a:latin typeface="Arial" panose="020B0604020202020204" pitchFamily="34" charset="0"/>
                <a:cs typeface="Arial" panose="020B0604020202020204" pitchFamily="34" charset="0"/>
              </a:rPr>
              <a:t>que, en su caso,</a:t>
            </a:r>
            <a:r>
              <a:rPr lang="es-MX" b="1" dirty="0">
                <a:latin typeface="Arial" panose="020B0604020202020204" pitchFamily="34" charset="0"/>
                <a:cs typeface="Arial" panose="020B0604020202020204" pitchFamily="34" charset="0"/>
              </a:rPr>
              <a:t> deberá ser reconocida en la tarifa de distribución. </a:t>
            </a:r>
          </a:p>
          <a:p>
            <a:pPr marL="285750" indent="-285750" algn="just">
              <a:buClr>
                <a:srgbClr val="007A50"/>
              </a:buClr>
              <a:buFont typeface="Wingdings" pitchFamily="2" charset="2"/>
              <a:buChar char="ü"/>
            </a:pPr>
            <a:endParaRPr lang="es-MX" b="1" dirty="0">
              <a:latin typeface="Arial" panose="020B0604020202020204" pitchFamily="34" charset="0"/>
              <a:cs typeface="Arial" panose="020B0604020202020204" pitchFamily="34" charset="0"/>
            </a:endParaRPr>
          </a:p>
          <a:p>
            <a:pPr marL="285750" indent="-285750" algn="just">
              <a:buClr>
                <a:srgbClr val="007A50"/>
              </a:buClr>
              <a:buFont typeface="Wingdings" pitchFamily="2" charset="2"/>
              <a:buChar char="ü"/>
            </a:pPr>
            <a:r>
              <a:rPr lang="es-MX" dirty="0">
                <a:latin typeface="Arial" panose="020B0604020202020204" pitchFamily="34" charset="0"/>
                <a:cs typeface="Arial" panose="020B0604020202020204" pitchFamily="34" charset="0"/>
              </a:rPr>
              <a:t>Actualmente por </a:t>
            </a:r>
            <a:r>
              <a:rPr lang="es-MX" b="1" dirty="0">
                <a:latin typeface="Arial" panose="020B0604020202020204" pitchFamily="34" charset="0"/>
                <a:cs typeface="Arial" panose="020B0604020202020204" pitchFamily="34" charset="0"/>
              </a:rPr>
              <a:t>instrucciones de la CRE</a:t>
            </a:r>
            <a:r>
              <a:rPr lang="es-MX" dirty="0">
                <a:latin typeface="Arial" panose="020B0604020202020204" pitchFamily="34" charset="0"/>
                <a:cs typeface="Arial" panose="020B0604020202020204" pitchFamily="34" charset="0"/>
              </a:rPr>
              <a:t>, se está trabajando entre </a:t>
            </a:r>
            <a:r>
              <a:rPr lang="es-MX" b="1" dirty="0">
                <a:latin typeface="Arial" panose="020B0604020202020204" pitchFamily="34" charset="0"/>
                <a:cs typeface="Arial" panose="020B0604020202020204" pitchFamily="34" charset="0"/>
              </a:rPr>
              <a:t>CENACE y CFE Distribución,</a:t>
            </a:r>
            <a:r>
              <a:rPr lang="es-MX" dirty="0">
                <a:latin typeface="Arial" panose="020B0604020202020204" pitchFamily="34" charset="0"/>
                <a:cs typeface="Arial" panose="020B0604020202020204" pitchFamily="34" charset="0"/>
              </a:rPr>
              <a:t> para determinar y evaluar los valores de pérdidas observadas en niveles de media y baja tensión</a:t>
            </a:r>
            <a:r>
              <a:rPr lang="es-MX" b="1" dirty="0">
                <a:latin typeface="Arial" panose="020B0604020202020204" pitchFamily="34" charset="0"/>
                <a:cs typeface="Arial" panose="020B0604020202020204" pitchFamily="34" charset="0"/>
              </a:rPr>
              <a:t>. </a:t>
            </a:r>
          </a:p>
          <a:p>
            <a:pPr marL="285750" indent="-285750" algn="just">
              <a:buClr>
                <a:srgbClr val="007A50"/>
              </a:buClr>
              <a:buFont typeface="Wingdings" pitchFamily="2" charset="2"/>
              <a:buChar char="ü"/>
            </a:pPr>
            <a:endParaRPr lang="es-MX"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8D90B653-EDC8-F746-BFDE-97A2A1631849}"/>
              </a:ext>
            </a:extLst>
          </p:cNvPr>
          <p:cNvSpPr/>
          <p:nvPr/>
        </p:nvSpPr>
        <p:spPr>
          <a:xfrm>
            <a:off x="96146" y="6397781"/>
            <a:ext cx="5423280" cy="246221"/>
          </a:xfrm>
          <a:prstGeom prst="rect">
            <a:avLst/>
          </a:prstGeom>
        </p:spPr>
        <p:txBody>
          <a:bodyPr wrap="none">
            <a:spAutoFit/>
          </a:bodyPr>
          <a:lstStyle/>
          <a:p>
            <a:r>
              <a:rPr lang="es-MX" sz="1000" dirty="0">
                <a:solidFill>
                  <a:schemeClr val="bg1"/>
                </a:solidFill>
                <a:latin typeface="Arial" panose="020B0604020202020204" pitchFamily="34" charset="0"/>
                <a:cs typeface="Arial" panose="020B0604020202020204" pitchFamily="34" charset="0"/>
              </a:rPr>
              <a:t>CRE: Comisión Reguladora de Energía.     CENACE: Centro Nacional de Control de Energía.</a:t>
            </a:r>
            <a:endParaRPr lang="es-MX" sz="1000" dirty="0">
              <a:solidFill>
                <a:schemeClr val="bg1"/>
              </a:solidFill>
            </a:endParaRPr>
          </a:p>
        </p:txBody>
      </p:sp>
    </p:spTree>
    <p:extLst>
      <p:ext uri="{BB962C8B-B14F-4D97-AF65-F5344CB8AC3E}">
        <p14:creationId xmlns:p14="http://schemas.microsoft.com/office/powerpoint/2010/main" val="2817817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4DE1FF3-3BB2-B541-B9F7-883F1781AA46}"/>
              </a:ext>
            </a:extLst>
          </p:cNvPr>
          <p:cNvSpPr>
            <a:spLocks noGrp="1"/>
          </p:cNvSpPr>
          <p:nvPr>
            <p:ph type="sldNum" sz="quarter" idx="12"/>
          </p:nvPr>
        </p:nvSpPr>
        <p:spPr/>
        <p:txBody>
          <a:bodyPr/>
          <a:lstStyle/>
          <a:p>
            <a:fld id="{B3F3C854-90DC-2C4C-B409-8B7CCD508581}" type="slidenum">
              <a:rPr lang="es-ES_tradnl" smtClean="0"/>
              <a:t>38</a:t>
            </a:fld>
            <a:endParaRPr lang="es-ES_tradnl"/>
          </a:p>
        </p:txBody>
      </p:sp>
      <p:sp>
        <p:nvSpPr>
          <p:cNvPr id="3" name="CuadroTexto 2">
            <a:extLst>
              <a:ext uri="{FF2B5EF4-FFF2-40B4-BE49-F238E27FC236}">
                <a16:creationId xmlns:a16="http://schemas.microsoft.com/office/drawing/2014/main" id="{6E471FBA-E96E-4E80-89CD-814A71C19D27}"/>
              </a:ext>
            </a:extLst>
          </p:cNvPr>
          <p:cNvSpPr txBox="1"/>
          <p:nvPr/>
        </p:nvSpPr>
        <p:spPr>
          <a:xfrm>
            <a:off x="48552" y="1065778"/>
            <a:ext cx="8999442" cy="5355312"/>
          </a:xfrm>
          <a:prstGeom prst="rect">
            <a:avLst/>
          </a:prstGeom>
          <a:noFill/>
        </p:spPr>
        <p:txBody>
          <a:bodyPr wrap="square" rtlCol="0">
            <a:spAutoFit/>
          </a:bodyPr>
          <a:lstStyle/>
          <a:p>
            <a:pPr marL="285750" indent="-285750" algn="just">
              <a:buFont typeface="Arial" panose="020B0604020202020204" pitchFamily="34" charset="0"/>
              <a:buChar char="•"/>
            </a:pPr>
            <a:r>
              <a:rPr lang="es-MX" sz="1700" dirty="0">
                <a:latin typeface="Arial" panose="020B0604020202020204" pitchFamily="34" charset="0"/>
                <a:cs typeface="Arial" panose="020B0604020202020204" pitchFamily="34" charset="0"/>
              </a:rPr>
              <a:t>La reducción de </a:t>
            </a:r>
            <a:r>
              <a:rPr lang="es-MX" sz="1700" b="1" dirty="0">
                <a:latin typeface="Arial" panose="020B0604020202020204" pitchFamily="34" charset="0"/>
                <a:cs typeface="Arial" panose="020B0604020202020204" pitchFamily="34" charset="0"/>
              </a:rPr>
              <a:t>Pérdidas de Energía </a:t>
            </a:r>
            <a:r>
              <a:rPr lang="es-MX" sz="1700" dirty="0">
                <a:latin typeface="Arial" panose="020B0604020202020204" pitchFamily="34" charset="0"/>
                <a:cs typeface="Arial" panose="020B0604020202020204" pitchFamily="34" charset="0"/>
              </a:rPr>
              <a:t>ha sido constante, desde </a:t>
            </a:r>
            <a:r>
              <a:rPr lang="es-MX" sz="1700" b="1" dirty="0">
                <a:latin typeface="Arial" panose="020B0604020202020204" pitchFamily="34" charset="0"/>
                <a:cs typeface="Arial" panose="020B0604020202020204" pitchFamily="34" charset="0"/>
              </a:rPr>
              <a:t>enero 2010 a agosto 2018</a:t>
            </a:r>
            <a:r>
              <a:rPr lang="es-MX" sz="1700" dirty="0">
                <a:latin typeface="Arial" panose="020B0604020202020204" pitchFamily="34" charset="0"/>
                <a:cs typeface="Arial" panose="020B0604020202020204" pitchFamily="34" charset="0"/>
              </a:rPr>
              <a:t>, se ha reducido el indicador de Perdidas con Alta Tensión </a:t>
            </a:r>
            <a:r>
              <a:rPr lang="es-MX" sz="1700" b="1" dirty="0">
                <a:latin typeface="Arial" panose="020B0604020202020204" pitchFamily="34" charset="0"/>
                <a:cs typeface="Arial" panose="020B0604020202020204" pitchFamily="34" charset="0"/>
              </a:rPr>
              <a:t>4.86</a:t>
            </a:r>
            <a:r>
              <a:rPr lang="es-MX" sz="1700" dirty="0">
                <a:latin typeface="Arial" panose="020B0604020202020204" pitchFamily="34" charset="0"/>
                <a:cs typeface="Arial" panose="020B0604020202020204" pitchFamily="34" charset="0"/>
              </a:rPr>
              <a:t> </a:t>
            </a:r>
            <a:r>
              <a:rPr lang="es-MX" sz="1700" b="1" dirty="0">
                <a:latin typeface="Arial" panose="020B0604020202020204" pitchFamily="34" charset="0"/>
                <a:cs typeface="Arial" panose="020B0604020202020204" pitchFamily="34" charset="0"/>
              </a:rPr>
              <a:t>puntos</a:t>
            </a:r>
            <a:r>
              <a:rPr lang="es-MX" sz="1700" dirty="0">
                <a:latin typeface="Arial" panose="020B0604020202020204" pitchFamily="34" charset="0"/>
                <a:cs typeface="Arial" panose="020B0604020202020204" pitchFamily="34" charset="0"/>
              </a:rPr>
              <a:t> </a:t>
            </a:r>
            <a:r>
              <a:rPr lang="es-MX" sz="1700" b="1" dirty="0">
                <a:latin typeface="Arial" panose="020B0604020202020204" pitchFamily="34" charset="0"/>
                <a:cs typeface="Arial" panose="020B0604020202020204" pitchFamily="34" charset="0"/>
              </a:rPr>
              <a:t>porcentuales.</a:t>
            </a:r>
          </a:p>
          <a:p>
            <a:pPr marL="285750" indent="-285750" algn="just">
              <a:buFont typeface="Arial" panose="020B0604020202020204" pitchFamily="34" charset="0"/>
              <a:buChar char="•"/>
            </a:pPr>
            <a:endParaRPr lang="es-MX" sz="12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700" dirty="0">
                <a:latin typeface="Arial" panose="020B0604020202020204" pitchFamily="34" charset="0"/>
                <a:cs typeface="Arial" panose="020B0604020202020204" pitchFamily="34" charset="0"/>
              </a:rPr>
              <a:t>Del </a:t>
            </a:r>
            <a:r>
              <a:rPr lang="es-MX" sz="1700" b="1" dirty="0">
                <a:latin typeface="Arial" panose="020B0604020202020204" pitchFamily="34" charset="0"/>
                <a:cs typeface="Arial" panose="020B0604020202020204" pitchFamily="34" charset="0"/>
              </a:rPr>
              <a:t>2011 al  2017 </a:t>
            </a:r>
            <a:r>
              <a:rPr lang="es-MX" sz="1700" dirty="0">
                <a:latin typeface="Arial" panose="020B0604020202020204" pitchFamily="34" charset="0"/>
                <a:cs typeface="Arial" panose="020B0604020202020204" pitchFamily="34" charset="0"/>
              </a:rPr>
              <a:t>se ha </a:t>
            </a:r>
            <a:r>
              <a:rPr lang="es-MX" sz="1700" b="1" dirty="0">
                <a:latin typeface="Arial" panose="020B0604020202020204" pitchFamily="34" charset="0"/>
                <a:cs typeface="Arial" panose="020B0604020202020204" pitchFamily="34" charset="0"/>
              </a:rPr>
              <a:t>reducido anualmente</a:t>
            </a:r>
            <a:r>
              <a:rPr lang="es-MX" sz="1700" dirty="0">
                <a:latin typeface="Arial" panose="020B0604020202020204" pitchFamily="34" charset="0"/>
                <a:cs typeface="Arial" panose="020B0604020202020204" pitchFamily="34" charset="0"/>
              </a:rPr>
              <a:t> en promedio </a:t>
            </a:r>
            <a:r>
              <a:rPr lang="es-MX" sz="1700" b="1" dirty="0">
                <a:latin typeface="Arial" panose="020B0604020202020204" pitchFamily="34" charset="0"/>
                <a:cs typeface="Arial" panose="020B0604020202020204" pitchFamily="34" charset="0"/>
              </a:rPr>
              <a:t>0.75 puntos porcentuales</a:t>
            </a:r>
            <a:r>
              <a:rPr lang="es-MX" sz="1700"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700" dirty="0">
                <a:latin typeface="Arial" panose="020B0604020202020204" pitchFamily="34" charset="0"/>
                <a:cs typeface="Arial" panose="020B0604020202020204" pitchFamily="34" charset="0"/>
              </a:rPr>
              <a:t>El </a:t>
            </a:r>
            <a:r>
              <a:rPr lang="es-MX" sz="1700" b="1" dirty="0">
                <a:latin typeface="Arial" panose="020B0604020202020204" pitchFamily="34" charset="0"/>
                <a:cs typeface="Arial" panose="020B0604020202020204" pitchFamily="34" charset="0"/>
              </a:rPr>
              <a:t>volumen</a:t>
            </a:r>
            <a:r>
              <a:rPr lang="es-MX" sz="1700" dirty="0">
                <a:latin typeface="Arial" panose="020B0604020202020204" pitchFamily="34" charset="0"/>
                <a:cs typeface="Arial" panose="020B0604020202020204" pitchFamily="34" charset="0"/>
              </a:rPr>
              <a:t> de </a:t>
            </a:r>
            <a:r>
              <a:rPr lang="es-MX" sz="1700" b="1" dirty="0">
                <a:latin typeface="Arial" panose="020B0604020202020204" pitchFamily="34" charset="0"/>
                <a:cs typeface="Arial" panose="020B0604020202020204" pitchFamily="34" charset="0"/>
              </a:rPr>
              <a:t>energía</a:t>
            </a:r>
            <a:r>
              <a:rPr lang="es-MX" sz="1700" dirty="0">
                <a:latin typeface="Arial" panose="020B0604020202020204" pitchFamily="34" charset="0"/>
                <a:cs typeface="Arial" panose="020B0604020202020204" pitchFamily="34" charset="0"/>
              </a:rPr>
              <a:t> que se pierde por causas </a:t>
            </a:r>
            <a:r>
              <a:rPr lang="es-MX" sz="1700" b="1" dirty="0">
                <a:latin typeface="Arial" panose="020B0604020202020204" pitchFamily="34" charset="0"/>
                <a:cs typeface="Arial" panose="020B0604020202020204" pitchFamily="34" charset="0"/>
              </a:rPr>
              <a:t>técnicas</a:t>
            </a:r>
            <a:r>
              <a:rPr lang="es-MX" sz="1700" dirty="0">
                <a:latin typeface="Arial" panose="020B0604020202020204" pitchFamily="34" charset="0"/>
                <a:cs typeface="Arial" panose="020B0604020202020204" pitchFamily="34" charset="0"/>
              </a:rPr>
              <a:t> ha </a:t>
            </a:r>
            <a:r>
              <a:rPr lang="es-MX" sz="1700" b="1" dirty="0">
                <a:latin typeface="Arial" panose="020B0604020202020204" pitchFamily="34" charset="0"/>
                <a:cs typeface="Arial" panose="020B0604020202020204" pitchFamily="34" charset="0"/>
              </a:rPr>
              <a:t>aumentado</a:t>
            </a:r>
            <a:r>
              <a:rPr lang="es-MX" sz="1700" dirty="0">
                <a:latin typeface="Arial" panose="020B0604020202020204" pitchFamily="34" charset="0"/>
                <a:cs typeface="Arial" panose="020B0604020202020204" pitchFamily="34" charset="0"/>
              </a:rPr>
              <a:t>, derivado de la </a:t>
            </a:r>
            <a:r>
              <a:rPr lang="es-MX" sz="1700" b="1" dirty="0">
                <a:latin typeface="Arial" panose="020B0604020202020204" pitchFamily="34" charset="0"/>
                <a:cs typeface="Arial" panose="020B0604020202020204" pitchFamily="34" charset="0"/>
              </a:rPr>
              <a:t>falta de inversión suficiente </a:t>
            </a:r>
            <a:r>
              <a:rPr lang="es-MX" sz="1700" dirty="0">
                <a:latin typeface="Arial" panose="020B0604020202020204" pitchFamily="34" charset="0"/>
                <a:cs typeface="Arial" panose="020B0604020202020204" pitchFamily="34" charset="0"/>
              </a:rPr>
              <a:t>en la infraestructura eléctrica de las Redes Generales de Distribución.</a:t>
            </a:r>
          </a:p>
          <a:p>
            <a:pPr marL="285750" indent="-285750" algn="just">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700" dirty="0">
                <a:latin typeface="Arial" panose="020B0604020202020204" pitchFamily="34" charset="0"/>
                <a:cs typeface="Arial" panose="020B0604020202020204" pitchFamily="34" charset="0"/>
              </a:rPr>
              <a:t>La </a:t>
            </a:r>
            <a:r>
              <a:rPr lang="es-MX" sz="1700" b="1" dirty="0">
                <a:latin typeface="Arial" panose="020B0604020202020204" pitchFamily="34" charset="0"/>
                <a:cs typeface="Arial" panose="020B0604020202020204" pitchFamily="34" charset="0"/>
              </a:rPr>
              <a:t>reducción</a:t>
            </a:r>
            <a:r>
              <a:rPr lang="es-MX" sz="1700" dirty="0">
                <a:latin typeface="Arial" panose="020B0604020202020204" pitchFamily="34" charset="0"/>
                <a:cs typeface="Arial" panose="020B0604020202020204" pitchFamily="34" charset="0"/>
              </a:rPr>
              <a:t> se debe a la implementación de </a:t>
            </a:r>
            <a:r>
              <a:rPr lang="es-MX" sz="1700" b="1" dirty="0">
                <a:latin typeface="Arial" panose="020B0604020202020204" pitchFamily="34" charset="0"/>
                <a:cs typeface="Arial" panose="020B0604020202020204" pitchFamily="34" charset="0"/>
              </a:rPr>
              <a:t>5 Estrategias </a:t>
            </a:r>
            <a:r>
              <a:rPr lang="es-MX" sz="1700" dirty="0">
                <a:latin typeface="Arial" panose="020B0604020202020204" pitchFamily="34" charset="0"/>
                <a:cs typeface="Arial" panose="020B0604020202020204" pitchFamily="34" charset="0"/>
              </a:rPr>
              <a:t>de reducción de pérdidas (Aseguramiento de la medición, Modernización de la medición, Fortalecimiento del proceso comercial, Asentamientos Irregulares y Fortalecimiento de infraestructura y optimización de redes). Durante el 2018, al mes de </a:t>
            </a:r>
            <a:r>
              <a:rPr lang="es-MX" sz="1700" b="1" dirty="0">
                <a:latin typeface="Arial" panose="020B0604020202020204" pitchFamily="34" charset="0"/>
                <a:cs typeface="Arial" panose="020B0604020202020204" pitchFamily="34" charset="0"/>
              </a:rPr>
              <a:t>agosto,</a:t>
            </a:r>
            <a:r>
              <a:rPr lang="es-MX" sz="1700" dirty="0">
                <a:latin typeface="Arial" panose="020B0604020202020204" pitchFamily="34" charset="0"/>
                <a:cs typeface="Arial" panose="020B0604020202020204" pitchFamily="34" charset="0"/>
              </a:rPr>
              <a:t> estas estrategias han contribuido con </a:t>
            </a:r>
            <a:r>
              <a:rPr lang="es-MX" sz="1700" b="1" dirty="0">
                <a:latin typeface="Arial" panose="020B0604020202020204" pitchFamily="34" charset="0"/>
                <a:cs typeface="Arial" panose="020B0604020202020204" pitchFamily="34" charset="0"/>
              </a:rPr>
              <a:t>7,788 GWh </a:t>
            </a:r>
            <a:r>
              <a:rPr lang="es-MX" sz="1700" dirty="0">
                <a:latin typeface="Arial" panose="020B0604020202020204" pitchFamily="34" charset="0"/>
                <a:cs typeface="Arial" panose="020B0604020202020204" pitchFamily="34" charset="0"/>
              </a:rPr>
              <a:t>para </a:t>
            </a:r>
            <a:r>
              <a:rPr lang="es-MX" sz="1700" b="1" dirty="0">
                <a:latin typeface="Arial" panose="020B0604020202020204" pitchFamily="34" charset="0"/>
                <a:cs typeface="Arial" panose="020B0604020202020204" pitchFamily="34" charset="0"/>
              </a:rPr>
              <a:t>contener y disminuir </a:t>
            </a:r>
            <a:r>
              <a:rPr lang="es-MX" sz="1700" dirty="0">
                <a:latin typeface="Arial" panose="020B0604020202020204" pitchFamily="34" charset="0"/>
                <a:cs typeface="Arial" panose="020B0604020202020204" pitchFamily="34" charset="0"/>
              </a:rPr>
              <a:t>el </a:t>
            </a:r>
            <a:r>
              <a:rPr lang="es-MX" sz="1700" b="1" dirty="0">
                <a:latin typeface="Arial" panose="020B0604020202020204" pitchFamily="34" charset="0"/>
                <a:cs typeface="Arial" panose="020B0604020202020204" pitchFamily="34" charset="0"/>
              </a:rPr>
              <a:t>indicador de pérdida</a:t>
            </a:r>
            <a:r>
              <a:rPr lang="es-MX" sz="1700" dirty="0">
                <a:latin typeface="Arial" panose="020B0604020202020204" pitchFamily="34" charset="0"/>
                <a:cs typeface="Arial" panose="020B0604020202020204" pitchFamily="34" charset="0"/>
              </a:rPr>
              <a:t>s de energía.</a:t>
            </a:r>
          </a:p>
          <a:p>
            <a:pPr marL="285750" indent="-285750" algn="just">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700" dirty="0">
                <a:latin typeface="Arial" panose="020B0604020202020204" pitchFamily="34" charset="0"/>
                <a:cs typeface="Arial" panose="020B0604020202020204" pitchFamily="34" charset="0"/>
              </a:rPr>
              <a:t>Las </a:t>
            </a:r>
            <a:r>
              <a:rPr lang="es-MX" sz="1700" b="1" dirty="0">
                <a:latin typeface="Arial" panose="020B0604020202020204" pitchFamily="34" charset="0"/>
                <a:cs typeface="Arial" panose="020B0604020202020204" pitchFamily="34" charset="0"/>
              </a:rPr>
              <a:t>problemáticas</a:t>
            </a:r>
            <a:r>
              <a:rPr lang="es-MX" sz="1700" dirty="0">
                <a:latin typeface="Arial" panose="020B0604020202020204" pitchFamily="34" charset="0"/>
                <a:cs typeface="Arial" panose="020B0604020202020204" pitchFamily="34" charset="0"/>
              </a:rPr>
              <a:t> de </a:t>
            </a:r>
            <a:r>
              <a:rPr lang="es-MX" sz="1700" dirty="0">
                <a:solidFill>
                  <a:srgbClr val="000000"/>
                </a:solidFill>
                <a:latin typeface="Arial" panose="020B0604020202020204" pitchFamily="34" charset="0"/>
              </a:rPr>
              <a:t>Delincuencia Organizada, Resistencia Civil y Asentamientos Irregulares </a:t>
            </a:r>
            <a:r>
              <a:rPr lang="es-MX" sz="1700" b="1" dirty="0">
                <a:latin typeface="Arial" panose="020B0604020202020204" pitchFamily="34" charset="0"/>
                <a:cs typeface="Arial" panose="020B0604020202020204" pitchFamily="34" charset="0"/>
              </a:rPr>
              <a:t>impactan</a:t>
            </a:r>
            <a:r>
              <a:rPr lang="es-MX" sz="1700" dirty="0">
                <a:latin typeface="Arial" panose="020B0604020202020204" pitchFamily="34" charset="0"/>
                <a:cs typeface="Arial" panose="020B0604020202020204" pitchFamily="34" charset="0"/>
              </a:rPr>
              <a:t> a nivel nacional con </a:t>
            </a:r>
            <a:r>
              <a:rPr lang="es-MX" sz="1700" b="1" dirty="0">
                <a:latin typeface="Arial" panose="020B0604020202020204" pitchFamily="34" charset="0"/>
                <a:cs typeface="Arial" panose="020B0604020202020204" pitchFamily="34" charset="0"/>
              </a:rPr>
              <a:t>7,983 GWh, </a:t>
            </a:r>
            <a:r>
              <a:rPr lang="es-MX" sz="1700" dirty="0">
                <a:latin typeface="Arial" panose="020B0604020202020204" pitchFamily="34" charset="0"/>
                <a:cs typeface="Arial" panose="020B0604020202020204" pitchFamily="34" charset="0"/>
              </a:rPr>
              <a:t>lo que </a:t>
            </a:r>
            <a:r>
              <a:rPr lang="es-MX" sz="1700" b="1" dirty="0">
                <a:latin typeface="Arial" panose="020B0604020202020204" pitchFamily="34" charset="0"/>
                <a:cs typeface="Arial" panose="020B0604020202020204" pitchFamily="34" charset="0"/>
              </a:rPr>
              <a:t>representa</a:t>
            </a:r>
            <a:r>
              <a:rPr lang="es-MX" sz="1700" dirty="0">
                <a:latin typeface="Arial" panose="020B0604020202020204" pitchFamily="34" charset="0"/>
                <a:cs typeface="Arial" panose="020B0604020202020204" pitchFamily="34" charset="0"/>
              </a:rPr>
              <a:t> el </a:t>
            </a:r>
            <a:r>
              <a:rPr lang="es-MX" sz="1700" b="1" dirty="0">
                <a:latin typeface="Arial" panose="020B0604020202020204" pitchFamily="34" charset="0"/>
                <a:cs typeface="Arial" panose="020B0604020202020204" pitchFamily="34" charset="0"/>
              </a:rPr>
              <a:t>45%</a:t>
            </a:r>
            <a:r>
              <a:rPr lang="es-MX" sz="1700" dirty="0">
                <a:latin typeface="Arial" panose="020B0604020202020204" pitchFamily="34" charset="0"/>
                <a:cs typeface="Arial" panose="020B0604020202020204" pitchFamily="34" charset="0"/>
              </a:rPr>
              <a:t> de la energía que se pierde por causas </a:t>
            </a:r>
            <a:r>
              <a:rPr lang="es-MX" sz="1700" b="1" dirty="0">
                <a:latin typeface="Arial" panose="020B0604020202020204" pitchFamily="34" charset="0"/>
                <a:cs typeface="Arial" panose="020B0604020202020204" pitchFamily="34" charset="0"/>
              </a:rPr>
              <a:t>No Técnicas</a:t>
            </a:r>
            <a:r>
              <a:rPr lang="es-MX" sz="1700" dirty="0">
                <a:latin typeface="Arial" panose="020B0604020202020204" pitchFamily="34" charset="0"/>
                <a:cs typeface="Arial" panose="020B0604020202020204" pitchFamily="34" charset="0"/>
              </a:rPr>
              <a:t>, es por ello que se vuelve prioritario enfocar acciones para la recuperación de esta energía.</a:t>
            </a:r>
          </a:p>
        </p:txBody>
      </p:sp>
      <p:sp>
        <p:nvSpPr>
          <p:cNvPr id="7" name="CuadroTexto 6">
            <a:extLst>
              <a:ext uri="{FF2B5EF4-FFF2-40B4-BE49-F238E27FC236}">
                <a16:creationId xmlns:a16="http://schemas.microsoft.com/office/drawing/2014/main" id="{747F6C2B-89B6-402D-8415-E64E2F2B047E}"/>
              </a:ext>
            </a:extLst>
          </p:cNvPr>
          <p:cNvSpPr txBox="1"/>
          <p:nvPr/>
        </p:nvSpPr>
        <p:spPr>
          <a:xfrm>
            <a:off x="1754790" y="140136"/>
            <a:ext cx="5541938" cy="523220"/>
          </a:xfrm>
          <a:prstGeom prst="rect">
            <a:avLst/>
          </a:prstGeom>
          <a:noFill/>
        </p:spPr>
        <p:txBody>
          <a:bodyPr wrap="square" rtlCol="0">
            <a:spAutoFit/>
          </a:bodyPr>
          <a:lstStyle/>
          <a:p>
            <a:pPr algn="ctr"/>
            <a:r>
              <a:rPr lang="es-MX" sz="2800" b="1" dirty="0">
                <a:latin typeface="Arial" panose="020B0604020202020204" pitchFamily="34" charset="0"/>
                <a:cs typeface="Arial" panose="020B0604020202020204" pitchFamily="34" charset="0"/>
              </a:rPr>
              <a:t>Conclusiones</a:t>
            </a:r>
          </a:p>
        </p:txBody>
      </p:sp>
    </p:spTree>
    <p:extLst>
      <p:ext uri="{BB962C8B-B14F-4D97-AF65-F5344CB8AC3E}">
        <p14:creationId xmlns:p14="http://schemas.microsoft.com/office/powerpoint/2010/main" val="3493882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660400" y="2854327"/>
            <a:ext cx="7772400" cy="1470025"/>
          </a:xfrm>
        </p:spPr>
        <p:txBody>
          <a:bodyPr/>
          <a:lstStyle/>
          <a:p>
            <a:pPr algn="l"/>
            <a:r>
              <a:rPr lang="es-MX" dirty="0">
                <a:latin typeface="Arial" panose="020B0604020202020204" pitchFamily="34" charset="0"/>
                <a:cs typeface="Arial" panose="020B0604020202020204" pitchFamily="34" charset="0"/>
              </a:rPr>
              <a:t>Gracias por su atención</a:t>
            </a:r>
          </a:p>
        </p:txBody>
      </p:sp>
      <p:sp>
        <p:nvSpPr>
          <p:cNvPr id="2" name="Subtítulo 1">
            <a:extLst>
              <a:ext uri="{FF2B5EF4-FFF2-40B4-BE49-F238E27FC236}">
                <a16:creationId xmlns:a16="http://schemas.microsoft.com/office/drawing/2014/main" id="{44AF590C-04CA-3844-A508-B185081E7532}"/>
              </a:ext>
            </a:extLst>
          </p:cNvPr>
          <p:cNvSpPr>
            <a:spLocks noGrp="1"/>
          </p:cNvSpPr>
          <p:nvPr>
            <p:ph type="subTitle" idx="1"/>
          </p:nvPr>
        </p:nvSpPr>
        <p:spPr>
          <a:xfrm>
            <a:off x="5308600" y="4108452"/>
            <a:ext cx="3467100" cy="1752600"/>
          </a:xfrm>
        </p:spPr>
        <p:txBody>
          <a:bodyPr/>
          <a:lstStyle/>
          <a:p>
            <a:r>
              <a:rPr lang="es-MX" sz="2400" b="1" dirty="0">
                <a:latin typeface="Arial" panose="020B0604020202020204" pitchFamily="34" charset="0"/>
                <a:cs typeface="Arial" panose="020B0604020202020204" pitchFamily="34" charset="0"/>
              </a:rPr>
              <a:t>Roberto Vidal León</a:t>
            </a:r>
          </a:p>
          <a:p>
            <a:r>
              <a:rPr lang="es-MX" sz="2000" dirty="0">
                <a:latin typeface="Arial" panose="020B0604020202020204" pitchFamily="34" charset="0"/>
                <a:cs typeface="Arial" panose="020B0604020202020204" pitchFamily="34" charset="0"/>
                <a:hlinkClick r:id="rId2"/>
              </a:rPr>
              <a:t>roberto.vidal@cfe.mx</a:t>
            </a:r>
            <a:r>
              <a:rPr lang="es-MX" sz="2000" dirty="0">
                <a:latin typeface="Arial" panose="020B0604020202020204" pitchFamily="34" charset="0"/>
                <a:cs typeface="Arial" panose="020B0604020202020204" pitchFamily="34" charset="0"/>
              </a:rPr>
              <a:t> </a:t>
            </a:r>
          </a:p>
        </p:txBody>
      </p:sp>
      <p:sp>
        <p:nvSpPr>
          <p:cNvPr id="3" name="2 Marcador de número de diapositiva"/>
          <p:cNvSpPr>
            <a:spLocks noGrp="1"/>
          </p:cNvSpPr>
          <p:nvPr>
            <p:ph type="sldNum" sz="quarter" idx="4294967295"/>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3BD45F-A2FE-4E93-9A4C-A602B648A0B7}" type="slidenum">
              <a:rPr kumimoji="0" lang="es-MX"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8549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099B3C9-BCA2-634D-8FE0-B8CA2DC10D83}"/>
              </a:ext>
            </a:extLst>
          </p:cNvPr>
          <p:cNvSpPr/>
          <p:nvPr/>
        </p:nvSpPr>
        <p:spPr>
          <a:xfrm>
            <a:off x="1918189" y="69081"/>
            <a:ext cx="568769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effectLst/>
                <a:uLnTx/>
                <a:uFillTx/>
                <a:latin typeface="Arial" panose="020B0604020202020204" pitchFamily="34" charset="0"/>
                <a:ea typeface="ＭＳ Ｐゴシック" pitchFamily="34" charset="-128"/>
                <a:cs typeface="Arial" panose="020B0604020202020204" pitchFamily="34" charset="0"/>
              </a:rPr>
              <a:t>Pérdidas de energía </a:t>
            </a:r>
            <a:r>
              <a:rPr lang="es-MX" sz="2400" b="1" dirty="0">
                <a:latin typeface="Arial" panose="020B0604020202020204" pitchFamily="34" charset="0"/>
                <a:ea typeface="ＭＳ Ｐゴシック" pitchFamily="34" charset="-128"/>
                <a:cs typeface="Arial" panose="020B0604020202020204" pitchFamily="34" charset="0"/>
              </a:rPr>
              <a:t>en CFE Distribución</a:t>
            </a:r>
            <a:endParaRPr kumimoji="0" lang="es-MX" sz="2400" b="1" i="0" u="none" strike="noStrike" kern="1200" cap="none" spc="0" normalizeH="0" baseline="0" noProof="0" dirty="0">
              <a:ln>
                <a:noFill/>
              </a:ln>
              <a:effectLst/>
              <a:uLnTx/>
              <a:uFillTx/>
              <a:latin typeface="Arial" panose="020B0604020202020204" pitchFamily="34" charset="0"/>
              <a:ea typeface="ＭＳ Ｐゴシック" pitchFamily="34" charset="-128"/>
              <a:cs typeface="Arial" panose="020B0604020202020204" pitchFamily="34" charset="0"/>
            </a:endParaRPr>
          </a:p>
        </p:txBody>
      </p:sp>
      <p:sp>
        <p:nvSpPr>
          <p:cNvPr id="5" name="Rectángulo 4">
            <a:extLst>
              <a:ext uri="{FF2B5EF4-FFF2-40B4-BE49-F238E27FC236}">
                <a16:creationId xmlns:a16="http://schemas.microsoft.com/office/drawing/2014/main" id="{4A93B9EB-003C-0145-A1BC-991632A590F1}"/>
              </a:ext>
            </a:extLst>
          </p:cNvPr>
          <p:cNvSpPr/>
          <p:nvPr/>
        </p:nvSpPr>
        <p:spPr>
          <a:xfrm>
            <a:off x="202034" y="1075558"/>
            <a:ext cx="8784947" cy="31393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Las pérdidas de energía en CFE Distribución están integradas por Pérdidas Técnicas y No Técnicas y, su volumen, se calcula a partir de la energía recibida, restando la energía entregada.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La energía entregada se compone de la ventas de energía, porteo, energía consumida para usos propios y energía exportada.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MX" sz="1500" dirty="0">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MX" dirty="0">
                <a:latin typeface="Arial" panose="020B0604020202020204" pitchFamily="34" charset="0"/>
                <a:ea typeface="Times New Roman" panose="02020603050405020304" pitchFamily="18" charset="0"/>
                <a:cs typeface="Arial" panose="020B0604020202020204" pitchFamily="34" charset="0"/>
              </a:rPr>
              <a:t>Los cálculos se realizan a nivel de 150 Zonas y 16 Divisiones de Distribución en niveles de Alta, Media y Baja Tensión.</a:t>
            </a:r>
            <a:endParaRPr kumimoji="0" lang="es-MX"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s-MX"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s-MX"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4" name="Rectángulo 23">
            <a:extLst>
              <a:ext uri="{FF2B5EF4-FFF2-40B4-BE49-F238E27FC236}">
                <a16:creationId xmlns:a16="http://schemas.microsoft.com/office/drawing/2014/main" id="{B5F880A9-D777-4174-B0D9-D8053D631D40}"/>
              </a:ext>
            </a:extLst>
          </p:cNvPr>
          <p:cNvSpPr/>
          <p:nvPr/>
        </p:nvSpPr>
        <p:spPr>
          <a:xfrm>
            <a:off x="-19664" y="6623076"/>
            <a:ext cx="6538387"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rPr>
              <a:t>Fuente: Procedimiento para la Elaboración del Balance en las RNT y RGD. Datos cierre 2017 </a:t>
            </a:r>
          </a:p>
        </p:txBody>
      </p:sp>
      <p:pic>
        <p:nvPicPr>
          <p:cNvPr id="53" name="Imagen 52">
            <a:extLst>
              <a:ext uri="{FF2B5EF4-FFF2-40B4-BE49-F238E27FC236}">
                <a16:creationId xmlns:a16="http://schemas.microsoft.com/office/drawing/2014/main" id="{19E48670-0863-4F45-8A73-4E1709B0E885}"/>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b="26168"/>
          <a:stretch/>
        </p:blipFill>
        <p:spPr>
          <a:xfrm>
            <a:off x="1053866" y="5221356"/>
            <a:ext cx="1728646" cy="1056030"/>
          </a:xfrm>
          <a:prstGeom prst="rect">
            <a:avLst/>
          </a:prstGeom>
        </p:spPr>
      </p:pic>
      <p:pic>
        <p:nvPicPr>
          <p:cNvPr id="54" name="Imagen 53">
            <a:extLst>
              <a:ext uri="{FF2B5EF4-FFF2-40B4-BE49-F238E27FC236}">
                <a16:creationId xmlns:a16="http://schemas.microsoft.com/office/drawing/2014/main" id="{C734CF0C-A3F7-4786-BE29-1F4F9C236777}"/>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591450" y="3795222"/>
            <a:ext cx="793941" cy="1278985"/>
          </a:xfrm>
          <a:prstGeom prst="rect">
            <a:avLst/>
          </a:prstGeom>
        </p:spPr>
      </p:pic>
      <p:sp>
        <p:nvSpPr>
          <p:cNvPr id="55" name="Rectángulo 54">
            <a:extLst>
              <a:ext uri="{FF2B5EF4-FFF2-40B4-BE49-F238E27FC236}">
                <a16:creationId xmlns:a16="http://schemas.microsoft.com/office/drawing/2014/main" id="{0F5C48FC-2FCC-4F35-9683-2F83E0F84CC7}"/>
              </a:ext>
            </a:extLst>
          </p:cNvPr>
          <p:cNvSpPr/>
          <p:nvPr/>
        </p:nvSpPr>
        <p:spPr>
          <a:xfrm>
            <a:off x="3168073" y="3567151"/>
            <a:ext cx="5433347" cy="2585323"/>
          </a:xfrm>
          <a:prstGeom prst="rect">
            <a:avLst/>
          </a:prstGeom>
        </p:spPr>
        <p:txBody>
          <a:bodyPr wrap="square">
            <a:spAutoFit/>
          </a:bodyPr>
          <a:lstStyle/>
          <a:p>
            <a:pPr lvl="0" algn="just">
              <a:defRPr/>
            </a:pPr>
            <a:endParaRPr lang="es-MX" dirty="0">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buFont typeface="Wingdings" panose="05000000000000000000" pitchFamily="2" charset="2"/>
              <a:buChar char="ü"/>
              <a:defRPr/>
            </a:pPr>
            <a:r>
              <a:rPr lang="es-MX" b="1" dirty="0">
                <a:latin typeface="Arial" panose="020B0604020202020204" pitchFamily="34" charset="0"/>
                <a:ea typeface="Times New Roman" panose="02020603050405020304" pitchFamily="18" charset="0"/>
                <a:cs typeface="Arial" panose="020B0604020202020204" pitchFamily="34" charset="0"/>
              </a:rPr>
              <a:t>Pérdidas Técnicas</a:t>
            </a:r>
            <a:r>
              <a:rPr lang="es-MX" dirty="0">
                <a:latin typeface="Arial" panose="020B0604020202020204" pitchFamily="34" charset="0"/>
                <a:ea typeface="Times New Roman" panose="02020603050405020304" pitchFamily="18" charset="0"/>
                <a:cs typeface="Arial" panose="020B0604020202020204" pitchFamily="34" charset="0"/>
              </a:rPr>
              <a:t> se originan al distribuir la energía eléctrica, por el calentamiento de los conductores eléctricos y transformadores. </a:t>
            </a:r>
          </a:p>
          <a:p>
            <a:pPr marL="285750" lvl="0" indent="-285750" algn="just">
              <a:buFont typeface="Wingdings" panose="05000000000000000000" pitchFamily="2" charset="2"/>
              <a:buChar char="ü"/>
              <a:defRPr/>
            </a:pPr>
            <a:endParaRPr lang="es-MX" dirty="0">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buFont typeface="Wingdings" panose="05000000000000000000" pitchFamily="2" charset="2"/>
              <a:buChar char="ü"/>
              <a:defRPr/>
            </a:pPr>
            <a:endParaRPr lang="es-MX" dirty="0">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buFont typeface="Wingdings" panose="05000000000000000000" pitchFamily="2" charset="2"/>
              <a:buChar char="ü"/>
              <a:defRPr/>
            </a:pPr>
            <a:r>
              <a:rPr lang="es-MX" b="1" dirty="0">
                <a:latin typeface="Arial" panose="020B0604020202020204" pitchFamily="34" charset="0"/>
                <a:ea typeface="Times New Roman" panose="02020603050405020304" pitchFamily="18" charset="0"/>
                <a:cs typeface="Arial" panose="020B0604020202020204" pitchFamily="34" charset="0"/>
              </a:rPr>
              <a:t>Pérdidas No técnicas </a:t>
            </a:r>
            <a:r>
              <a:rPr lang="es-MX" dirty="0">
                <a:latin typeface="Arial" panose="020B0604020202020204" pitchFamily="34" charset="0"/>
                <a:ea typeface="Times New Roman" panose="02020603050405020304" pitchFamily="18" charset="0"/>
                <a:cs typeface="Arial" panose="020B0604020202020204" pitchFamily="34" charset="0"/>
              </a:rPr>
              <a:t>se generan por usos ilícitos (robos de energía), fallas o daños equipos de medición) y errores administrativos.</a:t>
            </a:r>
          </a:p>
        </p:txBody>
      </p:sp>
    </p:spTree>
    <p:extLst>
      <p:ext uri="{BB962C8B-B14F-4D97-AF65-F5344CB8AC3E}">
        <p14:creationId xmlns:p14="http://schemas.microsoft.com/office/powerpoint/2010/main" val="2716261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685800" y="1363663"/>
            <a:ext cx="7772400" cy="2387600"/>
          </a:xfrm>
        </p:spPr>
        <p:txBody>
          <a:bodyPr/>
          <a:lstStyle/>
          <a:p>
            <a:r>
              <a:rPr lang="es-MX" sz="7200" dirty="0">
                <a:solidFill>
                  <a:srgbClr val="A9AEB7"/>
                </a:solidFill>
                <a:latin typeface="Arial" panose="020B0604020202020204" pitchFamily="34" charset="0"/>
                <a:cs typeface="Arial" panose="020B0604020202020204" pitchFamily="34" charset="0"/>
              </a:rPr>
              <a:t>Anexos</a:t>
            </a:r>
          </a:p>
        </p:txBody>
      </p:sp>
      <p:sp>
        <p:nvSpPr>
          <p:cNvPr id="3" name="2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3BD45F-A2FE-4E93-9A4C-A602B648A0B7}" type="slidenum">
              <a:rPr kumimoji="0" lang="es-MX"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5774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gray">
          <a:xfrm>
            <a:off x="2267744" y="188650"/>
            <a:ext cx="6723856" cy="476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defTabSz="914309" rtl="0" eaLnBrk="1" latinLnBrk="0" hangingPunct="1">
              <a:spcBef>
                <a:spcPct val="0"/>
              </a:spcBef>
              <a:buNone/>
              <a:defRPr sz="2400" b="1" kern="1200">
                <a:solidFill>
                  <a:schemeClr val="tx1"/>
                </a:solidFill>
                <a:latin typeface="+mj-lt"/>
                <a:ea typeface="+mj-ea"/>
                <a:cs typeface="+mj-cs"/>
              </a:defRPr>
            </a:lvl1pPr>
          </a:lstStyle>
          <a:p>
            <a:r>
              <a:rPr lang="es-MX" dirty="0">
                <a:solidFill>
                  <a:schemeClr val="bg1"/>
                </a:solidFill>
                <a:latin typeface="Aarial"/>
              </a:rPr>
              <a:t>Acuerdo CRE 074/2015</a:t>
            </a:r>
          </a:p>
          <a:p>
            <a:r>
              <a:rPr lang="es-MX" dirty="0">
                <a:solidFill>
                  <a:schemeClr val="bg1"/>
                </a:solidFill>
                <a:latin typeface="Aarial"/>
              </a:rPr>
              <a:t> </a:t>
            </a:r>
          </a:p>
        </p:txBody>
      </p:sp>
      <p:sp>
        <p:nvSpPr>
          <p:cNvPr id="6" name="Rectángulo 5"/>
          <p:cNvSpPr/>
          <p:nvPr/>
        </p:nvSpPr>
        <p:spPr>
          <a:xfrm>
            <a:off x="508000" y="1469765"/>
            <a:ext cx="8001000" cy="4401205"/>
          </a:xfrm>
          <a:prstGeom prst="rect">
            <a:avLst/>
          </a:prstGeom>
        </p:spPr>
        <p:txBody>
          <a:bodyPr wrap="square">
            <a:spAutoFit/>
          </a:bodyPr>
          <a:lstStyle/>
          <a:p>
            <a:pPr marL="285750" indent="-285750" algn="just">
              <a:buFont typeface="Wingdings" pitchFamily="2" charset="2"/>
              <a:buChar char="ü"/>
            </a:pPr>
            <a:r>
              <a:rPr lang="es-MX" sz="2000" dirty="0">
                <a:latin typeface="Arial" panose="020B0604020202020204" pitchFamily="34" charset="0"/>
                <a:cs typeface="Arial" panose="020B0604020202020204" pitchFamily="34" charset="0"/>
              </a:rPr>
              <a:t>Considera un valor máximo reconocido de </a:t>
            </a:r>
            <a:r>
              <a:rPr lang="es-MX" sz="2000" b="1" dirty="0">
                <a:latin typeface="Arial" panose="020B0604020202020204" pitchFamily="34" charset="0"/>
                <a:cs typeface="Arial" panose="020B0604020202020204" pitchFamily="34" charset="0"/>
              </a:rPr>
              <a:t>pérdidas no técnicas </a:t>
            </a:r>
            <a:r>
              <a:rPr lang="es-MX" sz="2000" dirty="0">
                <a:latin typeface="Arial" panose="020B0604020202020204" pitchFamily="34" charset="0"/>
                <a:cs typeface="Arial" panose="020B0604020202020204" pitchFamily="34" charset="0"/>
              </a:rPr>
              <a:t>respecto a la energía ingresada de </a:t>
            </a:r>
            <a:r>
              <a:rPr lang="es-MX" sz="2000" b="1" dirty="0">
                <a:latin typeface="Arial" panose="020B0604020202020204" pitchFamily="34" charset="0"/>
                <a:cs typeface="Arial" panose="020B0604020202020204" pitchFamily="34" charset="0"/>
              </a:rPr>
              <a:t>5 %. </a:t>
            </a:r>
          </a:p>
          <a:p>
            <a:pPr marL="285750" indent="-285750" algn="just">
              <a:buFont typeface="Wingdings" pitchFamily="2" charset="2"/>
              <a:buChar char="ü"/>
            </a:pPr>
            <a:endParaRPr lang="es-MX" sz="2000" dirty="0">
              <a:latin typeface="Arial" panose="020B0604020202020204" pitchFamily="34" charset="0"/>
              <a:cs typeface="Arial" panose="020B0604020202020204" pitchFamily="34" charset="0"/>
            </a:endParaRPr>
          </a:p>
          <a:p>
            <a:pPr marL="285750" indent="-285750" algn="just">
              <a:buFont typeface="Wingdings" pitchFamily="2" charset="2"/>
              <a:buChar char="ü"/>
            </a:pPr>
            <a:r>
              <a:rPr lang="es-MX" sz="2000" dirty="0">
                <a:latin typeface="Arial" panose="020B0604020202020204" pitchFamily="34" charset="0"/>
                <a:cs typeface="Arial" panose="020B0604020202020204" pitchFamily="34" charset="0"/>
              </a:rPr>
              <a:t>Para las Divisiones que superen dicho porcentaje de pérdidas no técnicas se le reconocerá </a:t>
            </a:r>
            <a:r>
              <a:rPr lang="es-MX" sz="2000" b="1" dirty="0">
                <a:latin typeface="Arial" panose="020B0604020202020204" pitchFamily="34" charset="0"/>
                <a:cs typeface="Arial" panose="020B0604020202020204" pitchFamily="34" charset="0"/>
              </a:rPr>
              <a:t>una trayectoria de reducción dentro del periodo con reducción de 2.5 % por año</a:t>
            </a:r>
            <a:r>
              <a:rPr lang="es-MX" sz="2000" dirty="0">
                <a:latin typeface="Arial" panose="020B0604020202020204" pitchFamily="34" charset="0"/>
                <a:cs typeface="Arial" panose="020B0604020202020204" pitchFamily="34" charset="0"/>
              </a:rPr>
              <a:t>, de aplicación para el segundo y tercer año del período tarifario inicial. </a:t>
            </a:r>
          </a:p>
          <a:p>
            <a:pPr marL="285750" indent="-285750" algn="just">
              <a:buFont typeface="Wingdings" pitchFamily="2" charset="2"/>
              <a:buChar char="ü"/>
            </a:pPr>
            <a:endParaRPr lang="es-MX" sz="2000" dirty="0">
              <a:latin typeface="Arial" panose="020B0604020202020204" pitchFamily="34" charset="0"/>
              <a:cs typeface="Arial" panose="020B0604020202020204" pitchFamily="34" charset="0"/>
            </a:endParaRPr>
          </a:p>
          <a:p>
            <a:pPr marL="285750" indent="-285750" algn="just">
              <a:buFont typeface="Wingdings" pitchFamily="2" charset="2"/>
              <a:buChar char="ü"/>
            </a:pPr>
            <a:r>
              <a:rPr lang="es-MX" sz="2000" dirty="0">
                <a:latin typeface="Arial" panose="020B0604020202020204" pitchFamily="34" charset="0"/>
                <a:cs typeface="Arial" panose="020B0604020202020204" pitchFamily="34" charset="0"/>
              </a:rPr>
              <a:t>Para </a:t>
            </a:r>
            <a:r>
              <a:rPr lang="es-MX" sz="2000" b="1" dirty="0">
                <a:latin typeface="Arial" panose="020B0604020202020204" pitchFamily="34" charset="0"/>
                <a:cs typeface="Arial" panose="020B0604020202020204" pitchFamily="34" charset="0"/>
              </a:rPr>
              <a:t>pérdidas técnicas </a:t>
            </a:r>
            <a:r>
              <a:rPr lang="es-MX" sz="2000" dirty="0">
                <a:latin typeface="Arial" panose="020B0604020202020204" pitchFamily="34" charset="0"/>
                <a:cs typeface="Arial" panose="020B0604020202020204" pitchFamily="34" charset="0"/>
              </a:rPr>
              <a:t>considera un valor máximo reconocido de pérdidas técnicas del </a:t>
            </a:r>
            <a:r>
              <a:rPr lang="es-MX" sz="2000" b="1" dirty="0">
                <a:latin typeface="Arial" panose="020B0604020202020204" pitchFamily="34" charset="0"/>
                <a:cs typeface="Arial" panose="020B0604020202020204" pitchFamily="34" charset="0"/>
              </a:rPr>
              <a:t>5 % respecto a la energía ingresada</a:t>
            </a:r>
            <a:r>
              <a:rPr lang="es-MX" sz="2000" dirty="0">
                <a:latin typeface="Arial" panose="020B0604020202020204" pitchFamily="34" charset="0"/>
                <a:cs typeface="Arial" panose="020B0604020202020204" pitchFamily="34" charset="0"/>
              </a:rPr>
              <a:t> en Alta Tensión. </a:t>
            </a:r>
          </a:p>
          <a:p>
            <a:pPr marL="285750" indent="-285750" algn="just">
              <a:buFont typeface="Wingdings" pitchFamily="2" charset="2"/>
              <a:buChar char="ü"/>
            </a:pPr>
            <a:endParaRPr lang="es-MX" sz="2000" dirty="0">
              <a:latin typeface="Arial" panose="020B0604020202020204" pitchFamily="34" charset="0"/>
              <a:cs typeface="Arial" panose="020B0604020202020204" pitchFamily="34" charset="0"/>
            </a:endParaRPr>
          </a:p>
          <a:p>
            <a:pPr marL="285750" indent="-285750" algn="just">
              <a:buFont typeface="Wingdings" pitchFamily="2" charset="2"/>
              <a:buChar char="ü"/>
            </a:pPr>
            <a:r>
              <a:rPr lang="es-MX" sz="2000" dirty="0">
                <a:latin typeface="Arial" panose="020B0604020202020204" pitchFamily="34" charset="0"/>
                <a:cs typeface="Arial" panose="020B0604020202020204" pitchFamily="34" charset="0"/>
              </a:rPr>
              <a:t>En dicho acuerdo se definen los </a:t>
            </a:r>
            <a:r>
              <a:rPr lang="es-MX" sz="2000" b="1" dirty="0">
                <a:latin typeface="Arial" panose="020B0604020202020204" pitchFamily="34" charset="0"/>
                <a:cs typeface="Arial" panose="020B0604020202020204" pitchFamily="34" charset="0"/>
              </a:rPr>
              <a:t>porcentajes de pérdidas </a:t>
            </a:r>
            <a:r>
              <a:rPr lang="es-MX" sz="2000" dirty="0">
                <a:latin typeface="Arial" panose="020B0604020202020204" pitchFamily="34" charset="0"/>
                <a:cs typeface="Arial" panose="020B0604020202020204" pitchFamily="34" charset="0"/>
              </a:rPr>
              <a:t>requeridos</a:t>
            </a:r>
            <a:r>
              <a:rPr lang="es-MX" sz="2000" b="1" dirty="0">
                <a:latin typeface="Arial" panose="020B0604020202020204" pitchFamily="34" charset="0"/>
                <a:cs typeface="Arial" panose="020B0604020202020204" pitchFamily="34" charset="0"/>
              </a:rPr>
              <a:t> por División de Distribución</a:t>
            </a:r>
            <a:r>
              <a:rPr lang="es-MX" sz="2000" dirty="0">
                <a:latin typeface="Arial" panose="020B0604020202020204" pitchFamily="34" charset="0"/>
                <a:cs typeface="Arial" panose="020B0604020202020204" pitchFamily="34" charset="0"/>
              </a:rPr>
              <a:t> (Unidad de Negocio).</a:t>
            </a:r>
          </a:p>
        </p:txBody>
      </p:sp>
      <p:sp>
        <p:nvSpPr>
          <p:cNvPr id="5" name="CuadroTexto 4">
            <a:extLst>
              <a:ext uri="{FF2B5EF4-FFF2-40B4-BE49-F238E27FC236}">
                <a16:creationId xmlns:a16="http://schemas.microsoft.com/office/drawing/2014/main" id="{2514F930-1B27-4D68-AA8F-6AD1643AF289}"/>
              </a:ext>
            </a:extLst>
          </p:cNvPr>
          <p:cNvSpPr txBox="1"/>
          <p:nvPr/>
        </p:nvSpPr>
        <p:spPr>
          <a:xfrm>
            <a:off x="1616364" y="18472"/>
            <a:ext cx="5874327" cy="830997"/>
          </a:xfrm>
          <a:prstGeom prst="rect">
            <a:avLst/>
          </a:prstGeom>
          <a:noFill/>
        </p:spPr>
        <p:txBody>
          <a:bodyPr wrap="square" rtlCol="0">
            <a:spAutoFit/>
          </a:bodyPr>
          <a:lstStyle/>
          <a:p>
            <a:pPr algn="ctr"/>
            <a:r>
              <a:rPr lang="es-MX" sz="1600" b="1" dirty="0">
                <a:latin typeface="Arial" panose="020B0604020202020204" pitchFamily="34" charset="0"/>
                <a:cs typeface="Arial" panose="020B0604020202020204" pitchFamily="34" charset="0"/>
              </a:rPr>
              <a:t>El acuerdo CRE 074/2015 define un sendero de reducción de pérdidas, señalando que está  encaminando al desarrollo eficiente del segmento de distribución.</a:t>
            </a:r>
          </a:p>
        </p:txBody>
      </p:sp>
    </p:spTree>
    <p:extLst>
      <p:ext uri="{BB962C8B-B14F-4D97-AF65-F5344CB8AC3E}">
        <p14:creationId xmlns:p14="http://schemas.microsoft.com/office/powerpoint/2010/main" val="92747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txBox="1">
            <a:spLocks/>
          </p:cNvSpPr>
          <p:nvPr/>
        </p:nvSpPr>
        <p:spPr bwMode="auto">
          <a:xfrm>
            <a:off x="594059" y="2662703"/>
            <a:ext cx="8092955" cy="125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lnSpc>
                <a:spcPct val="113999"/>
              </a:lnSpc>
              <a:spcAft>
                <a:spcPts val="600"/>
              </a:spcAft>
              <a:defRPr/>
            </a:pPr>
            <a:endParaRPr lang="es-MX" altLang="ja-JP" sz="3600" b="1" kern="0" dirty="0">
              <a:solidFill>
                <a:schemeClr val="tx1">
                  <a:lumMod val="85000"/>
                  <a:lumOff val="15000"/>
                </a:schemeClr>
              </a:solidFill>
              <a:latin typeface="Arial" pitchFamily="34" charset="0"/>
              <a:cs typeface="Arial" panose="020B0604020202020204" pitchFamily="34" charset="0"/>
            </a:endParaRPr>
          </a:p>
          <a:p>
            <a:pPr algn="ctr" eaLnBrk="1" hangingPunct="1">
              <a:lnSpc>
                <a:spcPct val="113999"/>
              </a:lnSpc>
              <a:spcAft>
                <a:spcPts val="600"/>
              </a:spcAft>
              <a:defRPr/>
            </a:pPr>
            <a:r>
              <a:rPr lang="es-MX" altLang="ja-JP" sz="3600" b="1" kern="0" dirty="0">
                <a:solidFill>
                  <a:schemeClr val="tx1">
                    <a:lumMod val="85000"/>
                    <a:lumOff val="15000"/>
                  </a:schemeClr>
                </a:solidFill>
                <a:latin typeface="Arial" pitchFamily="34" charset="0"/>
                <a:cs typeface="Arial" panose="020B0604020202020204" pitchFamily="34" charset="0"/>
              </a:rPr>
              <a:t>Balance de energía</a:t>
            </a:r>
          </a:p>
        </p:txBody>
      </p:sp>
      <p:pic>
        <p:nvPicPr>
          <p:cNvPr id="6" name="Imagen 5">
            <a:extLst>
              <a:ext uri="{FF2B5EF4-FFF2-40B4-BE49-F238E27FC236}">
                <a16:creationId xmlns:a16="http://schemas.microsoft.com/office/drawing/2014/main" id="{99631AD3-BA03-49C0-B50A-348B6609FDC6}"/>
              </a:ext>
            </a:extLst>
          </p:cNvPr>
          <p:cNvPicPr/>
          <p:nvPr/>
        </p:nvPicPr>
        <p:blipFill rotWithShape="1">
          <a:blip r:embed="rId2" cstate="hqprint">
            <a:extLst>
              <a:ext uri="{28A0092B-C50C-407E-A947-70E740481C1C}">
                <a14:useLocalDpi xmlns:a14="http://schemas.microsoft.com/office/drawing/2010/main"/>
              </a:ext>
            </a:extLst>
          </a:blip>
          <a:srcRect t="-3" b="-3"/>
          <a:stretch/>
        </p:blipFill>
        <p:spPr>
          <a:xfrm>
            <a:off x="0" y="399037"/>
            <a:ext cx="4798695" cy="1655445"/>
          </a:xfrm>
          <a:prstGeom prst="rect">
            <a:avLst/>
          </a:prstGeom>
        </p:spPr>
      </p:pic>
      <p:pic>
        <p:nvPicPr>
          <p:cNvPr id="7" name="Imagen 6" descr="Imagen que contiene botella&#10;&#10;Descripción generada con confianza alta">
            <a:extLst>
              <a:ext uri="{FF2B5EF4-FFF2-40B4-BE49-F238E27FC236}">
                <a16:creationId xmlns:a16="http://schemas.microsoft.com/office/drawing/2014/main" id="{B4CC3A2F-012E-4A2C-8EF9-2C385EA73B9E}"/>
              </a:ext>
            </a:extLst>
          </p:cNvPr>
          <p:cNvPicPr>
            <a:picLocks noChangeAspect="1"/>
          </p:cNvPicPr>
          <p:nvPr/>
        </p:nvPicPr>
        <p:blipFill>
          <a:blip r:embed="rId3"/>
          <a:stretch>
            <a:fillRect/>
          </a:stretch>
        </p:blipFill>
        <p:spPr>
          <a:xfrm>
            <a:off x="4886300" y="575391"/>
            <a:ext cx="3924000" cy="1339680"/>
          </a:xfrm>
          <a:prstGeom prst="rect">
            <a:avLst/>
          </a:prstGeom>
        </p:spPr>
      </p:pic>
    </p:spTree>
    <p:extLst>
      <p:ext uri="{BB962C8B-B14F-4D97-AF65-F5344CB8AC3E}">
        <p14:creationId xmlns:p14="http://schemas.microsoft.com/office/powerpoint/2010/main" val="219863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2220BA1-C6B0-4059-96C7-4209BE760B0D}"/>
              </a:ext>
            </a:extLst>
          </p:cNvPr>
          <p:cNvSpPr>
            <a:spLocks noGrp="1"/>
          </p:cNvSpPr>
          <p:nvPr>
            <p:ph type="sldNum" sz="quarter" idx="12"/>
          </p:nvPr>
        </p:nvSpPr>
        <p:spPr>
          <a:xfrm>
            <a:off x="6457950" y="6356351"/>
            <a:ext cx="2057400" cy="365125"/>
          </a:xfrm>
        </p:spPr>
        <p:txBody>
          <a:bodyPr/>
          <a:lstStyle/>
          <a:p>
            <a:fld id="{B3F3C854-90DC-2C4C-B409-8B7CCD508581}" type="slidenum">
              <a:rPr lang="es-ES_tradnl" smtClean="0"/>
              <a:pPr/>
              <a:t>6</a:t>
            </a:fld>
            <a:endParaRPr lang="es-ES_tradnl" dirty="0"/>
          </a:p>
        </p:txBody>
      </p:sp>
      <p:pic>
        <p:nvPicPr>
          <p:cNvPr id="5" name="Imagen 4">
            <a:extLst>
              <a:ext uri="{FF2B5EF4-FFF2-40B4-BE49-F238E27FC236}">
                <a16:creationId xmlns:a16="http://schemas.microsoft.com/office/drawing/2014/main" id="{9D4298CD-9A5A-48BB-BB03-FD5F23A64F53}"/>
              </a:ext>
            </a:extLst>
          </p:cNvPr>
          <p:cNvPicPr>
            <a:picLocks noChangeAspect="1"/>
          </p:cNvPicPr>
          <p:nvPr/>
        </p:nvPicPr>
        <p:blipFill>
          <a:blip r:embed="rId2"/>
          <a:stretch>
            <a:fillRect/>
          </a:stretch>
        </p:blipFill>
        <p:spPr>
          <a:xfrm>
            <a:off x="2895600" y="1648018"/>
            <a:ext cx="3352799" cy="2835737"/>
          </a:xfrm>
          <a:prstGeom prst="rect">
            <a:avLst/>
          </a:prstGeom>
        </p:spPr>
      </p:pic>
      <p:sp>
        <p:nvSpPr>
          <p:cNvPr id="6" name="Rectángulo 5">
            <a:extLst>
              <a:ext uri="{FF2B5EF4-FFF2-40B4-BE49-F238E27FC236}">
                <a16:creationId xmlns:a16="http://schemas.microsoft.com/office/drawing/2014/main" id="{EEA132E9-43DD-4C6C-AB95-25A84DC51B02}"/>
              </a:ext>
            </a:extLst>
          </p:cNvPr>
          <p:cNvSpPr/>
          <p:nvPr/>
        </p:nvSpPr>
        <p:spPr>
          <a:xfrm>
            <a:off x="-46181" y="1018988"/>
            <a:ext cx="8974735" cy="830997"/>
          </a:xfrm>
          <a:prstGeom prst="rect">
            <a:avLst/>
          </a:prstGeom>
        </p:spPr>
        <p:txBody>
          <a:bodyPr wrap="square">
            <a:spAutoFit/>
          </a:bodyPr>
          <a:lstStyle/>
          <a:p>
            <a:pPr marL="393700" marR="107950" indent="-285750" algn="just">
              <a:spcAft>
                <a:spcPts val="0"/>
              </a:spcAft>
              <a:buFont typeface="Arial" panose="020B0604020202020204" pitchFamily="34" charset="0"/>
              <a:buChar char="•"/>
            </a:pPr>
            <a:r>
              <a:rPr lang="es-MX" sz="1600" dirty="0">
                <a:latin typeface="Arial" panose="020B0604020202020204" pitchFamily="34" charset="0"/>
                <a:ea typeface="Times New Roman" panose="02020603050405020304" pitchFamily="18" charset="0"/>
              </a:rPr>
              <a:t>El Balance de Energía del Proceso de CFE Distribución tiene como finalidad cuantificar la Energía Perdida (EP), con base en la Energía Recibida (ER), la Energía Consumida (EC) y la Energía Entregada (EE), representándose como:</a:t>
            </a:r>
            <a:endParaRPr lang="es-MX" sz="1600" dirty="0">
              <a:latin typeface="Times New Roman" panose="02020603050405020304" pitchFamily="18" charset="0"/>
              <a:ea typeface="Times New Roman" panose="02020603050405020304" pitchFamily="18" charset="0"/>
            </a:endParaRPr>
          </a:p>
        </p:txBody>
      </p:sp>
      <p:sp>
        <p:nvSpPr>
          <p:cNvPr id="7" name="CuadroTexto 6">
            <a:extLst>
              <a:ext uri="{FF2B5EF4-FFF2-40B4-BE49-F238E27FC236}">
                <a16:creationId xmlns:a16="http://schemas.microsoft.com/office/drawing/2014/main" id="{E94B35FA-4A78-4830-9BD7-0F859C9FC0EE}"/>
              </a:ext>
            </a:extLst>
          </p:cNvPr>
          <p:cNvSpPr txBox="1"/>
          <p:nvPr/>
        </p:nvSpPr>
        <p:spPr>
          <a:xfrm>
            <a:off x="1849859" y="65617"/>
            <a:ext cx="5523346" cy="738664"/>
          </a:xfrm>
          <a:prstGeom prst="rect">
            <a:avLst/>
          </a:prstGeom>
          <a:noFill/>
        </p:spPr>
        <p:txBody>
          <a:bodyPr wrap="square" rtlCol="0">
            <a:spAutoFit/>
          </a:bodyPr>
          <a:lstStyle/>
          <a:p>
            <a:pPr algn="ctr"/>
            <a:r>
              <a:rPr lang="es-MX" sz="1400" b="1" dirty="0">
                <a:latin typeface="Arial" panose="020B0604020202020204" pitchFamily="34" charset="0"/>
                <a:cs typeface="Arial" panose="020B0604020202020204" pitchFamily="34" charset="0"/>
              </a:rPr>
              <a:t>El Balance de energía se integra conforme a los lineamientos del procedimiento CFE MED 7001 y del procedimiento de Balance de la RNT (Transportista) RGD  (Distribuidor).</a:t>
            </a:r>
            <a:endParaRPr lang="es-MX" sz="1400" b="1" dirty="0"/>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E2688D06-2748-4309-A503-86789FC1B30B}"/>
                  </a:ext>
                </a:extLst>
              </p:cNvPr>
              <p:cNvSpPr/>
              <p:nvPr/>
            </p:nvSpPr>
            <p:spPr>
              <a:xfrm>
                <a:off x="-46182" y="4116586"/>
                <a:ext cx="9097817" cy="2029082"/>
              </a:xfrm>
              <a:prstGeom prst="rect">
                <a:avLst/>
              </a:prstGeom>
            </p:spPr>
            <p:txBody>
              <a:bodyPr wrap="square">
                <a:spAutoFit/>
              </a:bodyPr>
              <a:lstStyle/>
              <a:p>
                <a:pPr marR="107950" indent="-1664335" algn="just">
                  <a:spcAft>
                    <a:spcPts val="0"/>
                  </a:spcAft>
                </a:pPr>
                <a:r>
                  <a:rPr lang="es-ES" sz="1600" b="1" dirty="0">
                    <a:latin typeface="Arial" panose="020B0604020202020204" pitchFamily="34" charset="0"/>
                    <a:ea typeface="Times New Roman" panose="02020603050405020304" pitchFamily="18" charset="0"/>
                  </a:rPr>
                  <a:t> </a:t>
                </a:r>
                <a:endParaRPr lang="es-MX" sz="1600" dirty="0">
                  <a:latin typeface="Times New Roman" panose="02020603050405020304" pitchFamily="18" charset="0"/>
                  <a:ea typeface="Times New Roman" panose="02020603050405020304" pitchFamily="18" charset="0"/>
                </a:endParaRPr>
              </a:p>
              <a:p>
                <a:pPr marL="400050" marR="89535" indent="-285750" algn="just">
                  <a:spcAft>
                    <a:spcPts val="0"/>
                  </a:spcAft>
                  <a:buFont typeface="Arial" panose="020B0604020202020204" pitchFamily="34" charset="0"/>
                  <a:buChar char="•"/>
                </a:pPr>
                <a:r>
                  <a:rPr lang="es-ES" sz="1600" dirty="0">
                    <a:latin typeface="Arial" panose="020B0604020202020204" pitchFamily="34" charset="0"/>
                    <a:ea typeface="Times New Roman" panose="02020603050405020304" pitchFamily="18" charset="0"/>
                  </a:rPr>
                  <a:t>La Energía Perdida de una División de Distribución (EP</a:t>
                </a:r>
                <a:r>
                  <a:rPr lang="es-ES" sz="1600" baseline="-25000" dirty="0">
                    <a:latin typeface="Arial" panose="020B0604020202020204" pitchFamily="34" charset="0"/>
                    <a:ea typeface="Times New Roman" panose="02020603050405020304" pitchFamily="18" charset="0"/>
                  </a:rPr>
                  <a:t>DD</a:t>
                </a:r>
                <a:r>
                  <a:rPr lang="es-ES" sz="1600" dirty="0">
                    <a:latin typeface="Arial" panose="020B0604020202020204" pitchFamily="34" charset="0"/>
                    <a:ea typeface="Times New Roman" panose="02020603050405020304" pitchFamily="18" charset="0"/>
                  </a:rPr>
                  <a:t>), es la suma de Energía Perdida de las zonas que la integran (EP</a:t>
                </a:r>
                <a:r>
                  <a:rPr lang="es-ES" sz="1600" baseline="-25000" dirty="0">
                    <a:latin typeface="Arial" panose="020B0604020202020204" pitchFamily="34" charset="0"/>
                    <a:ea typeface="Times New Roman" panose="02020603050405020304" pitchFamily="18" charset="0"/>
                  </a:rPr>
                  <a:t>Z</a:t>
                </a:r>
                <a:r>
                  <a:rPr lang="es-ES" sz="1600" dirty="0">
                    <a:latin typeface="Arial" panose="020B0604020202020204" pitchFamily="34" charset="0"/>
                    <a:ea typeface="Times New Roman" panose="02020603050405020304" pitchFamily="18" charset="0"/>
                  </a:rPr>
                  <a:t>) y para calcular el porcentaje de la energía pérdida se ocupa el siguiente algoritmo:</a:t>
                </a:r>
              </a:p>
              <a:p>
                <a:pPr marL="114300" marR="89535" algn="just">
                  <a:spcAft>
                    <a:spcPts val="0"/>
                  </a:spcAft>
                </a:pPr>
                <a:endParaRPr lang="es-ES" sz="1600" dirty="0">
                  <a:latin typeface="Arial" panose="020B0604020202020204" pitchFamily="34" charset="0"/>
                  <a:ea typeface="Times New Roman" panose="02020603050405020304" pitchFamily="18" charset="0"/>
                </a:endParaRPr>
              </a:p>
              <a:p>
                <a:pPr marL="114300" marR="89535" algn="just">
                  <a:spcAft>
                    <a:spcPts val="0"/>
                  </a:spcAft>
                </a:pPr>
                <a:endParaRPr lang="es-ES" sz="1600" dirty="0">
                  <a:latin typeface="Arial" panose="020B0604020202020204" pitchFamily="34" charset="0"/>
                  <a:ea typeface="Times New Roman" panose="02020603050405020304" pitchFamily="18" charset="0"/>
                </a:endParaRPr>
              </a:p>
              <a:p>
                <a:pPr marL="114300" marR="89535" algn="just"/>
                <a14:m>
                  <m:oMathPara xmlns:m="http://schemas.openxmlformats.org/officeDocument/2006/math">
                    <m:oMathParaPr>
                      <m:jc m:val="centerGroup"/>
                    </m:oMathParaPr>
                    <m:oMath xmlns:m="http://schemas.openxmlformats.org/officeDocument/2006/math">
                      <m:r>
                        <a:rPr lang="es-MX"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s-MX"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𝐸𝑝</m:t>
                      </m:r>
                      <m:r>
                        <a:rPr lang="es-MX"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s-MX"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s-MX"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𝐸𝑟</m:t>
                          </m:r>
                          <m:r>
                            <a:rPr lang="es-MX"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s-MX"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𝐸𝑒</m:t>
                          </m:r>
                          <m:r>
                            <a:rPr lang="es-MX"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s-MX"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𝐸𝑐</m:t>
                          </m:r>
                        </m:num>
                        <m:den>
                          <m:r>
                            <a:rPr lang="es-MX"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𝐸𝑟</m:t>
                          </m:r>
                        </m:den>
                      </m:f>
                      <m:r>
                        <a:rPr lang="es-MX" sz="16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∗100</m:t>
                      </m:r>
                    </m:oMath>
                  </m:oMathPara>
                </a14:m>
                <a:endParaRPr lang="es-MX" sz="1600" dirty="0">
                  <a:solidFill>
                    <a:prstClr val="black"/>
                  </a:solidFill>
                  <a:latin typeface="Arial" panose="020B0604020202020204" pitchFamily="34" charset="0"/>
                  <a:cs typeface="Arial" panose="020B0604020202020204" pitchFamily="34" charset="0"/>
                </a:endParaRPr>
              </a:p>
            </p:txBody>
          </p:sp>
        </mc:Choice>
        <mc:Fallback xmlns="">
          <p:sp>
            <p:nvSpPr>
              <p:cNvPr id="8" name="Rectángulo 7">
                <a:extLst>
                  <a:ext uri="{FF2B5EF4-FFF2-40B4-BE49-F238E27FC236}">
                    <a16:creationId xmlns:a16="http://schemas.microsoft.com/office/drawing/2014/main" id="{E2688D06-2748-4309-A503-86789FC1B30B}"/>
                  </a:ext>
                </a:extLst>
              </p:cNvPr>
              <p:cNvSpPr>
                <a:spLocks noRot="1" noChangeAspect="1" noMove="1" noResize="1" noEditPoints="1" noAdjustHandles="1" noChangeArrowheads="1" noChangeShapeType="1" noTextEdit="1"/>
              </p:cNvSpPr>
              <p:nvPr/>
            </p:nvSpPr>
            <p:spPr>
              <a:xfrm>
                <a:off x="-46182" y="4116586"/>
                <a:ext cx="9097817" cy="2029082"/>
              </a:xfrm>
              <a:prstGeom prst="rect">
                <a:avLst/>
              </a:prstGeom>
              <a:blipFill>
                <a:blip r:embed="rId3"/>
                <a:stretch>
                  <a:fillRect/>
                </a:stretch>
              </a:blipFill>
            </p:spPr>
            <p:txBody>
              <a:bodyPr/>
              <a:lstStyle/>
              <a:p>
                <a:r>
                  <a:rPr lang="es-MX">
                    <a:noFill/>
                  </a:rPr>
                  <a:t> </a:t>
                </a:r>
              </a:p>
            </p:txBody>
          </p:sp>
        </mc:Fallback>
      </mc:AlternateContent>
      <p:sp>
        <p:nvSpPr>
          <p:cNvPr id="9" name="Rectángulo 8">
            <a:extLst>
              <a:ext uri="{FF2B5EF4-FFF2-40B4-BE49-F238E27FC236}">
                <a16:creationId xmlns:a16="http://schemas.microsoft.com/office/drawing/2014/main" id="{F4D6567A-4D7D-4F09-BBBF-2D4F1B8F8802}"/>
              </a:ext>
            </a:extLst>
          </p:cNvPr>
          <p:cNvSpPr/>
          <p:nvPr/>
        </p:nvSpPr>
        <p:spPr>
          <a:xfrm>
            <a:off x="-46181" y="6324436"/>
            <a:ext cx="6022109" cy="369332"/>
          </a:xfrm>
          <a:prstGeom prst="rect">
            <a:avLst/>
          </a:prstGeom>
        </p:spPr>
        <p:txBody>
          <a:bodyPr wrap="square">
            <a:spAutoFit/>
          </a:bodyPr>
          <a:lstStyle/>
          <a:p>
            <a:pPr algn="just"/>
            <a:r>
              <a:rPr lang="es-MX" sz="900" dirty="0">
                <a:solidFill>
                  <a:schemeClr val="bg1"/>
                </a:solidFill>
                <a:latin typeface="Arial" panose="020B0604020202020204" pitchFamily="34" charset="0"/>
                <a:cs typeface="Arial" panose="020B0604020202020204" pitchFamily="34" charset="0"/>
              </a:rPr>
              <a:t>BALLANCE RNT-RGD=  Procedimiento para la elaboración del balance de energía eléctrica de la Red Nacional de Transmisión (RNT) y las Redes Generales de Distribución (RGD).</a:t>
            </a:r>
          </a:p>
        </p:txBody>
      </p:sp>
      <p:pic>
        <p:nvPicPr>
          <p:cNvPr id="15" name="Imagen 14">
            <a:extLst>
              <a:ext uri="{FF2B5EF4-FFF2-40B4-BE49-F238E27FC236}">
                <a16:creationId xmlns:a16="http://schemas.microsoft.com/office/drawing/2014/main" id="{F585BD97-F837-4328-9108-67F687D17487}"/>
              </a:ext>
            </a:extLst>
          </p:cNvPr>
          <p:cNvPicPr>
            <a:picLocks noChangeAspect="1"/>
          </p:cNvPicPr>
          <p:nvPr/>
        </p:nvPicPr>
        <p:blipFill>
          <a:blip r:embed="rId4"/>
          <a:stretch>
            <a:fillRect/>
          </a:stretch>
        </p:blipFill>
        <p:spPr>
          <a:xfrm>
            <a:off x="6469495" y="1823045"/>
            <a:ext cx="1860428" cy="2403510"/>
          </a:xfrm>
          <a:prstGeom prst="rect">
            <a:avLst/>
          </a:prstGeom>
          <a:effectLst>
            <a:outerShdw blurRad="63500" sx="102000" sy="102000" algn="ctr" rotWithShape="0">
              <a:prstClr val="black">
                <a:alpha val="40000"/>
              </a:prstClr>
            </a:outerShdw>
          </a:effectLst>
        </p:spPr>
      </p:pic>
      <p:sp>
        <p:nvSpPr>
          <p:cNvPr id="10" name="CuadroTexto 9">
            <a:extLst>
              <a:ext uri="{FF2B5EF4-FFF2-40B4-BE49-F238E27FC236}">
                <a16:creationId xmlns:a16="http://schemas.microsoft.com/office/drawing/2014/main" id="{DA190BB1-FF03-423E-89A7-1D4218734F6A}"/>
              </a:ext>
            </a:extLst>
          </p:cNvPr>
          <p:cNvSpPr txBox="1"/>
          <p:nvPr/>
        </p:nvSpPr>
        <p:spPr>
          <a:xfrm>
            <a:off x="6347113" y="5481568"/>
            <a:ext cx="1830766" cy="769441"/>
          </a:xfrm>
          <a:prstGeom prst="rect">
            <a:avLst/>
          </a:prstGeom>
          <a:noFill/>
        </p:spPr>
        <p:txBody>
          <a:bodyPr wrap="square" rtlCol="0">
            <a:spAutoFit/>
          </a:bodyPr>
          <a:lstStyle/>
          <a:p>
            <a:pPr marL="55563" marR="0" lvl="0" indent="0" algn="just"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Er   Energía Recibida</a:t>
            </a:r>
          </a:p>
          <a:p>
            <a:pPr marL="55563" marR="0" lvl="0" indent="0" algn="just"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Ee  Energía Entregada</a:t>
            </a:r>
          </a:p>
          <a:p>
            <a:pPr marL="55563" marR="0" lvl="0" indent="0" algn="just"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Ec  Energía Consumida</a:t>
            </a:r>
          </a:p>
          <a:p>
            <a:pPr marL="55563" marR="0" lvl="0" indent="0" algn="just"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Ep  Energía Perdida</a:t>
            </a:r>
            <a:endParaRPr kumimoji="0" lang="es-MX"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E2E8A6A5-A9D4-4BE5-B694-849330CEC903}"/>
              </a:ext>
            </a:extLst>
          </p:cNvPr>
          <p:cNvPicPr>
            <a:picLocks noChangeAspect="1"/>
          </p:cNvPicPr>
          <p:nvPr/>
        </p:nvPicPr>
        <p:blipFill rotWithShape="1">
          <a:blip r:embed="rId5"/>
          <a:srcRect l="33535" t="15119" r="31717" b="870"/>
          <a:stretch/>
        </p:blipFill>
        <p:spPr>
          <a:xfrm>
            <a:off x="626814" y="1859378"/>
            <a:ext cx="1860427" cy="24130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9277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30" y="1202580"/>
            <a:ext cx="8661242" cy="4038599"/>
          </a:xfrm>
          <a:prstGeom prst="rect">
            <a:avLst/>
          </a:prstGeom>
        </p:spPr>
      </p:pic>
      <p:sp>
        <p:nvSpPr>
          <p:cNvPr id="2" name="1 CuadroTexto"/>
          <p:cNvSpPr txBox="1"/>
          <p:nvPr/>
        </p:nvSpPr>
        <p:spPr>
          <a:xfrm>
            <a:off x="1720057" y="134092"/>
            <a:ext cx="5622850" cy="646331"/>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Medición de Energía para la integración del balance de energía en CFE Distribución</a:t>
            </a:r>
          </a:p>
        </p:txBody>
      </p:sp>
      <p:pic>
        <p:nvPicPr>
          <p:cNvPr id="17" name="1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44977" y="1393226"/>
            <a:ext cx="342964" cy="354790"/>
          </a:xfrm>
          <a:prstGeom prst="rect">
            <a:avLst/>
          </a:prstGeom>
          <a:ln w="28575">
            <a:solidFill>
              <a:srgbClr val="00B050"/>
            </a:solidFill>
          </a:ln>
        </p:spPr>
      </p:pic>
      <p:cxnSp>
        <p:nvCxnSpPr>
          <p:cNvPr id="18" name="17 Conector recto de flecha"/>
          <p:cNvCxnSpPr>
            <a:stCxn id="17" idx="2"/>
          </p:cNvCxnSpPr>
          <p:nvPr/>
        </p:nvCxnSpPr>
        <p:spPr>
          <a:xfrm flipH="1">
            <a:off x="6129672" y="1748016"/>
            <a:ext cx="186787" cy="358745"/>
          </a:xfrm>
          <a:prstGeom prst="straightConnector1">
            <a:avLst/>
          </a:prstGeom>
          <a:ln w="19050">
            <a:solidFill>
              <a:srgbClr val="00B05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19" name="1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03119" y="4956338"/>
            <a:ext cx="342964" cy="354790"/>
          </a:xfrm>
          <a:prstGeom prst="rect">
            <a:avLst/>
          </a:prstGeom>
          <a:ln w="28575">
            <a:solidFill>
              <a:srgbClr val="FFC000"/>
            </a:solidFill>
          </a:ln>
        </p:spPr>
      </p:pic>
      <p:cxnSp>
        <p:nvCxnSpPr>
          <p:cNvPr id="20" name="19 Conector recto de flecha"/>
          <p:cNvCxnSpPr>
            <a:stCxn id="19" idx="0"/>
          </p:cNvCxnSpPr>
          <p:nvPr/>
        </p:nvCxnSpPr>
        <p:spPr>
          <a:xfrm flipV="1">
            <a:off x="6674601" y="4127744"/>
            <a:ext cx="17493" cy="828594"/>
          </a:xfrm>
          <a:prstGeom prst="straightConnector1">
            <a:avLst/>
          </a:prstGeom>
          <a:ln w="19050">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2" name="21 Conector recto de flecha"/>
          <p:cNvCxnSpPr>
            <a:stCxn id="28" idx="2"/>
          </p:cNvCxnSpPr>
          <p:nvPr/>
        </p:nvCxnSpPr>
        <p:spPr>
          <a:xfrm flipH="1">
            <a:off x="5879868" y="3548622"/>
            <a:ext cx="451896" cy="373380"/>
          </a:xfrm>
          <a:prstGeom prst="straightConnector1">
            <a:avLst/>
          </a:prstGeom>
          <a:ln w="19050">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28" name="2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60282" y="3193832"/>
            <a:ext cx="342964" cy="354790"/>
          </a:xfrm>
          <a:prstGeom prst="rect">
            <a:avLst/>
          </a:prstGeom>
          <a:ln w="28575">
            <a:solidFill>
              <a:srgbClr val="FFC000"/>
            </a:solidFill>
          </a:ln>
        </p:spPr>
      </p:pic>
      <p:pic>
        <p:nvPicPr>
          <p:cNvPr id="29" name="2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91766" y="3256926"/>
            <a:ext cx="342964" cy="354790"/>
          </a:xfrm>
          <a:prstGeom prst="rect">
            <a:avLst/>
          </a:prstGeom>
          <a:ln w="28575">
            <a:solidFill>
              <a:srgbClr val="FFC000"/>
            </a:solidFill>
          </a:ln>
        </p:spPr>
      </p:pic>
      <p:cxnSp>
        <p:nvCxnSpPr>
          <p:cNvPr id="31" name="30 Conector recto de flecha"/>
          <p:cNvCxnSpPr>
            <a:stCxn id="29" idx="2"/>
          </p:cNvCxnSpPr>
          <p:nvPr/>
        </p:nvCxnSpPr>
        <p:spPr>
          <a:xfrm>
            <a:off x="4063248" y="3611716"/>
            <a:ext cx="552803" cy="516028"/>
          </a:xfrm>
          <a:prstGeom prst="straightConnector1">
            <a:avLst/>
          </a:prstGeom>
          <a:ln w="19050">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1026" name="Picture 2" descr="https://encrypted-tbn3.gstatic.com/images?q=tbn:ANd9GcTqwUwfo97egH6ijm3Y5bXwhtwxOMQuqbDoF9LD_-HQc0HLIeH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898" y="3548622"/>
            <a:ext cx="286385" cy="318206"/>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cxnSp>
        <p:nvCxnSpPr>
          <p:cNvPr id="35" name="34 Conector recto de flecha"/>
          <p:cNvCxnSpPr>
            <a:stCxn id="1026" idx="2"/>
          </p:cNvCxnSpPr>
          <p:nvPr/>
        </p:nvCxnSpPr>
        <p:spPr>
          <a:xfrm>
            <a:off x="1096091" y="3866828"/>
            <a:ext cx="280354" cy="260915"/>
          </a:xfrm>
          <a:prstGeom prst="straightConnector1">
            <a:avLst/>
          </a:prstGeom>
          <a:ln w="19050">
            <a:solidFill>
              <a:srgbClr val="C0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53" name="5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57722" y="6395051"/>
            <a:ext cx="252000" cy="260690"/>
          </a:xfrm>
          <a:prstGeom prst="rect">
            <a:avLst/>
          </a:prstGeom>
          <a:noFill/>
          <a:ln w="28575">
            <a:solidFill>
              <a:srgbClr val="00B050"/>
            </a:solidFill>
          </a:ln>
        </p:spPr>
      </p:pic>
      <p:pic>
        <p:nvPicPr>
          <p:cNvPr id="55" name="5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101356" y="6371497"/>
            <a:ext cx="288000" cy="297931"/>
          </a:xfrm>
          <a:prstGeom prst="rect">
            <a:avLst/>
          </a:prstGeom>
          <a:ln w="28575">
            <a:solidFill>
              <a:srgbClr val="FFC000"/>
            </a:solidFill>
          </a:ln>
        </p:spPr>
      </p:pic>
      <p:sp>
        <p:nvSpPr>
          <p:cNvPr id="57" name="56 CuadroTexto"/>
          <p:cNvSpPr txBox="1"/>
          <p:nvPr/>
        </p:nvSpPr>
        <p:spPr>
          <a:xfrm>
            <a:off x="585343" y="6305740"/>
            <a:ext cx="1551707" cy="415498"/>
          </a:xfrm>
          <a:prstGeom prst="rect">
            <a:avLst/>
          </a:prstGeom>
          <a:noFill/>
        </p:spPr>
        <p:txBody>
          <a:bodyPr wrap="square" rtlCol="0">
            <a:spAutoFit/>
          </a:bodyPr>
          <a:lstStyle/>
          <a:p>
            <a:r>
              <a:rPr lang="es-MX" sz="1050" dirty="0">
                <a:solidFill>
                  <a:schemeClr val="bg1"/>
                </a:solidFill>
                <a:latin typeface="Arial" panose="020B0604020202020204" pitchFamily="34" charset="0"/>
                <a:cs typeface="Arial" panose="020B0604020202020204" pitchFamily="34" charset="0"/>
              </a:rPr>
              <a:t>Med. con lectura remota.</a:t>
            </a:r>
          </a:p>
        </p:txBody>
      </p:sp>
      <p:sp>
        <p:nvSpPr>
          <p:cNvPr id="58" name="57 CuadroTexto"/>
          <p:cNvSpPr txBox="1"/>
          <p:nvPr/>
        </p:nvSpPr>
        <p:spPr>
          <a:xfrm>
            <a:off x="2456771" y="6305740"/>
            <a:ext cx="1818305" cy="430887"/>
          </a:xfrm>
          <a:prstGeom prst="rect">
            <a:avLst/>
          </a:prstGeom>
          <a:noFill/>
        </p:spPr>
        <p:txBody>
          <a:bodyPr wrap="square" rtlCol="0">
            <a:spAutoFit/>
          </a:bodyPr>
          <a:lstStyle/>
          <a:p>
            <a:r>
              <a:rPr lang="es-MX" sz="1050" dirty="0">
                <a:solidFill>
                  <a:schemeClr val="bg1"/>
                </a:solidFill>
                <a:latin typeface="Arial" panose="020B0604020202020204" pitchFamily="34" charset="0"/>
                <a:cs typeface="Arial" panose="020B0604020202020204" pitchFamily="34" charset="0"/>
              </a:rPr>
              <a:t>Med. sin lectura remota o lectura mensual.</a:t>
            </a:r>
          </a:p>
        </p:txBody>
      </p:sp>
      <p:pic>
        <p:nvPicPr>
          <p:cNvPr id="59" name="Picture 2" descr="https://encrypted-tbn3.gstatic.com/images?q=tbn:ANd9GcTqwUwfo97egH6ijm3Y5bXwhtwxOMQuqbDoF9LD_-HQc0HLIeH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395" y="6380874"/>
            <a:ext cx="252000" cy="28000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pic>
        <p:nvPicPr>
          <p:cNvPr id="61" name="6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21733" y="1393226"/>
            <a:ext cx="342964" cy="354790"/>
          </a:xfrm>
          <a:prstGeom prst="rect">
            <a:avLst/>
          </a:prstGeom>
          <a:ln w="28575">
            <a:solidFill>
              <a:srgbClr val="00B050"/>
            </a:solidFill>
          </a:ln>
        </p:spPr>
      </p:pic>
      <p:cxnSp>
        <p:nvCxnSpPr>
          <p:cNvPr id="62" name="61 Conector recto de flecha"/>
          <p:cNvCxnSpPr>
            <a:stCxn id="61" idx="2"/>
          </p:cNvCxnSpPr>
          <p:nvPr/>
        </p:nvCxnSpPr>
        <p:spPr>
          <a:xfrm>
            <a:off x="2993215" y="1748016"/>
            <a:ext cx="257191" cy="378253"/>
          </a:xfrm>
          <a:prstGeom prst="straightConnector1">
            <a:avLst/>
          </a:prstGeom>
          <a:ln w="19050">
            <a:solidFill>
              <a:srgbClr val="00B05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6" name="65 CuadroTexto"/>
          <p:cNvSpPr txBox="1"/>
          <p:nvPr/>
        </p:nvSpPr>
        <p:spPr>
          <a:xfrm>
            <a:off x="4724833" y="6303902"/>
            <a:ext cx="1818305" cy="430887"/>
          </a:xfrm>
          <a:prstGeom prst="rect">
            <a:avLst/>
          </a:prstGeom>
          <a:noFill/>
        </p:spPr>
        <p:txBody>
          <a:bodyPr wrap="square" rtlCol="0">
            <a:spAutoFit/>
          </a:bodyPr>
          <a:lstStyle/>
          <a:p>
            <a:r>
              <a:rPr lang="es-MX" sz="1050" dirty="0">
                <a:solidFill>
                  <a:schemeClr val="bg1"/>
                </a:solidFill>
                <a:latin typeface="Arial" panose="020B0604020202020204" pitchFamily="34" charset="0"/>
                <a:cs typeface="Arial" panose="020B0604020202020204" pitchFamily="34" charset="0"/>
              </a:rPr>
              <a:t>Med. sin integración mensual.</a:t>
            </a:r>
          </a:p>
        </p:txBody>
      </p:sp>
      <p:pic>
        <p:nvPicPr>
          <p:cNvPr id="32" name="3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68984" y="1590291"/>
            <a:ext cx="342964" cy="354790"/>
          </a:xfrm>
          <a:prstGeom prst="rect">
            <a:avLst/>
          </a:prstGeom>
          <a:ln w="28575">
            <a:solidFill>
              <a:srgbClr val="FFC000"/>
            </a:solidFill>
          </a:ln>
        </p:spPr>
      </p:pic>
      <p:cxnSp>
        <p:nvCxnSpPr>
          <p:cNvPr id="33" name="32 Conector recto de flecha"/>
          <p:cNvCxnSpPr>
            <a:stCxn id="32" idx="2"/>
          </p:cNvCxnSpPr>
          <p:nvPr/>
        </p:nvCxnSpPr>
        <p:spPr>
          <a:xfrm flipH="1">
            <a:off x="7553679" y="1945081"/>
            <a:ext cx="186787" cy="358745"/>
          </a:xfrm>
          <a:prstGeom prst="straightConnector1">
            <a:avLst/>
          </a:prstGeom>
          <a:ln w="19050">
            <a:solidFill>
              <a:srgbClr val="FFC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40" name="3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67522" y="3256926"/>
            <a:ext cx="342964" cy="354790"/>
          </a:xfrm>
          <a:prstGeom prst="rect">
            <a:avLst/>
          </a:prstGeom>
          <a:ln w="28575">
            <a:solidFill>
              <a:srgbClr val="00B050"/>
            </a:solidFill>
          </a:ln>
        </p:spPr>
      </p:pic>
      <p:cxnSp>
        <p:nvCxnSpPr>
          <p:cNvPr id="41" name="40 Conector recto de flecha"/>
          <p:cNvCxnSpPr>
            <a:stCxn id="40" idx="2"/>
          </p:cNvCxnSpPr>
          <p:nvPr/>
        </p:nvCxnSpPr>
        <p:spPr>
          <a:xfrm flipH="1">
            <a:off x="2967523" y="3611716"/>
            <a:ext cx="171481" cy="537670"/>
          </a:xfrm>
          <a:prstGeom prst="straightConnector1">
            <a:avLst/>
          </a:prstGeom>
          <a:ln w="19050">
            <a:solidFill>
              <a:srgbClr val="00B05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6" name="CuadroTexto 25">
            <a:extLst>
              <a:ext uri="{FF2B5EF4-FFF2-40B4-BE49-F238E27FC236}">
                <a16:creationId xmlns:a16="http://schemas.microsoft.com/office/drawing/2014/main" id="{540A4354-606C-4C7B-9450-723118E754A7}"/>
              </a:ext>
            </a:extLst>
          </p:cNvPr>
          <p:cNvSpPr txBox="1"/>
          <p:nvPr/>
        </p:nvSpPr>
        <p:spPr>
          <a:xfrm>
            <a:off x="4500047" y="3275518"/>
            <a:ext cx="1738323" cy="276999"/>
          </a:xfrm>
          <a:prstGeom prst="rect">
            <a:avLst/>
          </a:prstGeom>
          <a:noFill/>
        </p:spPr>
        <p:txBody>
          <a:bodyPr wrap="square" rtlCol="0">
            <a:spAutoFit/>
          </a:bodyPr>
          <a:lstStyle/>
          <a:p>
            <a:r>
              <a:rPr lang="es-MX" sz="1200" b="1" dirty="0">
                <a:latin typeface="Arial" panose="020B0604020202020204" pitchFamily="34" charset="0"/>
                <a:cs typeface="Arial" panose="020B0604020202020204" pitchFamily="34" charset="0"/>
              </a:rPr>
              <a:t>Menor a 69 kV</a:t>
            </a:r>
          </a:p>
        </p:txBody>
      </p:sp>
      <p:sp>
        <p:nvSpPr>
          <p:cNvPr id="4" name="Rectángulo 3">
            <a:extLst>
              <a:ext uri="{FF2B5EF4-FFF2-40B4-BE49-F238E27FC236}">
                <a16:creationId xmlns:a16="http://schemas.microsoft.com/office/drawing/2014/main" id="{A39BCE4D-BC86-48C4-B3DB-EDD235AD6741}"/>
              </a:ext>
            </a:extLst>
          </p:cNvPr>
          <p:cNvSpPr/>
          <p:nvPr/>
        </p:nvSpPr>
        <p:spPr>
          <a:xfrm>
            <a:off x="101602" y="1022952"/>
            <a:ext cx="8856000" cy="4453271"/>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CuadroTexto 4">
            <a:extLst>
              <a:ext uri="{FF2B5EF4-FFF2-40B4-BE49-F238E27FC236}">
                <a16:creationId xmlns:a16="http://schemas.microsoft.com/office/drawing/2014/main" id="{40222C8D-E5AF-4357-B99A-D64DAE4712B1}"/>
              </a:ext>
            </a:extLst>
          </p:cNvPr>
          <p:cNvSpPr txBox="1"/>
          <p:nvPr/>
        </p:nvSpPr>
        <p:spPr>
          <a:xfrm>
            <a:off x="101602" y="1022953"/>
            <a:ext cx="8498735" cy="338554"/>
          </a:xfrm>
          <a:prstGeom prst="rect">
            <a:avLst/>
          </a:prstGeom>
          <a:noFill/>
        </p:spPr>
        <p:txBody>
          <a:bodyPr wrap="square" rtlCol="0">
            <a:spAutoFit/>
          </a:bodyPr>
          <a:lstStyle/>
          <a:p>
            <a:r>
              <a:rPr lang="es-MX" sz="1600" dirty="0">
                <a:solidFill>
                  <a:srgbClr val="FF0000"/>
                </a:solidFill>
                <a:latin typeface="Arial" panose="020B0604020202020204" pitchFamily="34" charset="0"/>
                <a:cs typeface="Arial" panose="020B0604020202020204" pitchFamily="34" charset="0"/>
              </a:rPr>
              <a:t>Balance de Distribución con AT (incluye usuarios de alta tensión en 400 kV y 230 kV)</a:t>
            </a:r>
          </a:p>
        </p:txBody>
      </p:sp>
      <p:sp>
        <p:nvSpPr>
          <p:cNvPr id="30" name="Rectángulo 29">
            <a:extLst>
              <a:ext uri="{FF2B5EF4-FFF2-40B4-BE49-F238E27FC236}">
                <a16:creationId xmlns:a16="http://schemas.microsoft.com/office/drawing/2014/main" id="{ABEE0730-3CCB-4F11-AFE0-CE5DD3908F25}"/>
              </a:ext>
            </a:extLst>
          </p:cNvPr>
          <p:cNvSpPr/>
          <p:nvPr/>
        </p:nvSpPr>
        <p:spPr>
          <a:xfrm>
            <a:off x="508001" y="3084946"/>
            <a:ext cx="5558887" cy="2339906"/>
          </a:xfrm>
          <a:prstGeom prst="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CuadroTexto 33">
            <a:extLst>
              <a:ext uri="{FF2B5EF4-FFF2-40B4-BE49-F238E27FC236}">
                <a16:creationId xmlns:a16="http://schemas.microsoft.com/office/drawing/2014/main" id="{334EDB23-1A27-4706-990E-968DF16247C5}"/>
              </a:ext>
            </a:extLst>
          </p:cNvPr>
          <p:cNvSpPr txBox="1"/>
          <p:nvPr/>
        </p:nvSpPr>
        <p:spPr>
          <a:xfrm>
            <a:off x="463076" y="5120626"/>
            <a:ext cx="8498735" cy="276999"/>
          </a:xfrm>
          <a:prstGeom prst="rect">
            <a:avLst/>
          </a:prstGeom>
          <a:noFill/>
        </p:spPr>
        <p:txBody>
          <a:bodyPr wrap="square" rtlCol="0">
            <a:spAutoFit/>
          </a:bodyPr>
          <a:lstStyle/>
          <a:p>
            <a:r>
              <a:rPr lang="es-MX" sz="1200" dirty="0">
                <a:solidFill>
                  <a:srgbClr val="002060"/>
                </a:solidFill>
                <a:latin typeface="Arial" panose="020B0604020202020204" pitchFamily="34" charset="0"/>
                <a:cs typeface="Arial" panose="020B0604020202020204" pitchFamily="34" charset="0"/>
              </a:rPr>
              <a:t>Balance de Distribución en MT y BT (incluye todas las cargas menores a 69 kV)</a:t>
            </a:r>
          </a:p>
        </p:txBody>
      </p:sp>
      <p:sp>
        <p:nvSpPr>
          <p:cNvPr id="6" name="CuadroTexto 5">
            <a:extLst>
              <a:ext uri="{FF2B5EF4-FFF2-40B4-BE49-F238E27FC236}">
                <a16:creationId xmlns:a16="http://schemas.microsoft.com/office/drawing/2014/main" id="{4A4173D1-D86D-4A2A-9828-CF02FF1E009D}"/>
              </a:ext>
            </a:extLst>
          </p:cNvPr>
          <p:cNvSpPr txBox="1"/>
          <p:nvPr/>
        </p:nvSpPr>
        <p:spPr>
          <a:xfrm>
            <a:off x="-20268" y="5540758"/>
            <a:ext cx="8982079" cy="954107"/>
          </a:xfrm>
          <a:prstGeom prst="rect">
            <a:avLst/>
          </a:prstGeom>
          <a:noFill/>
        </p:spPr>
        <p:txBody>
          <a:bodyPr wrap="square" rtlCol="0">
            <a:spAutoFit/>
          </a:bodyPr>
          <a:lstStyle/>
          <a:p>
            <a:pPr marL="285750" indent="-285750" algn="just">
              <a:buFont typeface="Arial" panose="020B0604020202020204" pitchFamily="34" charset="0"/>
              <a:buChar char="•"/>
            </a:pPr>
            <a:r>
              <a:rPr lang="es-MX" sz="1400" dirty="0">
                <a:latin typeface="Arial" panose="020B0604020202020204" pitchFamily="34" charset="0"/>
                <a:cs typeface="Arial" panose="020B0604020202020204" pitchFamily="34" charset="0"/>
              </a:rPr>
              <a:t>Actualmente el balance de energía de </a:t>
            </a:r>
            <a:r>
              <a:rPr lang="es-MX" sz="1400" b="1" dirty="0">
                <a:latin typeface="Arial" panose="020B0604020202020204" pitchFamily="34" charset="0"/>
                <a:cs typeface="Arial" panose="020B0604020202020204" pitchFamily="34" charset="0"/>
              </a:rPr>
              <a:t>CFE Distribución</a:t>
            </a:r>
            <a:r>
              <a:rPr lang="es-MX" sz="1400" dirty="0">
                <a:latin typeface="Arial" panose="020B0604020202020204" pitchFamily="34" charset="0"/>
                <a:cs typeface="Arial" panose="020B0604020202020204" pitchFamily="34" charset="0"/>
              </a:rPr>
              <a:t> se calcula con la medición de </a:t>
            </a:r>
            <a:r>
              <a:rPr lang="es-MX" sz="1400" b="1" dirty="0">
                <a:latin typeface="Arial" panose="020B0604020202020204" pitchFamily="34" charset="0"/>
                <a:cs typeface="Arial" panose="020B0604020202020204" pitchFamily="34" charset="0"/>
              </a:rPr>
              <a:t>6,255</a:t>
            </a:r>
            <a:r>
              <a:rPr lang="es-MX" sz="1400" dirty="0">
                <a:latin typeface="Arial" panose="020B0604020202020204" pitchFamily="34" charset="0"/>
                <a:cs typeface="Arial" panose="020B0604020202020204" pitchFamily="34" charset="0"/>
              </a:rPr>
              <a:t> </a:t>
            </a:r>
            <a:r>
              <a:rPr lang="es-MX" sz="1400" b="1" dirty="0">
                <a:latin typeface="Arial" panose="020B0604020202020204" pitchFamily="34" charset="0"/>
                <a:cs typeface="Arial" panose="020B0604020202020204" pitchFamily="34" charset="0"/>
              </a:rPr>
              <a:t>puntos</a:t>
            </a:r>
            <a:r>
              <a:rPr lang="es-MX" sz="1400" dirty="0">
                <a:latin typeface="Arial" panose="020B0604020202020204" pitchFamily="34" charset="0"/>
                <a:cs typeface="Arial" panose="020B0604020202020204" pitchFamily="34" charset="0"/>
              </a:rPr>
              <a:t> de </a:t>
            </a:r>
            <a:r>
              <a:rPr lang="es-MX" sz="1400" b="1" dirty="0">
                <a:latin typeface="Arial" panose="020B0604020202020204" pitchFamily="34" charset="0"/>
                <a:cs typeface="Arial" panose="020B0604020202020204" pitchFamily="34" charset="0"/>
              </a:rPr>
              <a:t>intercambio</a:t>
            </a:r>
            <a:r>
              <a:rPr lang="es-MX" sz="1400" dirty="0">
                <a:latin typeface="Arial" panose="020B0604020202020204" pitchFamily="34" charset="0"/>
                <a:cs typeface="Arial" panose="020B0604020202020204" pitchFamily="34" charset="0"/>
              </a:rPr>
              <a:t> de energía en el ámbito de las 150 zonas de Distribución, en niveles de Alta Tensión y niveles de Media Tensión.</a:t>
            </a:r>
          </a:p>
          <a:p>
            <a:endParaRPr lang="es-MX" sz="1400" dirty="0"/>
          </a:p>
        </p:txBody>
      </p:sp>
      <p:cxnSp>
        <p:nvCxnSpPr>
          <p:cNvPr id="10" name="Conector recto 9">
            <a:extLst>
              <a:ext uri="{FF2B5EF4-FFF2-40B4-BE49-F238E27FC236}">
                <a16:creationId xmlns:a16="http://schemas.microsoft.com/office/drawing/2014/main" id="{DEB09792-F243-4D4B-82DA-42B1285EDB68}"/>
              </a:ext>
            </a:extLst>
          </p:cNvPr>
          <p:cNvCxnSpPr>
            <a:cxnSpLocks/>
          </p:cNvCxnSpPr>
          <p:nvPr/>
        </p:nvCxnSpPr>
        <p:spPr>
          <a:xfrm>
            <a:off x="3644355" y="6179127"/>
            <a:ext cx="418893"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E640D81B-74F4-4635-9DD4-309348ECDCC0}"/>
              </a:ext>
            </a:extLst>
          </p:cNvPr>
          <p:cNvCxnSpPr>
            <a:cxnSpLocks/>
          </p:cNvCxnSpPr>
          <p:nvPr/>
        </p:nvCxnSpPr>
        <p:spPr>
          <a:xfrm>
            <a:off x="5897566" y="6165272"/>
            <a:ext cx="418893" cy="0"/>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09F07DC0-46A2-4ED2-BB7A-3FD810BF60C9}"/>
              </a:ext>
            </a:extLst>
          </p:cNvPr>
          <p:cNvSpPr txBox="1"/>
          <p:nvPr/>
        </p:nvSpPr>
        <p:spPr>
          <a:xfrm>
            <a:off x="4017068" y="6035964"/>
            <a:ext cx="1908206" cy="261610"/>
          </a:xfrm>
          <a:prstGeom prst="rect">
            <a:avLst/>
          </a:prstGeom>
          <a:noFill/>
        </p:spPr>
        <p:txBody>
          <a:bodyPr wrap="square" rtlCol="0">
            <a:spAutoFit/>
          </a:bodyPr>
          <a:lstStyle/>
          <a:p>
            <a:r>
              <a:rPr lang="es-MX" sz="1100" b="1" dirty="0">
                <a:solidFill>
                  <a:srgbClr val="FF0000"/>
                </a:solidFill>
                <a:latin typeface="Arial" panose="020B0604020202020204" pitchFamily="34" charset="0"/>
                <a:cs typeface="Arial" panose="020B0604020202020204" pitchFamily="34" charset="0"/>
              </a:rPr>
              <a:t>Procedimiento Med-7001</a:t>
            </a:r>
          </a:p>
        </p:txBody>
      </p:sp>
      <p:sp>
        <p:nvSpPr>
          <p:cNvPr id="39" name="CuadroTexto 38">
            <a:extLst>
              <a:ext uri="{FF2B5EF4-FFF2-40B4-BE49-F238E27FC236}">
                <a16:creationId xmlns:a16="http://schemas.microsoft.com/office/drawing/2014/main" id="{DAF8B50F-69C4-4AED-9BE2-A73E0211F284}"/>
              </a:ext>
            </a:extLst>
          </p:cNvPr>
          <p:cNvSpPr txBox="1"/>
          <p:nvPr/>
        </p:nvSpPr>
        <p:spPr>
          <a:xfrm>
            <a:off x="6279514" y="6013443"/>
            <a:ext cx="2720974" cy="261610"/>
          </a:xfrm>
          <a:prstGeom prst="rect">
            <a:avLst/>
          </a:prstGeom>
          <a:noFill/>
        </p:spPr>
        <p:txBody>
          <a:bodyPr wrap="square" rtlCol="0">
            <a:spAutoFit/>
          </a:bodyPr>
          <a:lstStyle/>
          <a:p>
            <a:r>
              <a:rPr lang="es-MX" sz="1100" b="1" dirty="0">
                <a:solidFill>
                  <a:schemeClr val="accent1"/>
                </a:solidFill>
                <a:latin typeface="Arial" panose="020B0604020202020204" pitchFamily="34" charset="0"/>
                <a:cs typeface="Arial" panose="020B0604020202020204" pitchFamily="34" charset="0"/>
              </a:rPr>
              <a:t>Procedimiento Balance con RNT-RGD</a:t>
            </a:r>
          </a:p>
        </p:txBody>
      </p:sp>
      <p:sp>
        <p:nvSpPr>
          <p:cNvPr id="7" name="Rectángulo 6">
            <a:extLst>
              <a:ext uri="{FF2B5EF4-FFF2-40B4-BE49-F238E27FC236}">
                <a16:creationId xmlns:a16="http://schemas.microsoft.com/office/drawing/2014/main" id="{B342309A-366B-414A-87D2-A864A4AEBCED}"/>
              </a:ext>
            </a:extLst>
          </p:cNvPr>
          <p:cNvSpPr/>
          <p:nvPr/>
        </p:nvSpPr>
        <p:spPr>
          <a:xfrm>
            <a:off x="58654" y="6656268"/>
            <a:ext cx="8608267" cy="246221"/>
          </a:xfrm>
          <a:prstGeom prst="rect">
            <a:avLst/>
          </a:prstGeom>
        </p:spPr>
        <p:txBody>
          <a:bodyPr wrap="square">
            <a:spAutoFit/>
          </a:bodyPr>
          <a:lstStyle/>
          <a:p>
            <a:r>
              <a:rPr lang="es-MX" sz="1000" dirty="0">
                <a:latin typeface="Arial" panose="020B0604020202020204" pitchFamily="34" charset="0"/>
                <a:cs typeface="Arial" panose="020B0604020202020204" pitchFamily="34" charset="0"/>
              </a:rPr>
              <a:t>RNT: Red Nacional de Transmisión y RGD: Redes Generales de Distribución .</a:t>
            </a:r>
            <a:endParaRPr lang="es-MX" sz="1000" dirty="0"/>
          </a:p>
        </p:txBody>
      </p:sp>
    </p:spTree>
    <p:extLst>
      <p:ext uri="{BB962C8B-B14F-4D97-AF65-F5344CB8AC3E}">
        <p14:creationId xmlns:p14="http://schemas.microsoft.com/office/powerpoint/2010/main" val="35997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adroTexto 115">
            <a:extLst>
              <a:ext uri="{FF2B5EF4-FFF2-40B4-BE49-F238E27FC236}">
                <a16:creationId xmlns:a16="http://schemas.microsoft.com/office/drawing/2014/main" id="{8EB54632-29B3-4752-BCE7-EEE6683A8AE2}"/>
              </a:ext>
            </a:extLst>
          </p:cNvPr>
          <p:cNvSpPr txBox="1"/>
          <p:nvPr/>
        </p:nvSpPr>
        <p:spPr>
          <a:xfrm>
            <a:off x="1779735" y="101350"/>
            <a:ext cx="5465521" cy="738664"/>
          </a:xfrm>
          <a:prstGeom prst="rect">
            <a:avLst/>
          </a:prstGeom>
          <a:noFill/>
        </p:spPr>
        <p:txBody>
          <a:bodyPr wrap="square" rtlCol="0">
            <a:spAutoFit/>
          </a:bodyPr>
          <a:lstStyle/>
          <a:p>
            <a:pPr lvl="0" algn="ctr">
              <a:spcAft>
                <a:spcPts val="600"/>
              </a:spcAft>
              <a:defRPr/>
            </a:pPr>
            <a:r>
              <a:rPr lang="es-MX" sz="1400" b="1" dirty="0">
                <a:solidFill>
                  <a:prstClr val="black"/>
                </a:solidFill>
                <a:latin typeface="Arial" panose="020B0604020202020204" pitchFamily="34" charset="0"/>
                <a:cs typeface="Arial" panose="020B0604020202020204" pitchFamily="34" charset="0"/>
              </a:rPr>
              <a:t>Cálculo del balance de energía con alta tensión: </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el indicador de pérdidas a </a:t>
            </a:r>
            <a:r>
              <a:rPr lang="es-MX" sz="1400" b="1" dirty="0">
                <a:solidFill>
                  <a:prstClr val="black"/>
                </a:solidFill>
                <a:latin typeface="Arial" panose="020B0604020202020204" pitchFamily="34" charset="0"/>
                <a:cs typeface="Arial" panose="020B0604020202020204" pitchFamily="34" charset="0"/>
              </a:rPr>
              <a:t>agosto</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2018 es de 11.24%, </a:t>
            </a:r>
            <a:r>
              <a:rPr lang="es-MX" sz="1400" b="1" dirty="0">
                <a:solidFill>
                  <a:prstClr val="black"/>
                </a:solidFill>
                <a:latin typeface="Arial" panose="020B0604020202020204" pitchFamily="34" charset="0"/>
                <a:cs typeface="Arial" panose="020B0604020202020204" pitchFamily="34" charset="0"/>
              </a:rPr>
              <a:t>calculado </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bajo la metodología del Procedimiento MED-7001</a:t>
            </a:r>
            <a:r>
              <a:rPr lang="es-MX" sz="1400" b="1" dirty="0">
                <a:solidFill>
                  <a:prstClr val="black"/>
                </a:solidFill>
                <a:latin typeface="Arial" panose="020B0604020202020204" pitchFamily="34" charset="0"/>
                <a:cs typeface="Arial" panose="020B0604020202020204" pitchFamily="34" charset="0"/>
              </a:rPr>
              <a:t>.</a:t>
            </a:r>
            <a:endParaRPr kumimoji="0" lang="es-MX"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Marcador de número de diapositiva 2">
            <a:extLst>
              <a:ext uri="{FF2B5EF4-FFF2-40B4-BE49-F238E27FC236}">
                <a16:creationId xmlns:a16="http://schemas.microsoft.com/office/drawing/2014/main" id="{572F4548-4A32-E145-8008-5218481F2D45}"/>
              </a:ext>
            </a:extLst>
          </p:cNvPr>
          <p:cNvSpPr>
            <a:spLocks noGrp="1"/>
          </p:cNvSpPr>
          <p:nvPr>
            <p:ph type="sldNum" sz="quarter" idx="12"/>
          </p:nvPr>
        </p:nvSpPr>
        <p:spPr>
          <a:xfrm>
            <a:off x="6457950" y="608850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3BD45F-A2FE-4E93-9A4C-A602B648A0B7}" type="slidenum">
              <a:rPr kumimoji="0" lang="es-MX" sz="8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MX"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0EE24B12-3211-4D30-99EA-BB76BAAA9D73}"/>
              </a:ext>
            </a:extLst>
          </p:cNvPr>
          <p:cNvSpPr/>
          <p:nvPr/>
        </p:nvSpPr>
        <p:spPr>
          <a:xfrm>
            <a:off x="2779331" y="3342945"/>
            <a:ext cx="3478788" cy="3064099"/>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6A528EFD-FC9C-4B7A-8DDC-4A09D59E8080}"/>
              </a:ext>
            </a:extLst>
          </p:cNvPr>
          <p:cNvSpPr/>
          <p:nvPr/>
        </p:nvSpPr>
        <p:spPr>
          <a:xfrm>
            <a:off x="6442556" y="5764004"/>
            <a:ext cx="2669428" cy="749884"/>
          </a:xfrm>
          <a:prstGeom prst="rect">
            <a:avLst/>
          </a:prstGeom>
          <a:solidFill>
            <a:srgbClr val="FFF7BD"/>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0EAC28C5-DF3B-47B6-A183-7FA00F94A279}"/>
              </a:ext>
            </a:extLst>
          </p:cNvPr>
          <p:cNvSpPr/>
          <p:nvPr/>
        </p:nvSpPr>
        <p:spPr>
          <a:xfrm>
            <a:off x="6433029" y="966115"/>
            <a:ext cx="2669428" cy="4773203"/>
          </a:xfrm>
          <a:prstGeom prst="rect">
            <a:avLst/>
          </a:prstGeom>
          <a:solidFill>
            <a:srgbClr val="BDFFBD"/>
          </a:solidFill>
          <a:ln w="28575">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EC8F9F1-1965-4DDE-AB49-E310C037FA9A}"/>
              </a:ext>
            </a:extLst>
          </p:cNvPr>
          <p:cNvSpPr/>
          <p:nvPr/>
        </p:nvSpPr>
        <p:spPr>
          <a:xfrm>
            <a:off x="7815550" y="1492518"/>
            <a:ext cx="1123791" cy="3000456"/>
          </a:xfrm>
          <a:prstGeom prst="rect">
            <a:avLst/>
          </a:prstGeom>
          <a:solidFill>
            <a:schemeClr val="accent6">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FEFFB199-54C0-4A62-9914-9913C0821B67}"/>
              </a:ext>
            </a:extLst>
          </p:cNvPr>
          <p:cNvSpPr/>
          <p:nvPr/>
        </p:nvSpPr>
        <p:spPr>
          <a:xfrm>
            <a:off x="107688" y="1013805"/>
            <a:ext cx="2510784" cy="5508000"/>
          </a:xfrm>
          <a:prstGeom prst="rect">
            <a:avLst/>
          </a:prstGeom>
          <a:solidFill>
            <a:schemeClr val="accent5">
              <a:lumMod val="20000"/>
              <a:lumOff val="80000"/>
            </a:schemeClr>
          </a:solidFill>
          <a:ln w="28575">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9" name="AF72A255-6189-48E8-ABCF-228A0D728CD0" descr="AF72A255-6189-48E8-ABCF-228A0D728CD0">
            <a:extLst>
              <a:ext uri="{FF2B5EF4-FFF2-40B4-BE49-F238E27FC236}">
                <a16:creationId xmlns:a16="http://schemas.microsoft.com/office/drawing/2014/main" id="{B68E4C6C-AEE0-4848-81E6-A7EB066F3F57}"/>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813261" y="1395736"/>
            <a:ext cx="3258507" cy="17819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5D5BB3F1-D4E3-45E5-A153-022C59F249A0}"/>
              </a:ext>
            </a:extLst>
          </p:cNvPr>
          <p:cNvSpPr txBox="1"/>
          <p:nvPr/>
        </p:nvSpPr>
        <p:spPr>
          <a:xfrm>
            <a:off x="388209" y="2986579"/>
            <a:ext cx="122609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Transmisión</a:t>
            </a:r>
          </a:p>
        </p:txBody>
      </p:sp>
      <p:sp>
        <p:nvSpPr>
          <p:cNvPr id="11" name="CuadroTexto 10">
            <a:extLst>
              <a:ext uri="{FF2B5EF4-FFF2-40B4-BE49-F238E27FC236}">
                <a16:creationId xmlns:a16="http://schemas.microsoft.com/office/drawing/2014/main" id="{B7A30DF8-3CA0-48E8-8B4E-7C183F118924}"/>
              </a:ext>
            </a:extLst>
          </p:cNvPr>
          <p:cNvSpPr txBox="1"/>
          <p:nvPr/>
        </p:nvSpPr>
        <p:spPr>
          <a:xfrm>
            <a:off x="363771" y="4244190"/>
            <a:ext cx="13306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Permisionarios</a:t>
            </a:r>
          </a:p>
        </p:txBody>
      </p:sp>
      <p:sp>
        <p:nvSpPr>
          <p:cNvPr id="12" name="CuadroTexto 11">
            <a:extLst>
              <a:ext uri="{FF2B5EF4-FFF2-40B4-BE49-F238E27FC236}">
                <a16:creationId xmlns:a16="http://schemas.microsoft.com/office/drawing/2014/main" id="{C85C3903-29A3-43F0-8FD8-A01A6CB44177}"/>
              </a:ext>
            </a:extLst>
          </p:cNvPr>
          <p:cNvSpPr txBox="1"/>
          <p:nvPr/>
        </p:nvSpPr>
        <p:spPr>
          <a:xfrm>
            <a:off x="1384592" y="1495286"/>
            <a:ext cx="90638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9,305 GWh</a:t>
            </a:r>
          </a:p>
        </p:txBody>
      </p:sp>
      <p:sp>
        <p:nvSpPr>
          <p:cNvPr id="13" name="CuadroTexto 12">
            <a:extLst>
              <a:ext uri="{FF2B5EF4-FFF2-40B4-BE49-F238E27FC236}">
                <a16:creationId xmlns:a16="http://schemas.microsoft.com/office/drawing/2014/main" id="{74349C13-01E5-4BF3-888D-D68F2A8A8565}"/>
              </a:ext>
            </a:extLst>
          </p:cNvPr>
          <p:cNvSpPr txBox="1"/>
          <p:nvPr/>
        </p:nvSpPr>
        <p:spPr>
          <a:xfrm>
            <a:off x="1376457" y="2661946"/>
            <a:ext cx="95178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280,383 GWh</a:t>
            </a:r>
          </a:p>
        </p:txBody>
      </p:sp>
      <p:sp>
        <p:nvSpPr>
          <p:cNvPr id="14" name="CuadroTexto 13">
            <a:extLst>
              <a:ext uri="{FF2B5EF4-FFF2-40B4-BE49-F238E27FC236}">
                <a16:creationId xmlns:a16="http://schemas.microsoft.com/office/drawing/2014/main" id="{7AF8F4FC-30D5-434B-8971-969C7A917E59}"/>
              </a:ext>
            </a:extLst>
          </p:cNvPr>
          <p:cNvSpPr txBox="1"/>
          <p:nvPr/>
        </p:nvSpPr>
        <p:spPr>
          <a:xfrm>
            <a:off x="1493421" y="5096331"/>
            <a:ext cx="804179"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1,318 GWh</a:t>
            </a:r>
          </a:p>
        </p:txBody>
      </p:sp>
      <p:sp>
        <p:nvSpPr>
          <p:cNvPr id="15" name="CuadroTexto 14">
            <a:extLst>
              <a:ext uri="{FF2B5EF4-FFF2-40B4-BE49-F238E27FC236}">
                <a16:creationId xmlns:a16="http://schemas.microsoft.com/office/drawing/2014/main" id="{4B288438-ACCB-49C8-8168-CC67C16F38C5}"/>
              </a:ext>
            </a:extLst>
          </p:cNvPr>
          <p:cNvSpPr txBox="1"/>
          <p:nvPr/>
        </p:nvSpPr>
        <p:spPr>
          <a:xfrm>
            <a:off x="1420171" y="3911136"/>
            <a:ext cx="893475"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15,270 GWh </a:t>
            </a:r>
          </a:p>
        </p:txBody>
      </p:sp>
      <p:sp>
        <p:nvSpPr>
          <p:cNvPr id="16" name="CuadroTexto 15">
            <a:extLst>
              <a:ext uri="{FF2B5EF4-FFF2-40B4-BE49-F238E27FC236}">
                <a16:creationId xmlns:a16="http://schemas.microsoft.com/office/drawing/2014/main" id="{972A6327-1E3D-430E-AD16-C325AB9C01AD}"/>
              </a:ext>
            </a:extLst>
          </p:cNvPr>
          <p:cNvSpPr txBox="1"/>
          <p:nvPr/>
        </p:nvSpPr>
        <p:spPr>
          <a:xfrm>
            <a:off x="391682" y="5471729"/>
            <a:ext cx="13384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Importación 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Exportación</a:t>
            </a:r>
          </a:p>
        </p:txBody>
      </p:sp>
      <p:sp>
        <p:nvSpPr>
          <p:cNvPr id="17" name="CuadroTexto 16">
            <a:extLst>
              <a:ext uri="{FF2B5EF4-FFF2-40B4-BE49-F238E27FC236}">
                <a16:creationId xmlns:a16="http://schemas.microsoft.com/office/drawing/2014/main" id="{2EE847B7-9DFA-4200-AD4A-AC8E3DE178D6}"/>
              </a:ext>
            </a:extLst>
          </p:cNvPr>
          <p:cNvSpPr txBox="1"/>
          <p:nvPr/>
        </p:nvSpPr>
        <p:spPr>
          <a:xfrm>
            <a:off x="7550438" y="4909555"/>
            <a:ext cx="161936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Suministros Calificados</a:t>
            </a:r>
          </a:p>
        </p:txBody>
      </p:sp>
      <p:sp>
        <p:nvSpPr>
          <p:cNvPr id="18" name="CuadroTexto 17">
            <a:extLst>
              <a:ext uri="{FF2B5EF4-FFF2-40B4-BE49-F238E27FC236}">
                <a16:creationId xmlns:a16="http://schemas.microsoft.com/office/drawing/2014/main" id="{A218E992-BADD-48FB-9BC1-AB606DA0095B}"/>
              </a:ext>
            </a:extLst>
          </p:cNvPr>
          <p:cNvSpPr txBox="1"/>
          <p:nvPr/>
        </p:nvSpPr>
        <p:spPr>
          <a:xfrm>
            <a:off x="7608285" y="6194024"/>
            <a:ext cx="163222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Empleados Usos propios</a:t>
            </a:r>
          </a:p>
        </p:txBody>
      </p:sp>
      <p:sp>
        <p:nvSpPr>
          <p:cNvPr id="19" name="CuadroTexto 18">
            <a:extLst>
              <a:ext uri="{FF2B5EF4-FFF2-40B4-BE49-F238E27FC236}">
                <a16:creationId xmlns:a16="http://schemas.microsoft.com/office/drawing/2014/main" id="{959DFE81-469F-4C9A-A678-18662953099A}"/>
              </a:ext>
            </a:extLst>
          </p:cNvPr>
          <p:cNvSpPr txBox="1"/>
          <p:nvPr/>
        </p:nvSpPr>
        <p:spPr>
          <a:xfrm>
            <a:off x="3521396" y="4094726"/>
            <a:ext cx="20537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Ep</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s-MX"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t>
            </a:r>
            <a:r>
              <a:rPr kumimoji="0" lang="es-MX"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s-MX" sz="1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34,432GWh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55,629 MDP</a:t>
            </a:r>
          </a:p>
        </p:txBody>
      </p:sp>
      <p:cxnSp>
        <p:nvCxnSpPr>
          <p:cNvPr id="20" name="Conector recto 19">
            <a:extLst>
              <a:ext uri="{FF2B5EF4-FFF2-40B4-BE49-F238E27FC236}">
                <a16:creationId xmlns:a16="http://schemas.microsoft.com/office/drawing/2014/main" id="{E064A5E1-83AE-410A-9F05-7249D8EF5D32}"/>
              </a:ext>
            </a:extLst>
          </p:cNvPr>
          <p:cNvCxnSpPr>
            <a:cxnSpLocks/>
          </p:cNvCxnSpPr>
          <p:nvPr/>
        </p:nvCxnSpPr>
        <p:spPr>
          <a:xfrm flipV="1">
            <a:off x="618264" y="6045180"/>
            <a:ext cx="1716467" cy="6389"/>
          </a:xfrm>
          <a:prstGeom prst="line">
            <a:avLst/>
          </a:prstGeom>
          <a:ln w="381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uadroTexto 20">
            <a:extLst>
              <a:ext uri="{FF2B5EF4-FFF2-40B4-BE49-F238E27FC236}">
                <a16:creationId xmlns:a16="http://schemas.microsoft.com/office/drawing/2014/main" id="{D331C921-76F7-4118-A1E2-9D6FA058EB46}"/>
              </a:ext>
            </a:extLst>
          </p:cNvPr>
          <p:cNvSpPr txBox="1"/>
          <p:nvPr/>
        </p:nvSpPr>
        <p:spPr>
          <a:xfrm>
            <a:off x="394006" y="6056557"/>
            <a:ext cx="138572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Total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energía recibida</a:t>
            </a:r>
            <a:endParaRPr kumimoji="0" lang="es-MX"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637F06AF-B7B7-4A17-8F49-B0093EB7EE0D}"/>
              </a:ext>
            </a:extLst>
          </p:cNvPr>
          <p:cNvSpPr/>
          <p:nvPr/>
        </p:nvSpPr>
        <p:spPr>
          <a:xfrm>
            <a:off x="7950509" y="1832873"/>
            <a:ext cx="907274"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Residencial</a:t>
            </a:r>
          </a:p>
        </p:txBody>
      </p:sp>
      <p:sp>
        <p:nvSpPr>
          <p:cNvPr id="23" name="Rectángulo 22">
            <a:extLst>
              <a:ext uri="{FF2B5EF4-FFF2-40B4-BE49-F238E27FC236}">
                <a16:creationId xmlns:a16="http://schemas.microsoft.com/office/drawing/2014/main" id="{79BD9DE2-71D6-4BFC-8398-FEA9C5DC3A99}"/>
              </a:ext>
            </a:extLst>
          </p:cNvPr>
          <p:cNvSpPr/>
          <p:nvPr/>
        </p:nvSpPr>
        <p:spPr>
          <a:xfrm>
            <a:off x="7908432" y="2336371"/>
            <a:ext cx="95596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Comercial</a:t>
            </a:r>
            <a:r>
              <a:rPr kumimoji="0" lang="es-MX"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24" name="Rectángulo 23">
            <a:extLst>
              <a:ext uri="{FF2B5EF4-FFF2-40B4-BE49-F238E27FC236}">
                <a16:creationId xmlns:a16="http://schemas.microsoft.com/office/drawing/2014/main" id="{1341E35F-3DD0-4992-85D1-A17E258E239D}"/>
              </a:ext>
            </a:extLst>
          </p:cNvPr>
          <p:cNvSpPr/>
          <p:nvPr/>
        </p:nvSpPr>
        <p:spPr>
          <a:xfrm>
            <a:off x="8024251" y="2944919"/>
            <a:ext cx="696182"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Industria</a:t>
            </a:r>
          </a:p>
        </p:txBody>
      </p:sp>
      <p:sp>
        <p:nvSpPr>
          <p:cNvPr id="25" name="Rectángulo 24">
            <a:extLst>
              <a:ext uri="{FF2B5EF4-FFF2-40B4-BE49-F238E27FC236}">
                <a16:creationId xmlns:a16="http://schemas.microsoft.com/office/drawing/2014/main" id="{16C45E72-4241-4413-BEEE-D6B498D7D1EB}"/>
              </a:ext>
            </a:extLst>
          </p:cNvPr>
          <p:cNvSpPr/>
          <p:nvPr/>
        </p:nvSpPr>
        <p:spPr>
          <a:xfrm>
            <a:off x="8060791" y="3507404"/>
            <a:ext cx="673081"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Agrícola</a:t>
            </a:r>
          </a:p>
        </p:txBody>
      </p:sp>
      <p:sp>
        <p:nvSpPr>
          <p:cNvPr id="26" name="Rectángulo 25">
            <a:extLst>
              <a:ext uri="{FF2B5EF4-FFF2-40B4-BE49-F238E27FC236}">
                <a16:creationId xmlns:a16="http://schemas.microsoft.com/office/drawing/2014/main" id="{6311DA67-5E6F-4F43-9607-23F1D7C653F8}"/>
              </a:ext>
            </a:extLst>
          </p:cNvPr>
          <p:cNvSpPr/>
          <p:nvPr/>
        </p:nvSpPr>
        <p:spPr>
          <a:xfrm>
            <a:off x="7873692" y="4085531"/>
            <a:ext cx="111776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Alumbrado Pub y Agua potable</a:t>
            </a:r>
          </a:p>
        </p:txBody>
      </p:sp>
      <p:sp>
        <p:nvSpPr>
          <p:cNvPr id="27" name="CuadroTexto 26">
            <a:extLst>
              <a:ext uri="{FF2B5EF4-FFF2-40B4-BE49-F238E27FC236}">
                <a16:creationId xmlns:a16="http://schemas.microsoft.com/office/drawing/2014/main" id="{1763C4D0-673E-4DF0-9CD4-B0B1E5A9AEC5}"/>
              </a:ext>
            </a:extLst>
          </p:cNvPr>
          <p:cNvSpPr txBox="1"/>
          <p:nvPr/>
        </p:nvSpPr>
        <p:spPr>
          <a:xfrm>
            <a:off x="7725118" y="5255067"/>
            <a:ext cx="160373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Total energía entregada</a:t>
            </a:r>
          </a:p>
        </p:txBody>
      </p:sp>
      <p:sp>
        <p:nvSpPr>
          <p:cNvPr id="28" name="CuadroTexto 27">
            <a:extLst>
              <a:ext uri="{FF2B5EF4-FFF2-40B4-BE49-F238E27FC236}">
                <a16:creationId xmlns:a16="http://schemas.microsoft.com/office/drawing/2014/main" id="{A92B75C4-DA6F-4410-83EA-A27679F3E818}"/>
              </a:ext>
            </a:extLst>
          </p:cNvPr>
          <p:cNvSpPr txBox="1"/>
          <p:nvPr/>
        </p:nvSpPr>
        <p:spPr>
          <a:xfrm>
            <a:off x="6836485" y="5885029"/>
            <a:ext cx="141418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12,137 GWh</a:t>
            </a:r>
          </a:p>
        </p:txBody>
      </p:sp>
      <p:sp>
        <p:nvSpPr>
          <p:cNvPr id="29" name="CuadroTexto 28">
            <a:extLst>
              <a:ext uri="{FF2B5EF4-FFF2-40B4-BE49-F238E27FC236}">
                <a16:creationId xmlns:a16="http://schemas.microsoft.com/office/drawing/2014/main" id="{350190F4-A498-49C3-AEFB-C8B509A1F2D8}"/>
              </a:ext>
            </a:extLst>
          </p:cNvPr>
          <p:cNvSpPr txBox="1"/>
          <p:nvPr/>
        </p:nvSpPr>
        <p:spPr>
          <a:xfrm>
            <a:off x="6812178" y="4543269"/>
            <a:ext cx="140402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1,505 GWh</a:t>
            </a:r>
          </a:p>
        </p:txBody>
      </p:sp>
      <p:sp>
        <p:nvSpPr>
          <p:cNvPr id="30" name="CuadroTexto 29">
            <a:extLst>
              <a:ext uri="{FF2B5EF4-FFF2-40B4-BE49-F238E27FC236}">
                <a16:creationId xmlns:a16="http://schemas.microsoft.com/office/drawing/2014/main" id="{9255B8C1-83D8-41C0-B916-D7516C52BDAB}"/>
              </a:ext>
            </a:extLst>
          </p:cNvPr>
          <p:cNvSpPr txBox="1"/>
          <p:nvPr/>
        </p:nvSpPr>
        <p:spPr>
          <a:xfrm>
            <a:off x="2554961" y="4862991"/>
            <a:ext cx="391235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(34,432=306,276-259,707-12,137) GWh</a:t>
            </a:r>
          </a:p>
        </p:txBody>
      </p:sp>
      <p:sp>
        <p:nvSpPr>
          <p:cNvPr id="31" name="CuadroTexto 30">
            <a:extLst>
              <a:ext uri="{FF2B5EF4-FFF2-40B4-BE49-F238E27FC236}">
                <a16:creationId xmlns:a16="http://schemas.microsoft.com/office/drawing/2014/main" id="{E60D0093-F08C-443E-8CC4-B7AD9B0971E7}"/>
              </a:ext>
            </a:extLst>
          </p:cNvPr>
          <p:cNvSpPr txBox="1"/>
          <p:nvPr/>
        </p:nvSpPr>
        <p:spPr>
          <a:xfrm>
            <a:off x="0" y="2318438"/>
            <a:ext cx="369332" cy="1960773"/>
          </a:xfrm>
          <a:prstGeom prst="rect">
            <a:avLst/>
          </a:prstGeom>
          <a:noFill/>
          <a:ln>
            <a:noFill/>
          </a:ln>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0E0EDC"/>
                </a:solidFill>
                <a:effectLst/>
                <a:uLnTx/>
                <a:uFillTx/>
                <a:latin typeface="Arial" panose="020B0604020202020204" pitchFamily="34" charset="0"/>
                <a:cs typeface="Arial" panose="020B0604020202020204" pitchFamily="34" charset="0"/>
              </a:rPr>
              <a:t>Energía Recibida</a:t>
            </a:r>
            <a:endParaRPr kumimoji="0" lang="es-MX" sz="1000" b="1" i="0" u="none" strike="noStrike" kern="1200" cap="none" spc="0" normalizeH="0" baseline="0" noProof="0" dirty="0">
              <a:ln>
                <a:noFill/>
              </a:ln>
              <a:solidFill>
                <a:srgbClr val="0E0EDC"/>
              </a:solidFill>
              <a:effectLst/>
              <a:uLnTx/>
              <a:uFillTx/>
              <a:latin typeface="Arial" panose="020B0604020202020204" pitchFamily="34" charset="0"/>
              <a:cs typeface="Arial" panose="020B0604020202020204" pitchFamily="34" charset="0"/>
            </a:endParaRPr>
          </a:p>
        </p:txBody>
      </p:sp>
      <p:sp>
        <p:nvSpPr>
          <p:cNvPr id="32" name="CuadroTexto 31">
            <a:extLst>
              <a:ext uri="{FF2B5EF4-FFF2-40B4-BE49-F238E27FC236}">
                <a16:creationId xmlns:a16="http://schemas.microsoft.com/office/drawing/2014/main" id="{3988F82E-2BFB-44EE-BC46-942811B03619}"/>
              </a:ext>
            </a:extLst>
          </p:cNvPr>
          <p:cNvSpPr txBox="1"/>
          <p:nvPr/>
        </p:nvSpPr>
        <p:spPr>
          <a:xfrm>
            <a:off x="6301063" y="2256088"/>
            <a:ext cx="369332" cy="2305305"/>
          </a:xfrm>
          <a:prstGeom prst="rect">
            <a:avLst/>
          </a:prstGeom>
          <a:noFill/>
          <a:ln>
            <a:noFill/>
          </a:ln>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008000"/>
                </a:solidFill>
                <a:effectLst/>
                <a:uLnTx/>
                <a:uFillTx/>
                <a:latin typeface="Arial" panose="020B0604020202020204" pitchFamily="34" charset="0"/>
                <a:cs typeface="Arial" panose="020B0604020202020204" pitchFamily="34" charset="0"/>
              </a:rPr>
              <a:t>Energía Entregada</a:t>
            </a:r>
          </a:p>
        </p:txBody>
      </p:sp>
      <mc:AlternateContent xmlns:mc="http://schemas.openxmlformats.org/markup-compatibility/2006" xmlns:a14="http://schemas.microsoft.com/office/drawing/2010/main">
        <mc:Choice Requires="a14">
          <p:sp>
            <p:nvSpPr>
              <p:cNvPr id="33" name="CuadroTexto 32">
                <a:extLst>
                  <a:ext uri="{FF2B5EF4-FFF2-40B4-BE49-F238E27FC236}">
                    <a16:creationId xmlns:a16="http://schemas.microsoft.com/office/drawing/2014/main" id="{D516EB2A-A550-4BBF-8443-39B85328A620}"/>
                  </a:ext>
                </a:extLst>
              </p:cNvPr>
              <p:cNvSpPr txBox="1"/>
              <p:nvPr/>
            </p:nvSpPr>
            <p:spPr>
              <a:xfrm>
                <a:off x="2887828" y="5176827"/>
                <a:ext cx="3270505" cy="4146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 </a:t>
                </a:r>
                <a:r>
                  <a:rPr kumimoji="0" lang="es-MX" sz="1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14:m>
                  <m:oMath xmlns:m="http://schemas.openxmlformats.org/officeDocument/2006/math">
                    <m:r>
                      <a:rPr kumimoji="0" lang="es-MX" sz="12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  </m:t>
                    </m:r>
                    <m:f>
                      <m:fPr>
                        <m:ctrlPr>
                          <a:rPr kumimoji="0" lang="es-MX" sz="12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fPr>
                      <m:num>
                        <m:r>
                          <a:rPr kumimoji="0" lang="es-MX" sz="12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𝐸𝑝</m:t>
                        </m:r>
                      </m:num>
                      <m:den>
                        <m:r>
                          <a:rPr kumimoji="0" lang="es-MX" sz="12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 </m:t>
                        </m:r>
                        <m:r>
                          <a:rPr kumimoji="0" lang="es-MX" sz="12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𝐸𝑟</m:t>
                        </m:r>
                      </m:den>
                    </m:f>
                  </m:oMath>
                </a14:m>
                <a:r>
                  <a:rPr kumimoji="0" lang="es-MX" sz="11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s-MX" sz="16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14:m>
                  <m:oMath xmlns:m="http://schemas.openxmlformats.org/officeDocument/2006/math">
                    <m:f>
                      <m:fPr>
                        <m:ctrlPr>
                          <a:rPr kumimoji="0" lang="es-MX" sz="1400" b="0" i="1"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ctrlPr>
                      </m:fPr>
                      <m:num>
                        <m:r>
                          <a:rPr kumimoji="0" lang="es-MX" sz="1400" b="0" i="0"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3</m:t>
                        </m:r>
                        <m:r>
                          <a:rPr kumimoji="0" lang="es-MX" sz="14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4,432</m:t>
                        </m:r>
                      </m:num>
                      <m:den>
                        <m:r>
                          <a:rPr kumimoji="0" lang="es-MX" sz="1400" b="0" i="0" u="none" strike="noStrike" kern="1200" cap="none" spc="0" normalizeH="0" baseline="0" noProof="0">
                            <a:ln>
                              <a:noFill/>
                            </a:ln>
                            <a:solidFill>
                              <a:prstClr val="black"/>
                            </a:solidFill>
                            <a:effectLst/>
                            <a:uLnTx/>
                            <a:uFillTx/>
                            <a:latin typeface="Cambria Math" panose="02040503050406030204" pitchFamily="18" charset="0"/>
                            <a:cs typeface="Arial" panose="020B0604020202020204" pitchFamily="34" charset="0"/>
                          </a:rPr>
                          <m:t> </m:t>
                        </m:r>
                        <m:r>
                          <a:rPr kumimoji="0" lang="es-MX" sz="1400" b="0" i="0"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30</m:t>
                        </m:r>
                        <m:r>
                          <a:rPr kumimoji="0" lang="es-MX" sz="14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6,276</m:t>
                        </m:r>
                      </m:den>
                    </m:f>
                    <m:r>
                      <a:rPr kumimoji="0" lang="es-MX" sz="1400" b="1"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r>
                      <a:rPr kumimoji="0" lang="es-MX" sz="1400" b="1"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𝟏𝟏</m:t>
                    </m:r>
                    <m:r>
                      <a:rPr kumimoji="0" lang="es-MX" sz="1400" b="1"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r>
                      <a:rPr kumimoji="0" lang="es-MX" sz="1400" b="1"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𝟐𝟒</m:t>
                    </m:r>
                  </m:oMath>
                </a14:m>
                <a:endParaRPr kumimoji="0" lang="es-MX"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33" name="CuadroTexto 32">
                <a:extLst>
                  <a:ext uri="{FF2B5EF4-FFF2-40B4-BE49-F238E27FC236}">
                    <a16:creationId xmlns:a16="http://schemas.microsoft.com/office/drawing/2014/main" id="{D516EB2A-A550-4BBF-8443-39B85328A620}"/>
                  </a:ext>
                </a:extLst>
              </p:cNvPr>
              <p:cNvSpPr txBox="1">
                <a:spLocks noRot="1" noChangeAspect="1" noMove="1" noResize="1" noEditPoints="1" noAdjustHandles="1" noChangeArrowheads="1" noChangeShapeType="1" noTextEdit="1"/>
              </p:cNvSpPr>
              <p:nvPr/>
            </p:nvSpPr>
            <p:spPr>
              <a:xfrm>
                <a:off x="2887828" y="5176827"/>
                <a:ext cx="3270505" cy="414601"/>
              </a:xfrm>
              <a:prstGeom prst="rect">
                <a:avLst/>
              </a:prstGeom>
              <a:blipFill>
                <a:blip r:embed="rId3"/>
                <a:stretch>
                  <a:fillRect/>
                </a:stretch>
              </a:blipFill>
            </p:spPr>
            <p:txBody>
              <a:bodyPr/>
              <a:lstStyle/>
              <a:p>
                <a:r>
                  <a:rPr lang="es-MX">
                    <a:noFill/>
                  </a:rPr>
                  <a:t> </a:t>
                </a:r>
              </a:p>
            </p:txBody>
          </p:sp>
        </mc:Fallback>
      </mc:AlternateContent>
      <p:sp>
        <p:nvSpPr>
          <p:cNvPr id="34" name="CuadroTexto 33">
            <a:extLst>
              <a:ext uri="{FF2B5EF4-FFF2-40B4-BE49-F238E27FC236}">
                <a16:creationId xmlns:a16="http://schemas.microsoft.com/office/drawing/2014/main" id="{1A5294AC-690C-4264-B909-A5C368EB613C}"/>
              </a:ext>
            </a:extLst>
          </p:cNvPr>
          <p:cNvSpPr txBox="1"/>
          <p:nvPr/>
        </p:nvSpPr>
        <p:spPr>
          <a:xfrm rot="16200000">
            <a:off x="6151982" y="5923292"/>
            <a:ext cx="949207" cy="4154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dirty="0">
                <a:ln>
                  <a:noFill/>
                </a:ln>
                <a:solidFill>
                  <a:srgbClr val="DAA600"/>
                </a:solidFill>
                <a:effectLst/>
                <a:uLnTx/>
                <a:uFillTx/>
                <a:latin typeface="Arial" panose="020B0604020202020204" pitchFamily="34" charset="0"/>
                <a:cs typeface="Arial" panose="020B0604020202020204" pitchFamily="34" charset="0"/>
              </a:rPr>
              <a:t>Energía Consumida</a:t>
            </a:r>
          </a:p>
        </p:txBody>
      </p:sp>
      <p:sp>
        <p:nvSpPr>
          <p:cNvPr id="35" name="CuadroTexto 34">
            <a:extLst>
              <a:ext uri="{FF2B5EF4-FFF2-40B4-BE49-F238E27FC236}">
                <a16:creationId xmlns:a16="http://schemas.microsoft.com/office/drawing/2014/main" id="{B869D24C-627F-4CB6-8541-2313902B11BC}"/>
              </a:ext>
            </a:extLst>
          </p:cNvPr>
          <p:cNvSpPr txBox="1"/>
          <p:nvPr/>
        </p:nvSpPr>
        <p:spPr>
          <a:xfrm>
            <a:off x="7737326" y="2182041"/>
            <a:ext cx="368499" cy="1609907"/>
          </a:xfrm>
          <a:prstGeom prst="rect">
            <a:avLst/>
          </a:prstGeom>
          <a:noFill/>
          <a:ln>
            <a:noFill/>
          </a:ln>
        </p:spPr>
        <p:txBody>
          <a:bodyPr vert="wordArt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rPr>
              <a:t>Ventas</a:t>
            </a:r>
          </a:p>
        </p:txBody>
      </p:sp>
      <p:sp>
        <p:nvSpPr>
          <p:cNvPr id="36" name="CuadroTexto 35">
            <a:extLst>
              <a:ext uri="{FF2B5EF4-FFF2-40B4-BE49-F238E27FC236}">
                <a16:creationId xmlns:a16="http://schemas.microsoft.com/office/drawing/2014/main" id="{E412AF08-2745-46E8-BC18-4A80D25E517B}"/>
              </a:ext>
            </a:extLst>
          </p:cNvPr>
          <p:cNvSpPr txBox="1"/>
          <p:nvPr/>
        </p:nvSpPr>
        <p:spPr>
          <a:xfrm>
            <a:off x="6612639" y="1018297"/>
            <a:ext cx="938410"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37,879 GWh</a:t>
            </a: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7" name="Picture 2" descr="Resultado de imagen para POWER GENERATION ICON">
            <a:extLst>
              <a:ext uri="{FF2B5EF4-FFF2-40B4-BE49-F238E27FC236}">
                <a16:creationId xmlns:a16="http://schemas.microsoft.com/office/drawing/2014/main" id="{8D505AF9-8A01-457B-B91F-471514F01C36}"/>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63236" y="1172798"/>
            <a:ext cx="669245" cy="697485"/>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a:extLst>
              <a:ext uri="{FF2B5EF4-FFF2-40B4-BE49-F238E27FC236}">
                <a16:creationId xmlns:a16="http://schemas.microsoft.com/office/drawing/2014/main" id="{231A1672-2E7B-4DB9-A3B4-12C823F2A4AB}"/>
              </a:ext>
            </a:extLst>
          </p:cNvPr>
          <p:cNvSpPr txBox="1"/>
          <p:nvPr/>
        </p:nvSpPr>
        <p:spPr>
          <a:xfrm>
            <a:off x="452437" y="1815358"/>
            <a:ext cx="96051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Generación</a:t>
            </a:r>
          </a:p>
        </p:txBody>
      </p:sp>
      <p:pic>
        <p:nvPicPr>
          <p:cNvPr id="39" name="Picture 4" descr="Imagen relacionada">
            <a:extLst>
              <a:ext uri="{FF2B5EF4-FFF2-40B4-BE49-F238E27FC236}">
                <a16:creationId xmlns:a16="http://schemas.microsoft.com/office/drawing/2014/main" id="{9D7E428E-BF95-4DE2-A346-BF6C7BAA1A50}"/>
              </a:ext>
            </a:extLst>
          </p:cNvPr>
          <p:cNvPicPr>
            <a:picLocks noChangeAspect="1" noChangeArrowheads="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brightnessContrast contrast="63000"/>
                    </a14:imgEffect>
                  </a14:imgLayer>
                </a14:imgProps>
              </a:ext>
              <a:ext uri="{28A0092B-C50C-407E-A947-70E740481C1C}">
                <a14:useLocalDpi xmlns:a14="http://schemas.microsoft.com/office/drawing/2010/main"/>
              </a:ext>
            </a:extLst>
          </a:blip>
          <a:srcRect/>
          <a:stretch>
            <a:fillRect/>
          </a:stretch>
        </p:blipFill>
        <p:spPr bwMode="auto">
          <a:xfrm>
            <a:off x="656830" y="2293104"/>
            <a:ext cx="700412" cy="70041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Imagen relacionada">
            <a:extLst>
              <a:ext uri="{FF2B5EF4-FFF2-40B4-BE49-F238E27FC236}">
                <a16:creationId xmlns:a16="http://schemas.microsoft.com/office/drawing/2014/main" id="{347F24C7-33E0-4AEB-A82F-889B947B7302}"/>
              </a:ext>
            </a:extLst>
          </p:cNvPr>
          <p:cNvPicPr>
            <a:picLocks noChangeAspect="1" noChangeArrowheads="1"/>
          </p:cNvPicPr>
          <p:nvPr/>
        </p:nvPicPr>
        <p:blipFill rotWithShape="1">
          <a:blip r:embed="rId7" cstate="print">
            <a:duotone>
              <a:prstClr val="black"/>
              <a:schemeClr val="accent1">
                <a:tint val="45000"/>
                <a:satMod val="400000"/>
              </a:schemeClr>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p:blipFill>
        <p:spPr bwMode="auto">
          <a:xfrm>
            <a:off x="435498" y="3456994"/>
            <a:ext cx="1030215" cy="853794"/>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upo 40">
            <a:extLst>
              <a:ext uri="{FF2B5EF4-FFF2-40B4-BE49-F238E27FC236}">
                <a16:creationId xmlns:a16="http://schemas.microsoft.com/office/drawing/2014/main" id="{E8ACDA1D-2A8D-4894-B174-47F6A395C7A6}"/>
              </a:ext>
            </a:extLst>
          </p:cNvPr>
          <p:cNvGrpSpPr/>
          <p:nvPr/>
        </p:nvGrpSpPr>
        <p:grpSpPr>
          <a:xfrm>
            <a:off x="511540" y="4672074"/>
            <a:ext cx="988992" cy="831936"/>
            <a:chOff x="-2090147" y="2488767"/>
            <a:chExt cx="1896921" cy="1935040"/>
          </a:xfrm>
        </p:grpSpPr>
        <p:pic>
          <p:nvPicPr>
            <p:cNvPr id="42" name="Gráfico 41" descr="Flecha: giro a la derecha">
              <a:extLst>
                <a:ext uri="{FF2B5EF4-FFF2-40B4-BE49-F238E27FC236}">
                  <a16:creationId xmlns:a16="http://schemas.microsoft.com/office/drawing/2014/main" id="{41F6EC25-6015-46F3-AEF4-ABB00294BA78}"/>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07626" y="2488767"/>
              <a:ext cx="914400" cy="914400"/>
            </a:xfrm>
            <a:prstGeom prst="rect">
              <a:avLst/>
            </a:prstGeom>
          </p:spPr>
        </p:pic>
        <p:pic>
          <p:nvPicPr>
            <p:cNvPr id="43" name="Picture 8" descr="Resultado de imagen para transmission tower icon">
              <a:extLst>
                <a:ext uri="{FF2B5EF4-FFF2-40B4-BE49-F238E27FC236}">
                  <a16:creationId xmlns:a16="http://schemas.microsoft.com/office/drawing/2014/main" id="{94C6D0D4-D0AA-452D-A0DE-BA5E8A802EEB}"/>
                </a:ext>
              </a:extLst>
            </p:cNvPr>
            <p:cNvPicPr>
              <a:picLocks noChangeAspect="1" noChangeArrowheads="1"/>
            </p:cNvPicPr>
            <p:nvPr/>
          </p:nvPicPr>
          <p:blipFill>
            <a:blip r:embed="rId11" cstate="hq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053367" y="2570300"/>
              <a:ext cx="1853507" cy="1853507"/>
            </a:xfrm>
            <a:prstGeom prst="rect">
              <a:avLst/>
            </a:prstGeom>
            <a:noFill/>
            <a:extLst>
              <a:ext uri="{909E8E84-426E-40DD-AFC4-6F175D3DCCD1}">
                <a14:hiddenFill xmlns:a14="http://schemas.microsoft.com/office/drawing/2010/main">
                  <a:solidFill>
                    <a:srgbClr val="FFFFFF"/>
                  </a:solidFill>
                </a14:hiddenFill>
              </a:ext>
            </a:extLst>
          </p:spPr>
        </p:pic>
        <p:pic>
          <p:nvPicPr>
            <p:cNvPr id="44" name="Gráfico 43" descr="Flecha: giro a la derecha">
              <a:extLst>
                <a:ext uri="{FF2B5EF4-FFF2-40B4-BE49-F238E27FC236}">
                  <a16:creationId xmlns:a16="http://schemas.microsoft.com/office/drawing/2014/main" id="{9FF81A5C-AFAA-4E35-BF9B-82C2C8D1E883}"/>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2090147" y="3079230"/>
              <a:ext cx="914400" cy="914400"/>
            </a:xfrm>
            <a:prstGeom prst="rect">
              <a:avLst/>
            </a:prstGeom>
          </p:spPr>
        </p:pic>
      </p:grpSp>
      <p:sp>
        <p:nvSpPr>
          <p:cNvPr id="45" name="Rectángulo 44">
            <a:extLst>
              <a:ext uri="{FF2B5EF4-FFF2-40B4-BE49-F238E27FC236}">
                <a16:creationId xmlns:a16="http://schemas.microsoft.com/office/drawing/2014/main" id="{7329DD73-1308-43A3-8819-34036C178445}"/>
              </a:ext>
            </a:extLst>
          </p:cNvPr>
          <p:cNvSpPr/>
          <p:nvPr/>
        </p:nvSpPr>
        <p:spPr>
          <a:xfrm>
            <a:off x="37670" y="6116707"/>
            <a:ext cx="53893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(Er)</a:t>
            </a:r>
            <a:endParaRPr kumimoji="0" lang="es-MX"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6" name="Elipse 45">
            <a:extLst>
              <a:ext uri="{FF2B5EF4-FFF2-40B4-BE49-F238E27FC236}">
                <a16:creationId xmlns:a16="http://schemas.microsoft.com/office/drawing/2014/main" id="{E04D2F8E-0BB4-4128-A530-0CB6E71E4B87}"/>
              </a:ext>
            </a:extLst>
          </p:cNvPr>
          <p:cNvSpPr/>
          <p:nvPr/>
        </p:nvSpPr>
        <p:spPr>
          <a:xfrm>
            <a:off x="2862816" y="1390732"/>
            <a:ext cx="3128399" cy="1842265"/>
          </a:xfrm>
          <a:prstGeom prst="ellipse">
            <a:avLst/>
          </a:prstGeom>
          <a:noFill/>
          <a:ln w="381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7" name="Rectángulo 46">
            <a:extLst>
              <a:ext uri="{FF2B5EF4-FFF2-40B4-BE49-F238E27FC236}">
                <a16:creationId xmlns:a16="http://schemas.microsoft.com/office/drawing/2014/main" id="{18E6AFCE-1FCF-4F6C-B29F-6B21E293F176}"/>
              </a:ext>
            </a:extLst>
          </p:cNvPr>
          <p:cNvSpPr/>
          <p:nvPr/>
        </p:nvSpPr>
        <p:spPr>
          <a:xfrm>
            <a:off x="6674963" y="1545599"/>
            <a:ext cx="769763"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800" b="1" dirty="0">
                <a:solidFill>
                  <a:prstClr val="black"/>
                </a:solidFill>
                <a:latin typeface="Arial" panose="020B0604020202020204" pitchFamily="34" charset="0"/>
                <a:cs typeface="Arial" panose="020B0604020202020204" pitchFamily="34" charset="0"/>
              </a:rPr>
              <a:t>71,512</a:t>
            </a: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GWh</a:t>
            </a:r>
          </a:p>
        </p:txBody>
      </p:sp>
      <p:sp>
        <p:nvSpPr>
          <p:cNvPr id="48" name="Flecha: a la derecha 47">
            <a:extLst>
              <a:ext uri="{FF2B5EF4-FFF2-40B4-BE49-F238E27FC236}">
                <a16:creationId xmlns:a16="http://schemas.microsoft.com/office/drawing/2014/main" id="{C9B77F11-8822-436C-ACA6-D2509E7C744A}"/>
              </a:ext>
            </a:extLst>
          </p:cNvPr>
          <p:cNvSpPr/>
          <p:nvPr/>
        </p:nvSpPr>
        <p:spPr>
          <a:xfrm>
            <a:off x="1550831" y="1582832"/>
            <a:ext cx="938195" cy="359788"/>
          </a:xfrm>
          <a:prstGeom prst="rightArrow">
            <a:avLst>
              <a:gd name="adj1" fmla="val 37293"/>
              <a:gd name="adj2" fmla="val 64825"/>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9" name="Flecha: a la derecha 48">
            <a:extLst>
              <a:ext uri="{FF2B5EF4-FFF2-40B4-BE49-F238E27FC236}">
                <a16:creationId xmlns:a16="http://schemas.microsoft.com/office/drawing/2014/main" id="{38799476-0703-49A7-84C7-953FAAF8E0B1}"/>
              </a:ext>
            </a:extLst>
          </p:cNvPr>
          <p:cNvSpPr/>
          <p:nvPr/>
        </p:nvSpPr>
        <p:spPr>
          <a:xfrm>
            <a:off x="1550831" y="2751812"/>
            <a:ext cx="938195" cy="359788"/>
          </a:xfrm>
          <a:prstGeom prst="rightArrow">
            <a:avLst>
              <a:gd name="adj1" fmla="val 37293"/>
              <a:gd name="adj2" fmla="val 64825"/>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0" name="Flecha: a la derecha 49">
            <a:extLst>
              <a:ext uri="{FF2B5EF4-FFF2-40B4-BE49-F238E27FC236}">
                <a16:creationId xmlns:a16="http://schemas.microsoft.com/office/drawing/2014/main" id="{4805CBD6-B741-4B0F-85EF-7F51DC147CC7}"/>
              </a:ext>
            </a:extLst>
          </p:cNvPr>
          <p:cNvSpPr/>
          <p:nvPr/>
        </p:nvSpPr>
        <p:spPr>
          <a:xfrm>
            <a:off x="1551248" y="3982369"/>
            <a:ext cx="938195" cy="359788"/>
          </a:xfrm>
          <a:prstGeom prst="rightArrow">
            <a:avLst>
              <a:gd name="adj1" fmla="val 37293"/>
              <a:gd name="adj2" fmla="val 64825"/>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1" name="Flecha: a la derecha 50">
            <a:extLst>
              <a:ext uri="{FF2B5EF4-FFF2-40B4-BE49-F238E27FC236}">
                <a16:creationId xmlns:a16="http://schemas.microsoft.com/office/drawing/2014/main" id="{48E4997B-CC7D-48A4-B34C-00382FE4AE42}"/>
              </a:ext>
            </a:extLst>
          </p:cNvPr>
          <p:cNvSpPr/>
          <p:nvPr/>
        </p:nvSpPr>
        <p:spPr>
          <a:xfrm>
            <a:off x="1540854" y="5163782"/>
            <a:ext cx="938195" cy="359788"/>
          </a:xfrm>
          <a:prstGeom prst="rightArrow">
            <a:avLst>
              <a:gd name="adj1" fmla="val 37293"/>
              <a:gd name="adj2" fmla="val 64825"/>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2" name="Flecha: a la derecha 51">
            <a:extLst>
              <a:ext uri="{FF2B5EF4-FFF2-40B4-BE49-F238E27FC236}">
                <a16:creationId xmlns:a16="http://schemas.microsoft.com/office/drawing/2014/main" id="{A3AA103B-34BB-42E2-9AE2-E7EBD442D846}"/>
              </a:ext>
            </a:extLst>
          </p:cNvPr>
          <p:cNvSpPr/>
          <p:nvPr/>
        </p:nvSpPr>
        <p:spPr>
          <a:xfrm>
            <a:off x="6779563" y="1632524"/>
            <a:ext cx="931387" cy="359788"/>
          </a:xfrm>
          <a:prstGeom prst="rightArrow">
            <a:avLst>
              <a:gd name="adj1" fmla="val 37293"/>
              <a:gd name="adj2" fmla="val 64825"/>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3" name="Flecha: a la derecha 52">
            <a:extLst>
              <a:ext uri="{FF2B5EF4-FFF2-40B4-BE49-F238E27FC236}">
                <a16:creationId xmlns:a16="http://schemas.microsoft.com/office/drawing/2014/main" id="{D811527D-51A5-4843-8143-AA8593FF32E1}"/>
              </a:ext>
            </a:extLst>
          </p:cNvPr>
          <p:cNvSpPr/>
          <p:nvPr/>
        </p:nvSpPr>
        <p:spPr>
          <a:xfrm>
            <a:off x="6781418" y="2158373"/>
            <a:ext cx="931387" cy="359788"/>
          </a:xfrm>
          <a:prstGeom prst="rightArrow">
            <a:avLst>
              <a:gd name="adj1" fmla="val 37293"/>
              <a:gd name="adj2" fmla="val 64825"/>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4" name="Flecha: a la derecha 53">
            <a:extLst>
              <a:ext uri="{FF2B5EF4-FFF2-40B4-BE49-F238E27FC236}">
                <a16:creationId xmlns:a16="http://schemas.microsoft.com/office/drawing/2014/main" id="{88FD6530-2D4A-4FB6-BA25-C7DA54735EC8}"/>
              </a:ext>
            </a:extLst>
          </p:cNvPr>
          <p:cNvSpPr/>
          <p:nvPr/>
        </p:nvSpPr>
        <p:spPr>
          <a:xfrm>
            <a:off x="6793731" y="2737015"/>
            <a:ext cx="931387" cy="359788"/>
          </a:xfrm>
          <a:prstGeom prst="rightArrow">
            <a:avLst>
              <a:gd name="adj1" fmla="val 37293"/>
              <a:gd name="adj2" fmla="val 64825"/>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5" name="Flecha: a la derecha 54">
            <a:extLst>
              <a:ext uri="{FF2B5EF4-FFF2-40B4-BE49-F238E27FC236}">
                <a16:creationId xmlns:a16="http://schemas.microsoft.com/office/drawing/2014/main" id="{3F102374-FA6B-4404-B627-5BD2E2E63549}"/>
              </a:ext>
            </a:extLst>
          </p:cNvPr>
          <p:cNvSpPr/>
          <p:nvPr/>
        </p:nvSpPr>
        <p:spPr>
          <a:xfrm>
            <a:off x="6767236" y="3316773"/>
            <a:ext cx="931387" cy="359788"/>
          </a:xfrm>
          <a:prstGeom prst="rightArrow">
            <a:avLst>
              <a:gd name="adj1" fmla="val 37293"/>
              <a:gd name="adj2" fmla="val 64825"/>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6" name="Flecha: a la derecha 55">
            <a:extLst>
              <a:ext uri="{FF2B5EF4-FFF2-40B4-BE49-F238E27FC236}">
                <a16:creationId xmlns:a16="http://schemas.microsoft.com/office/drawing/2014/main" id="{D44D8452-4B75-40E5-872E-91D3C5F5A68C}"/>
              </a:ext>
            </a:extLst>
          </p:cNvPr>
          <p:cNvSpPr/>
          <p:nvPr/>
        </p:nvSpPr>
        <p:spPr>
          <a:xfrm>
            <a:off x="6779563" y="3916402"/>
            <a:ext cx="931387" cy="359788"/>
          </a:xfrm>
          <a:prstGeom prst="rightArrow">
            <a:avLst>
              <a:gd name="adj1" fmla="val 37293"/>
              <a:gd name="adj2" fmla="val 64825"/>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7" name="Rectángulo 56">
            <a:extLst>
              <a:ext uri="{FF2B5EF4-FFF2-40B4-BE49-F238E27FC236}">
                <a16:creationId xmlns:a16="http://schemas.microsoft.com/office/drawing/2014/main" id="{7CF70722-8289-4960-91FF-E0F49422D515}"/>
              </a:ext>
            </a:extLst>
          </p:cNvPr>
          <p:cNvSpPr/>
          <p:nvPr/>
        </p:nvSpPr>
        <p:spPr>
          <a:xfrm>
            <a:off x="6639135" y="2074417"/>
            <a:ext cx="769763"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19,474 GWh</a:t>
            </a:r>
          </a:p>
        </p:txBody>
      </p:sp>
      <p:sp>
        <p:nvSpPr>
          <p:cNvPr id="58" name="Rectángulo 57">
            <a:extLst>
              <a:ext uri="{FF2B5EF4-FFF2-40B4-BE49-F238E27FC236}">
                <a16:creationId xmlns:a16="http://schemas.microsoft.com/office/drawing/2014/main" id="{A495BA95-E0C3-4CBD-A539-D13914825821}"/>
              </a:ext>
            </a:extLst>
          </p:cNvPr>
          <p:cNvSpPr/>
          <p:nvPr/>
        </p:nvSpPr>
        <p:spPr>
          <a:xfrm>
            <a:off x="6648161" y="2659108"/>
            <a:ext cx="885179"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107,803  GWh </a:t>
            </a:r>
          </a:p>
        </p:txBody>
      </p:sp>
      <p:sp>
        <p:nvSpPr>
          <p:cNvPr id="59" name="Rectángulo 58">
            <a:extLst>
              <a:ext uri="{FF2B5EF4-FFF2-40B4-BE49-F238E27FC236}">
                <a16:creationId xmlns:a16="http://schemas.microsoft.com/office/drawing/2014/main" id="{760C63E4-24E2-4502-896B-CD30D29C0554}"/>
              </a:ext>
            </a:extLst>
          </p:cNvPr>
          <p:cNvSpPr/>
          <p:nvPr/>
        </p:nvSpPr>
        <p:spPr>
          <a:xfrm>
            <a:off x="6685896" y="3216826"/>
            <a:ext cx="769763"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800" b="1" dirty="0">
                <a:solidFill>
                  <a:prstClr val="black"/>
                </a:solidFill>
                <a:latin typeface="Arial" panose="020B0604020202020204" pitchFamily="34" charset="0"/>
                <a:cs typeface="Arial" panose="020B0604020202020204" pitchFamily="34" charset="0"/>
              </a:rPr>
              <a:t>16,229</a:t>
            </a: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GWh</a:t>
            </a:r>
          </a:p>
        </p:txBody>
      </p:sp>
      <p:sp>
        <p:nvSpPr>
          <p:cNvPr id="60" name="Rectángulo 59">
            <a:extLst>
              <a:ext uri="{FF2B5EF4-FFF2-40B4-BE49-F238E27FC236}">
                <a16:creationId xmlns:a16="http://schemas.microsoft.com/office/drawing/2014/main" id="{6317BC3E-BBA9-4DE3-AF5D-49BE0F22B1F8}"/>
              </a:ext>
            </a:extLst>
          </p:cNvPr>
          <p:cNvSpPr/>
          <p:nvPr/>
        </p:nvSpPr>
        <p:spPr>
          <a:xfrm>
            <a:off x="6727296" y="3849561"/>
            <a:ext cx="71205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800" b="1" dirty="0">
                <a:solidFill>
                  <a:prstClr val="black"/>
                </a:solidFill>
                <a:latin typeface="Arial" panose="020B0604020202020204" pitchFamily="34" charset="0"/>
                <a:cs typeface="Arial" panose="020B0604020202020204" pitchFamily="34" charset="0"/>
              </a:rPr>
              <a:t>5,305</a:t>
            </a: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GWh</a:t>
            </a:r>
          </a:p>
        </p:txBody>
      </p:sp>
      <p:grpSp>
        <p:nvGrpSpPr>
          <p:cNvPr id="61" name="Grupo 60">
            <a:extLst>
              <a:ext uri="{FF2B5EF4-FFF2-40B4-BE49-F238E27FC236}">
                <a16:creationId xmlns:a16="http://schemas.microsoft.com/office/drawing/2014/main" id="{264454A8-8CDC-4C36-A777-8E39977266EE}"/>
              </a:ext>
            </a:extLst>
          </p:cNvPr>
          <p:cNvGrpSpPr/>
          <p:nvPr/>
        </p:nvGrpSpPr>
        <p:grpSpPr>
          <a:xfrm>
            <a:off x="8162021" y="1603923"/>
            <a:ext cx="384032" cy="263283"/>
            <a:chOff x="8079070" y="1087348"/>
            <a:chExt cx="596169" cy="378221"/>
          </a:xfrm>
        </p:grpSpPr>
        <p:pic>
          <p:nvPicPr>
            <p:cNvPr id="62" name="Picture 14" descr="Imagen relacionada">
              <a:extLst>
                <a:ext uri="{FF2B5EF4-FFF2-40B4-BE49-F238E27FC236}">
                  <a16:creationId xmlns:a16="http://schemas.microsoft.com/office/drawing/2014/main" id="{1A3326B5-E891-4A48-A6D2-3DFF2AD7F2D5}"/>
                </a:ext>
              </a:extLst>
            </p:cNvPr>
            <p:cNvPicPr>
              <a:picLocks noChangeAspect="1" noChangeArrowheads="1"/>
            </p:cNvPicPr>
            <p:nvPr/>
          </p:nvPicPr>
          <p:blipFill>
            <a:blip r:embed="rId13" cstate="print">
              <a:biLevel thresh="25000"/>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8079070" y="1147201"/>
              <a:ext cx="318448" cy="31836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4" descr="Imagen relacionada">
              <a:extLst>
                <a:ext uri="{FF2B5EF4-FFF2-40B4-BE49-F238E27FC236}">
                  <a16:creationId xmlns:a16="http://schemas.microsoft.com/office/drawing/2014/main" id="{90B15703-0FBB-4CE9-A859-3538A0E7926C}"/>
                </a:ext>
              </a:extLst>
            </p:cNvPr>
            <p:cNvPicPr>
              <a:picLocks noChangeAspect="1" noChangeArrowheads="1"/>
            </p:cNvPicPr>
            <p:nvPr/>
          </p:nvPicPr>
          <p:blipFill>
            <a:blip r:embed="rId13" cstate="print">
              <a:biLevel thresh="25000"/>
              <a:extLst>
                <a:ext uri="{BEBA8EAE-BF5A-486C-A8C5-ECC9F3942E4B}">
                  <a14:imgProps xmlns:a14="http://schemas.microsoft.com/office/drawing/2010/main">
                    <a14:imgLayer r:embed="rId1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8356791" y="1087348"/>
              <a:ext cx="318448" cy="3183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upo 63">
            <a:extLst>
              <a:ext uri="{FF2B5EF4-FFF2-40B4-BE49-F238E27FC236}">
                <a16:creationId xmlns:a16="http://schemas.microsoft.com/office/drawing/2014/main" id="{79D60EEA-8D59-4F82-8C6D-2C2833270FED}"/>
              </a:ext>
            </a:extLst>
          </p:cNvPr>
          <p:cNvGrpSpPr/>
          <p:nvPr/>
        </p:nvGrpSpPr>
        <p:grpSpPr>
          <a:xfrm>
            <a:off x="8122624" y="2107945"/>
            <a:ext cx="515700" cy="278268"/>
            <a:chOff x="8077197" y="1696292"/>
            <a:chExt cx="644646" cy="406340"/>
          </a:xfrm>
        </p:grpSpPr>
        <p:pic>
          <p:nvPicPr>
            <p:cNvPr id="65" name="Picture 16" descr="Resultado de imagen para tienda icono">
              <a:extLst>
                <a:ext uri="{FF2B5EF4-FFF2-40B4-BE49-F238E27FC236}">
                  <a16:creationId xmlns:a16="http://schemas.microsoft.com/office/drawing/2014/main" id="{BD4DEE62-A51E-4B92-B412-8E9AE5C13EEF}"/>
                </a:ext>
              </a:extLst>
            </p:cNvPr>
            <p:cNvPicPr>
              <a:picLocks noChangeAspect="1" noChangeArrowheads="1"/>
            </p:cNvPicPr>
            <p:nvPr/>
          </p:nvPicPr>
          <p:blipFill>
            <a:blip r:embed="rId15" cstate="print">
              <a:biLevel thresh="25000"/>
              <a:extLst>
                <a:ext uri="{BEBA8EAE-BF5A-486C-A8C5-ECC9F3942E4B}">
                  <a14:imgProps xmlns:a14="http://schemas.microsoft.com/office/drawing/2010/main">
                    <a14:imgLayer r:embed="rId16">
                      <a14:imgEffect>
                        <a14:sharpenSoften amount="50000"/>
                      </a14:imgEffect>
                      <a14:imgEffect>
                        <a14:brightnessContrast contrast="100000"/>
                      </a14:imgEffect>
                    </a14:imgLayer>
                  </a14:imgProps>
                </a:ext>
                <a:ext uri="{28A0092B-C50C-407E-A947-70E740481C1C}">
                  <a14:useLocalDpi xmlns:a14="http://schemas.microsoft.com/office/drawing/2010/main"/>
                </a:ext>
              </a:extLst>
            </a:blip>
            <a:srcRect/>
            <a:stretch>
              <a:fillRect/>
            </a:stretch>
          </p:blipFill>
          <p:spPr bwMode="auto">
            <a:xfrm flipH="1">
              <a:off x="8077197" y="1696292"/>
              <a:ext cx="442885" cy="39159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8" descr="Resultado de imagen para tienda icono">
              <a:extLst>
                <a:ext uri="{FF2B5EF4-FFF2-40B4-BE49-F238E27FC236}">
                  <a16:creationId xmlns:a16="http://schemas.microsoft.com/office/drawing/2014/main" id="{CE959013-1CBC-433B-BCBF-9E511D03515A}"/>
                </a:ext>
              </a:extLst>
            </p:cNvPr>
            <p:cNvPicPr>
              <a:picLocks noChangeAspect="1" noChangeArrowheads="1"/>
            </p:cNvPicPr>
            <p:nvPr/>
          </p:nvPicPr>
          <p:blipFill>
            <a:blip r:embed="rId17" cstate="print">
              <a:biLevel thresh="25000"/>
              <a:extLst>
                <a:ext uri="{28A0092B-C50C-407E-A947-70E740481C1C}">
                  <a14:useLocalDpi xmlns:a14="http://schemas.microsoft.com/office/drawing/2010/main"/>
                </a:ext>
              </a:extLst>
            </a:blip>
            <a:srcRect/>
            <a:stretch>
              <a:fillRect/>
            </a:stretch>
          </p:blipFill>
          <p:spPr bwMode="auto">
            <a:xfrm flipH="1">
              <a:off x="8497217" y="1827053"/>
              <a:ext cx="224626" cy="275579"/>
            </a:xfrm>
            <a:prstGeom prst="rect">
              <a:avLst/>
            </a:prstGeom>
            <a:noFill/>
            <a:extLst>
              <a:ext uri="{909E8E84-426E-40DD-AFC4-6F175D3DCCD1}">
                <a14:hiddenFill xmlns:a14="http://schemas.microsoft.com/office/drawing/2010/main">
                  <a:solidFill>
                    <a:srgbClr val="FFFFFF"/>
                  </a:solidFill>
                </a14:hiddenFill>
              </a:ext>
            </a:extLst>
          </p:spPr>
        </p:pic>
      </p:grpSp>
      <p:pic>
        <p:nvPicPr>
          <p:cNvPr id="67" name="Picture 22" descr="Imagen relacionada">
            <a:extLst>
              <a:ext uri="{FF2B5EF4-FFF2-40B4-BE49-F238E27FC236}">
                <a16:creationId xmlns:a16="http://schemas.microsoft.com/office/drawing/2014/main" id="{D77DFF7E-3695-4821-84B0-3D1DAD8B3770}"/>
              </a:ext>
            </a:extLst>
          </p:cNvPr>
          <p:cNvPicPr>
            <a:picLocks noChangeAspect="1" noChangeArrowheads="1"/>
          </p:cNvPicPr>
          <p:nvPr/>
        </p:nvPicPr>
        <p:blipFill>
          <a:blip r:embed="rId18" cstate="print">
            <a:biLevel thresh="25000"/>
            <a:extLst>
              <a:ext uri="{28A0092B-C50C-407E-A947-70E740481C1C}">
                <a14:useLocalDpi xmlns:a14="http://schemas.microsoft.com/office/drawing/2010/main"/>
              </a:ext>
            </a:extLst>
          </a:blip>
          <a:srcRect/>
          <a:stretch>
            <a:fillRect/>
          </a:stretch>
        </p:blipFill>
        <p:spPr bwMode="auto">
          <a:xfrm>
            <a:off x="8171345" y="2601850"/>
            <a:ext cx="374707" cy="374707"/>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upo 67">
            <a:extLst>
              <a:ext uri="{FF2B5EF4-FFF2-40B4-BE49-F238E27FC236}">
                <a16:creationId xmlns:a16="http://schemas.microsoft.com/office/drawing/2014/main" id="{35B7BCA8-EFB6-42A7-A900-1B050256FD41}"/>
              </a:ext>
            </a:extLst>
          </p:cNvPr>
          <p:cNvGrpSpPr/>
          <p:nvPr/>
        </p:nvGrpSpPr>
        <p:grpSpPr>
          <a:xfrm>
            <a:off x="8126167" y="3266546"/>
            <a:ext cx="514128" cy="305562"/>
            <a:chOff x="8087424" y="3153363"/>
            <a:chExt cx="639529" cy="351828"/>
          </a:xfrm>
        </p:grpSpPr>
        <p:pic>
          <p:nvPicPr>
            <p:cNvPr id="69" name="Picture 24" descr="Resultado de imagen para agricola icono">
              <a:extLst>
                <a:ext uri="{FF2B5EF4-FFF2-40B4-BE49-F238E27FC236}">
                  <a16:creationId xmlns:a16="http://schemas.microsoft.com/office/drawing/2014/main" id="{2EC95C68-5928-449A-A110-08B8FA6E30A6}"/>
                </a:ext>
              </a:extLst>
            </p:cNvPr>
            <p:cNvPicPr>
              <a:picLocks noChangeAspect="1" noChangeArrowheads="1"/>
            </p:cNvPicPr>
            <p:nvPr/>
          </p:nvPicPr>
          <p:blipFill>
            <a:blip r:embed="rId19" cstate="print">
              <a:biLevel thresh="25000"/>
              <a:extLst>
                <a:ext uri="{28A0092B-C50C-407E-A947-70E740481C1C}">
                  <a14:useLocalDpi xmlns:a14="http://schemas.microsoft.com/office/drawing/2010/main"/>
                </a:ext>
              </a:extLst>
            </a:blip>
            <a:srcRect/>
            <a:stretch>
              <a:fillRect/>
            </a:stretch>
          </p:blipFill>
          <p:spPr bwMode="auto">
            <a:xfrm>
              <a:off x="8087424" y="3153363"/>
              <a:ext cx="350498" cy="35182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6" descr="Resultado de imagen para maiz icono">
              <a:extLst>
                <a:ext uri="{FF2B5EF4-FFF2-40B4-BE49-F238E27FC236}">
                  <a16:creationId xmlns:a16="http://schemas.microsoft.com/office/drawing/2014/main" id="{637F88BA-808E-4BC4-811B-89059541DD3B}"/>
                </a:ext>
              </a:extLst>
            </p:cNvPr>
            <p:cNvPicPr>
              <a:picLocks noChangeAspect="1" noChangeArrowheads="1"/>
            </p:cNvPicPr>
            <p:nvPr/>
          </p:nvPicPr>
          <p:blipFill>
            <a:blip r:embed="rId20" cstate="print">
              <a:biLevel thresh="25000"/>
              <a:extLst>
                <a:ext uri="{28A0092B-C50C-407E-A947-70E740481C1C}">
                  <a14:useLocalDpi xmlns:a14="http://schemas.microsoft.com/office/drawing/2010/main"/>
                </a:ext>
              </a:extLst>
            </a:blip>
            <a:srcRect/>
            <a:stretch>
              <a:fillRect/>
            </a:stretch>
          </p:blipFill>
          <p:spPr bwMode="auto">
            <a:xfrm>
              <a:off x="8462327" y="3188909"/>
              <a:ext cx="207762" cy="2077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6" descr="Resultado de imagen para maiz icono">
              <a:extLst>
                <a:ext uri="{FF2B5EF4-FFF2-40B4-BE49-F238E27FC236}">
                  <a16:creationId xmlns:a16="http://schemas.microsoft.com/office/drawing/2014/main" id="{C8E925A6-23CF-4DAC-B4F8-6DAD2320DDEE}"/>
                </a:ext>
              </a:extLst>
            </p:cNvPr>
            <p:cNvPicPr>
              <a:picLocks noChangeAspect="1" noChangeArrowheads="1"/>
            </p:cNvPicPr>
            <p:nvPr/>
          </p:nvPicPr>
          <p:blipFill>
            <a:blip r:embed="rId20" cstate="print">
              <a:biLevel thresh="25000"/>
              <a:extLst>
                <a:ext uri="{28A0092B-C50C-407E-A947-70E740481C1C}">
                  <a14:useLocalDpi xmlns:a14="http://schemas.microsoft.com/office/drawing/2010/main"/>
                </a:ext>
              </a:extLst>
            </a:blip>
            <a:srcRect/>
            <a:stretch>
              <a:fillRect/>
            </a:stretch>
          </p:blipFill>
          <p:spPr bwMode="auto">
            <a:xfrm>
              <a:off x="8519191" y="3273069"/>
              <a:ext cx="207762" cy="2077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upo 71">
            <a:extLst>
              <a:ext uri="{FF2B5EF4-FFF2-40B4-BE49-F238E27FC236}">
                <a16:creationId xmlns:a16="http://schemas.microsoft.com/office/drawing/2014/main" id="{5394E779-1735-41CC-A667-BA812FFEC6AA}"/>
              </a:ext>
            </a:extLst>
          </p:cNvPr>
          <p:cNvGrpSpPr/>
          <p:nvPr/>
        </p:nvGrpSpPr>
        <p:grpSpPr>
          <a:xfrm>
            <a:off x="8094923" y="3743754"/>
            <a:ext cx="478294" cy="403511"/>
            <a:chOff x="7978267" y="3643777"/>
            <a:chExt cx="614022" cy="482879"/>
          </a:xfrm>
        </p:grpSpPr>
        <p:pic>
          <p:nvPicPr>
            <p:cNvPr id="73" name="Picture 30" descr="Imagen relacionada">
              <a:extLst>
                <a:ext uri="{FF2B5EF4-FFF2-40B4-BE49-F238E27FC236}">
                  <a16:creationId xmlns:a16="http://schemas.microsoft.com/office/drawing/2014/main" id="{B762D85B-0F7E-418F-BE6C-241BE4B54DCE}"/>
                </a:ext>
              </a:extLst>
            </p:cNvPr>
            <p:cNvPicPr>
              <a:picLocks noChangeAspect="1" noChangeArrowheads="1"/>
            </p:cNvPicPr>
            <p:nvPr/>
          </p:nvPicPr>
          <p:blipFill>
            <a:blip r:embed="rId21" cstate="print">
              <a:biLevel thresh="25000"/>
              <a:extLst>
                <a:ext uri="{28A0092B-C50C-407E-A947-70E740481C1C}">
                  <a14:useLocalDpi xmlns:a14="http://schemas.microsoft.com/office/drawing/2010/main"/>
                </a:ext>
              </a:extLst>
            </a:blip>
            <a:srcRect/>
            <a:stretch>
              <a:fillRect/>
            </a:stretch>
          </p:blipFill>
          <p:spPr bwMode="auto">
            <a:xfrm>
              <a:off x="8310285" y="3788577"/>
              <a:ext cx="282004" cy="28200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32" descr="Imagen relacionada">
              <a:extLst>
                <a:ext uri="{FF2B5EF4-FFF2-40B4-BE49-F238E27FC236}">
                  <a16:creationId xmlns:a16="http://schemas.microsoft.com/office/drawing/2014/main" id="{057F8C3C-699E-4794-9FC0-100C777D0469}"/>
                </a:ext>
              </a:extLst>
            </p:cNvPr>
            <p:cNvPicPr>
              <a:picLocks noChangeAspect="1" noChangeArrowheads="1"/>
            </p:cNvPicPr>
            <p:nvPr/>
          </p:nvPicPr>
          <p:blipFill>
            <a:blip r:embed="rId22" cstate="print">
              <a:biLevel thresh="25000"/>
              <a:extLst>
                <a:ext uri="{28A0092B-C50C-407E-A947-70E740481C1C}">
                  <a14:useLocalDpi xmlns:a14="http://schemas.microsoft.com/office/drawing/2010/main"/>
                </a:ext>
              </a:extLst>
            </a:blip>
            <a:srcRect/>
            <a:stretch>
              <a:fillRect/>
            </a:stretch>
          </p:blipFill>
          <p:spPr bwMode="auto">
            <a:xfrm flipH="1">
              <a:off x="7978267" y="3643777"/>
              <a:ext cx="471844" cy="482879"/>
            </a:xfrm>
            <a:prstGeom prst="rect">
              <a:avLst/>
            </a:prstGeom>
            <a:noFill/>
            <a:extLst>
              <a:ext uri="{909E8E84-426E-40DD-AFC4-6F175D3DCCD1}">
                <a14:hiddenFill xmlns:a14="http://schemas.microsoft.com/office/drawing/2010/main">
                  <a:solidFill>
                    <a:srgbClr val="FFFFFF"/>
                  </a:solidFill>
                </a14:hiddenFill>
              </a:ext>
            </a:extLst>
          </p:spPr>
        </p:pic>
      </p:grpSp>
      <p:pic>
        <p:nvPicPr>
          <p:cNvPr id="75" name="Picture 34" descr="Imagen relacionada">
            <a:extLst>
              <a:ext uri="{FF2B5EF4-FFF2-40B4-BE49-F238E27FC236}">
                <a16:creationId xmlns:a16="http://schemas.microsoft.com/office/drawing/2014/main" id="{A8F26EBC-5DFD-463E-B42E-B3853F26BA7B}"/>
              </a:ext>
            </a:extLst>
          </p:cNvPr>
          <p:cNvPicPr>
            <a:picLocks noChangeAspect="1" noChangeArrowheads="1"/>
          </p:cNvPicPr>
          <p:nvPr/>
        </p:nvPicPr>
        <p:blipFill>
          <a:blip r:embed="rId23" cstate="print">
            <a:biLevel thresh="50000"/>
            <a:extLst>
              <a:ext uri="{28A0092B-C50C-407E-A947-70E740481C1C}">
                <a14:useLocalDpi xmlns:a14="http://schemas.microsoft.com/office/drawing/2010/main"/>
              </a:ext>
            </a:extLst>
          </a:blip>
          <a:srcRect/>
          <a:stretch>
            <a:fillRect/>
          </a:stretch>
        </p:blipFill>
        <p:spPr bwMode="auto">
          <a:xfrm>
            <a:off x="8153489" y="4549172"/>
            <a:ext cx="465852" cy="385609"/>
          </a:xfrm>
          <a:prstGeom prst="rect">
            <a:avLst/>
          </a:prstGeom>
          <a:noFill/>
          <a:extLst>
            <a:ext uri="{909E8E84-426E-40DD-AFC4-6F175D3DCCD1}">
              <a14:hiddenFill xmlns:a14="http://schemas.microsoft.com/office/drawing/2010/main">
                <a:solidFill>
                  <a:srgbClr val="FFFFFF"/>
                </a:solidFill>
              </a14:hiddenFill>
            </a:ext>
          </a:extLst>
        </p:spPr>
      </p:pic>
      <p:sp>
        <p:nvSpPr>
          <p:cNvPr id="76" name="Flecha: a la derecha 75">
            <a:extLst>
              <a:ext uri="{FF2B5EF4-FFF2-40B4-BE49-F238E27FC236}">
                <a16:creationId xmlns:a16="http://schemas.microsoft.com/office/drawing/2014/main" id="{0A7F9B43-E17C-4B78-81A4-2BC436337FF0}"/>
              </a:ext>
            </a:extLst>
          </p:cNvPr>
          <p:cNvSpPr/>
          <p:nvPr/>
        </p:nvSpPr>
        <p:spPr>
          <a:xfrm>
            <a:off x="6791109" y="4626564"/>
            <a:ext cx="931387" cy="359788"/>
          </a:xfrm>
          <a:prstGeom prst="rightArrow">
            <a:avLst>
              <a:gd name="adj1" fmla="val 37293"/>
              <a:gd name="adj2" fmla="val 64825"/>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7" name="Flecha: a la derecha 76">
            <a:extLst>
              <a:ext uri="{FF2B5EF4-FFF2-40B4-BE49-F238E27FC236}">
                <a16:creationId xmlns:a16="http://schemas.microsoft.com/office/drawing/2014/main" id="{6AE99ED6-6456-4FB3-9ADE-01D5BCD49442}"/>
              </a:ext>
            </a:extLst>
          </p:cNvPr>
          <p:cNvSpPr/>
          <p:nvPr/>
        </p:nvSpPr>
        <p:spPr>
          <a:xfrm>
            <a:off x="6842980" y="5950900"/>
            <a:ext cx="931387" cy="359788"/>
          </a:xfrm>
          <a:prstGeom prst="rightArrow">
            <a:avLst>
              <a:gd name="adj1" fmla="val 37293"/>
              <a:gd name="adj2" fmla="val 64825"/>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78" name="Grupo 77">
            <a:extLst>
              <a:ext uri="{FF2B5EF4-FFF2-40B4-BE49-F238E27FC236}">
                <a16:creationId xmlns:a16="http://schemas.microsoft.com/office/drawing/2014/main" id="{C1FA4C7B-1972-486A-A1CD-48556CD1F9A0}"/>
              </a:ext>
            </a:extLst>
          </p:cNvPr>
          <p:cNvGrpSpPr/>
          <p:nvPr/>
        </p:nvGrpSpPr>
        <p:grpSpPr>
          <a:xfrm>
            <a:off x="7975069" y="5818396"/>
            <a:ext cx="837624" cy="396944"/>
            <a:chOff x="7910249" y="5252171"/>
            <a:chExt cx="837624" cy="396944"/>
          </a:xfrm>
        </p:grpSpPr>
        <p:grpSp>
          <p:nvGrpSpPr>
            <p:cNvPr id="79" name="Grupo 78">
              <a:extLst>
                <a:ext uri="{FF2B5EF4-FFF2-40B4-BE49-F238E27FC236}">
                  <a16:creationId xmlns:a16="http://schemas.microsoft.com/office/drawing/2014/main" id="{1D5C9B28-DD0F-4134-AC4E-B027BA285C43}"/>
                </a:ext>
              </a:extLst>
            </p:cNvPr>
            <p:cNvGrpSpPr/>
            <p:nvPr/>
          </p:nvGrpSpPr>
          <p:grpSpPr>
            <a:xfrm>
              <a:off x="8292631" y="5252171"/>
              <a:ext cx="455242" cy="379821"/>
              <a:chOff x="7987343" y="5462146"/>
              <a:chExt cx="670223" cy="496529"/>
            </a:xfrm>
          </p:grpSpPr>
          <p:pic>
            <p:nvPicPr>
              <p:cNvPr id="83" name="Picture 38" descr="Imagen relacionada">
                <a:extLst>
                  <a:ext uri="{FF2B5EF4-FFF2-40B4-BE49-F238E27FC236}">
                    <a16:creationId xmlns:a16="http://schemas.microsoft.com/office/drawing/2014/main" id="{C9661FD1-E686-46F4-86E6-7103A3AC8C55}"/>
                  </a:ext>
                </a:extLst>
              </p:cNvPr>
              <p:cNvPicPr>
                <a:picLocks noChangeAspect="1" noChangeArrowheads="1"/>
              </p:cNvPicPr>
              <p:nvPr/>
            </p:nvPicPr>
            <p:blipFill>
              <a:blip r:embed="rId24" cstate="print">
                <a:duotone>
                  <a:prstClr val="black"/>
                  <a:schemeClr val="tx1">
                    <a:lumMod val="50000"/>
                    <a:lumOff val="50000"/>
                    <a:tint val="45000"/>
                    <a:satMod val="400000"/>
                  </a:schemeClr>
                </a:duotone>
                <a:extLst>
                  <a:ext uri="{BEBA8EAE-BF5A-486C-A8C5-ECC9F3942E4B}">
                    <a14:imgProps xmlns:a14="http://schemas.microsoft.com/office/drawing/2010/main">
                      <a14:imgLayer r:embed="rId25">
                        <a14:imgEffect>
                          <a14:brightnessContrast contrast="65000"/>
                        </a14:imgEffect>
                      </a14:imgLayer>
                    </a14:imgProps>
                  </a:ext>
                  <a:ext uri="{28A0092B-C50C-407E-A947-70E740481C1C}">
                    <a14:useLocalDpi xmlns:a14="http://schemas.microsoft.com/office/drawing/2010/main"/>
                  </a:ext>
                </a:extLst>
              </a:blip>
              <a:srcRect/>
              <a:stretch>
                <a:fillRect/>
              </a:stretch>
            </p:blipFill>
            <p:spPr bwMode="auto">
              <a:xfrm>
                <a:off x="7987343" y="5462146"/>
                <a:ext cx="436392" cy="43639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0" descr="Imagen relacionada">
                <a:extLst>
                  <a:ext uri="{FF2B5EF4-FFF2-40B4-BE49-F238E27FC236}">
                    <a16:creationId xmlns:a16="http://schemas.microsoft.com/office/drawing/2014/main" id="{49302FE9-55FF-49A2-B43B-D5E5FD022FE7}"/>
                  </a:ext>
                </a:extLst>
              </p:cNvPr>
              <p:cNvPicPr>
                <a:picLocks noChangeAspect="1" noChangeArrowheads="1"/>
              </p:cNvPicPr>
              <p:nvPr/>
            </p:nvPicPr>
            <p:blipFill>
              <a:blip r:embed="rId26" cstate="print">
                <a:duotone>
                  <a:prstClr val="black"/>
                  <a:schemeClr val="tx1">
                    <a:lumMod val="50000"/>
                    <a:lumOff val="50000"/>
                    <a:tint val="45000"/>
                    <a:satMod val="400000"/>
                  </a:schemeClr>
                </a:duotone>
                <a:extLst>
                  <a:ext uri="{BEBA8EAE-BF5A-486C-A8C5-ECC9F3942E4B}">
                    <a14:imgProps xmlns:a14="http://schemas.microsoft.com/office/drawing/2010/main">
                      <a14:imgLayer r:embed="rId27">
                        <a14:imgEffect>
                          <a14:sharpenSoften amount="50000"/>
                        </a14:imgEffect>
                        <a14:imgEffect>
                          <a14:brightnessContrast bright="2000" contrast="94000"/>
                        </a14:imgEffect>
                      </a14:imgLayer>
                    </a14:imgProps>
                  </a:ext>
                  <a:ext uri="{28A0092B-C50C-407E-A947-70E740481C1C}">
                    <a14:useLocalDpi xmlns:a14="http://schemas.microsoft.com/office/drawing/2010/main"/>
                  </a:ext>
                </a:extLst>
              </a:blip>
              <a:srcRect/>
              <a:stretch>
                <a:fillRect/>
              </a:stretch>
            </p:blipFill>
            <p:spPr bwMode="auto">
              <a:xfrm>
                <a:off x="8310818" y="5516802"/>
                <a:ext cx="346748" cy="4418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Grupo 79">
              <a:extLst>
                <a:ext uri="{FF2B5EF4-FFF2-40B4-BE49-F238E27FC236}">
                  <a16:creationId xmlns:a16="http://schemas.microsoft.com/office/drawing/2014/main" id="{E4F6F5E7-12BA-4363-81CB-2DD3D1B1A34C}"/>
                </a:ext>
              </a:extLst>
            </p:cNvPr>
            <p:cNvGrpSpPr/>
            <p:nvPr/>
          </p:nvGrpSpPr>
          <p:grpSpPr>
            <a:xfrm>
              <a:off x="7910249" y="5269294"/>
              <a:ext cx="455242" cy="379821"/>
              <a:chOff x="7987343" y="5462146"/>
              <a:chExt cx="670223" cy="496529"/>
            </a:xfrm>
          </p:grpSpPr>
          <p:pic>
            <p:nvPicPr>
              <p:cNvPr id="81" name="Picture 38" descr="Imagen relacionada">
                <a:extLst>
                  <a:ext uri="{FF2B5EF4-FFF2-40B4-BE49-F238E27FC236}">
                    <a16:creationId xmlns:a16="http://schemas.microsoft.com/office/drawing/2014/main" id="{68C3767F-0BEC-4998-AE6D-7813D6527001}"/>
                  </a:ext>
                </a:extLst>
              </p:cNvPr>
              <p:cNvPicPr>
                <a:picLocks noChangeAspect="1" noChangeArrowheads="1"/>
              </p:cNvPicPr>
              <p:nvPr/>
            </p:nvPicPr>
            <p:blipFill>
              <a:blip r:embed="rId24" cstate="print">
                <a:duotone>
                  <a:prstClr val="black"/>
                  <a:schemeClr val="tx1">
                    <a:lumMod val="50000"/>
                    <a:lumOff val="50000"/>
                    <a:tint val="45000"/>
                    <a:satMod val="400000"/>
                  </a:schemeClr>
                </a:duotone>
                <a:extLst>
                  <a:ext uri="{BEBA8EAE-BF5A-486C-A8C5-ECC9F3942E4B}">
                    <a14:imgProps xmlns:a14="http://schemas.microsoft.com/office/drawing/2010/main">
                      <a14:imgLayer r:embed="rId25">
                        <a14:imgEffect>
                          <a14:brightnessContrast contrast="65000"/>
                        </a14:imgEffect>
                      </a14:imgLayer>
                    </a14:imgProps>
                  </a:ext>
                  <a:ext uri="{28A0092B-C50C-407E-A947-70E740481C1C}">
                    <a14:useLocalDpi xmlns:a14="http://schemas.microsoft.com/office/drawing/2010/main"/>
                  </a:ext>
                </a:extLst>
              </a:blip>
              <a:srcRect/>
              <a:stretch>
                <a:fillRect/>
              </a:stretch>
            </p:blipFill>
            <p:spPr bwMode="auto">
              <a:xfrm>
                <a:off x="7987343" y="5462146"/>
                <a:ext cx="436392" cy="43639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0" descr="Imagen relacionada">
                <a:extLst>
                  <a:ext uri="{FF2B5EF4-FFF2-40B4-BE49-F238E27FC236}">
                    <a16:creationId xmlns:a16="http://schemas.microsoft.com/office/drawing/2014/main" id="{64E9DCF2-7381-4F89-B2E0-E4F87ADC6B96}"/>
                  </a:ext>
                </a:extLst>
              </p:cNvPr>
              <p:cNvPicPr>
                <a:picLocks noChangeAspect="1" noChangeArrowheads="1"/>
              </p:cNvPicPr>
              <p:nvPr/>
            </p:nvPicPr>
            <p:blipFill>
              <a:blip r:embed="rId26" cstate="print">
                <a:duotone>
                  <a:prstClr val="black"/>
                  <a:schemeClr val="tx1">
                    <a:lumMod val="50000"/>
                    <a:lumOff val="50000"/>
                    <a:tint val="45000"/>
                    <a:satMod val="400000"/>
                  </a:schemeClr>
                </a:duotone>
                <a:extLst>
                  <a:ext uri="{BEBA8EAE-BF5A-486C-A8C5-ECC9F3942E4B}">
                    <a14:imgProps xmlns:a14="http://schemas.microsoft.com/office/drawing/2010/main">
                      <a14:imgLayer r:embed="rId27">
                        <a14:imgEffect>
                          <a14:sharpenSoften amount="50000"/>
                        </a14:imgEffect>
                        <a14:imgEffect>
                          <a14:brightnessContrast bright="2000" contrast="94000"/>
                        </a14:imgEffect>
                      </a14:imgLayer>
                    </a14:imgProps>
                  </a:ext>
                  <a:ext uri="{28A0092B-C50C-407E-A947-70E740481C1C}">
                    <a14:useLocalDpi xmlns:a14="http://schemas.microsoft.com/office/drawing/2010/main"/>
                  </a:ext>
                </a:extLst>
              </a:blip>
              <a:srcRect/>
              <a:stretch>
                <a:fillRect/>
              </a:stretch>
            </p:blipFill>
            <p:spPr bwMode="auto">
              <a:xfrm>
                <a:off x="8310818" y="5516802"/>
                <a:ext cx="346748" cy="44187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5" name="Rectángulo 84">
            <a:extLst>
              <a:ext uri="{FF2B5EF4-FFF2-40B4-BE49-F238E27FC236}">
                <a16:creationId xmlns:a16="http://schemas.microsoft.com/office/drawing/2014/main" id="{CE88190F-90A7-453B-8441-40134A264DC5}"/>
              </a:ext>
            </a:extLst>
          </p:cNvPr>
          <p:cNvSpPr/>
          <p:nvPr/>
        </p:nvSpPr>
        <p:spPr>
          <a:xfrm>
            <a:off x="3966238" y="4618673"/>
            <a:ext cx="1050288" cy="261610"/>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Ep= Er-Ee-Ec</a:t>
            </a:r>
          </a:p>
        </p:txBody>
      </p:sp>
      <p:sp>
        <p:nvSpPr>
          <p:cNvPr id="86" name="Flecha: a la derecha 85">
            <a:extLst>
              <a:ext uri="{FF2B5EF4-FFF2-40B4-BE49-F238E27FC236}">
                <a16:creationId xmlns:a16="http://schemas.microsoft.com/office/drawing/2014/main" id="{A8E4DF2E-FA3C-4C25-988E-C730C479F5C1}"/>
              </a:ext>
            </a:extLst>
          </p:cNvPr>
          <p:cNvSpPr/>
          <p:nvPr/>
        </p:nvSpPr>
        <p:spPr>
          <a:xfrm>
            <a:off x="6766863" y="1086424"/>
            <a:ext cx="931387" cy="359788"/>
          </a:xfrm>
          <a:prstGeom prst="rightArrow">
            <a:avLst>
              <a:gd name="adj1" fmla="val 37293"/>
              <a:gd name="adj2" fmla="val 64825"/>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7" name="Rectángulo 86">
            <a:extLst>
              <a:ext uri="{FF2B5EF4-FFF2-40B4-BE49-F238E27FC236}">
                <a16:creationId xmlns:a16="http://schemas.microsoft.com/office/drawing/2014/main" id="{DC9AECC1-69EA-4910-8CB8-AF4161189201}"/>
              </a:ext>
            </a:extLst>
          </p:cNvPr>
          <p:cNvSpPr/>
          <p:nvPr/>
        </p:nvSpPr>
        <p:spPr>
          <a:xfrm>
            <a:off x="7881016" y="1277138"/>
            <a:ext cx="907274" cy="2308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Porteo</a:t>
            </a:r>
            <a:endPar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8" name="CuadroTexto 87">
            <a:extLst>
              <a:ext uri="{FF2B5EF4-FFF2-40B4-BE49-F238E27FC236}">
                <a16:creationId xmlns:a16="http://schemas.microsoft.com/office/drawing/2014/main" id="{8F3A631D-E5B3-4401-8601-D1CB538122FE}"/>
              </a:ext>
            </a:extLst>
          </p:cNvPr>
          <p:cNvSpPr txBox="1"/>
          <p:nvPr/>
        </p:nvSpPr>
        <p:spPr>
          <a:xfrm>
            <a:off x="3542031" y="2897372"/>
            <a:ext cx="1905533" cy="369332"/>
          </a:xfrm>
          <a:prstGeom prst="rect">
            <a:avLst/>
          </a:prstGeom>
          <a:solidFill>
            <a:srgbClr val="FFFFFF">
              <a:alpha val="89020"/>
            </a:srgb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Redes Generales de Distribución</a:t>
            </a:r>
          </a:p>
        </p:txBody>
      </p:sp>
      <p:sp>
        <p:nvSpPr>
          <p:cNvPr id="89" name="Flecha: a la derecha 88">
            <a:extLst>
              <a:ext uri="{FF2B5EF4-FFF2-40B4-BE49-F238E27FC236}">
                <a16:creationId xmlns:a16="http://schemas.microsoft.com/office/drawing/2014/main" id="{C88A36A4-B961-4404-8AEC-0411ADEE4E36}"/>
              </a:ext>
            </a:extLst>
          </p:cNvPr>
          <p:cNvSpPr/>
          <p:nvPr/>
        </p:nvSpPr>
        <p:spPr>
          <a:xfrm rot="5400000">
            <a:off x="4038742" y="3482025"/>
            <a:ext cx="869646" cy="518900"/>
          </a:xfrm>
          <a:prstGeom prst="rightArrow">
            <a:avLst>
              <a:gd name="adj1" fmla="val 36687"/>
              <a:gd name="adj2" fmla="val 57187"/>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0" name="CuadroTexto 89">
            <a:extLst>
              <a:ext uri="{FF2B5EF4-FFF2-40B4-BE49-F238E27FC236}">
                <a16:creationId xmlns:a16="http://schemas.microsoft.com/office/drawing/2014/main" id="{790E6365-D5E3-4467-9C8B-61092397D5DE}"/>
              </a:ext>
            </a:extLst>
          </p:cNvPr>
          <p:cNvSpPr txBox="1"/>
          <p:nvPr/>
        </p:nvSpPr>
        <p:spPr>
          <a:xfrm>
            <a:off x="4224241" y="3424552"/>
            <a:ext cx="712639" cy="338554"/>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Energía pérdida</a:t>
            </a:r>
          </a:p>
        </p:txBody>
      </p:sp>
      <p:sp>
        <p:nvSpPr>
          <p:cNvPr id="91" name="Rectángulo 90">
            <a:extLst>
              <a:ext uri="{FF2B5EF4-FFF2-40B4-BE49-F238E27FC236}">
                <a16:creationId xmlns:a16="http://schemas.microsoft.com/office/drawing/2014/main" id="{CCD58071-868E-447B-8719-E50D3AAC08DB}"/>
              </a:ext>
            </a:extLst>
          </p:cNvPr>
          <p:cNvSpPr/>
          <p:nvPr/>
        </p:nvSpPr>
        <p:spPr>
          <a:xfrm>
            <a:off x="3825349" y="3426508"/>
            <a:ext cx="399148" cy="246221"/>
          </a:xfrm>
          <a:prstGeom prst="rect">
            <a:avLst/>
          </a:prstGeom>
          <a:solidFill>
            <a:schemeClr val="bg1"/>
          </a:solid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(Ep)</a:t>
            </a:r>
            <a:endParaRPr kumimoji="0" lang="es-MX"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92" name="Imagen 91">
            <a:extLst>
              <a:ext uri="{FF2B5EF4-FFF2-40B4-BE49-F238E27FC236}">
                <a16:creationId xmlns:a16="http://schemas.microsoft.com/office/drawing/2014/main" id="{9F615B03-9E41-43A4-9810-C22BFC90BE7B}"/>
              </a:ext>
            </a:extLst>
          </p:cNvPr>
          <p:cNvPicPr>
            <a:picLocks noChangeAspect="1"/>
          </p:cNvPicPr>
          <p:nvPr/>
        </p:nvPicPr>
        <p:blipFill>
          <a:blip r:embed="rId28"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a:ext>
            </a:extLst>
          </a:blip>
          <a:stretch>
            <a:fillRect/>
          </a:stretch>
        </p:blipFill>
        <p:spPr>
          <a:xfrm>
            <a:off x="7763493" y="989138"/>
            <a:ext cx="1202719" cy="334147"/>
          </a:xfrm>
          <a:prstGeom prst="rect">
            <a:avLst/>
          </a:prstGeom>
        </p:spPr>
      </p:pic>
      <p:sp>
        <p:nvSpPr>
          <p:cNvPr id="93" name="Rectángulo 92">
            <a:extLst>
              <a:ext uri="{FF2B5EF4-FFF2-40B4-BE49-F238E27FC236}">
                <a16:creationId xmlns:a16="http://schemas.microsoft.com/office/drawing/2014/main" id="{522F0EBF-6F82-4FBF-AC72-500AB3F0C785}"/>
              </a:ext>
            </a:extLst>
          </p:cNvPr>
          <p:cNvSpPr/>
          <p:nvPr/>
        </p:nvSpPr>
        <p:spPr>
          <a:xfrm>
            <a:off x="7563350" y="5303357"/>
            <a:ext cx="57259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(Ee)</a:t>
            </a:r>
            <a:endParaRPr kumimoji="0" lang="es-MX"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94" name="Conector recto 93">
            <a:extLst>
              <a:ext uri="{FF2B5EF4-FFF2-40B4-BE49-F238E27FC236}">
                <a16:creationId xmlns:a16="http://schemas.microsoft.com/office/drawing/2014/main" id="{070C8550-4087-4BB9-B89A-9D3EB4907E7A}"/>
              </a:ext>
            </a:extLst>
          </p:cNvPr>
          <p:cNvCxnSpPr>
            <a:cxnSpLocks/>
          </p:cNvCxnSpPr>
          <p:nvPr/>
        </p:nvCxnSpPr>
        <p:spPr>
          <a:xfrm flipV="1">
            <a:off x="6841956" y="5182261"/>
            <a:ext cx="1716467" cy="6389"/>
          </a:xfrm>
          <a:prstGeom prst="line">
            <a:avLst/>
          </a:prstGeom>
          <a:ln w="381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97" name="CuadroTexto 96">
            <a:extLst>
              <a:ext uri="{FF2B5EF4-FFF2-40B4-BE49-F238E27FC236}">
                <a16:creationId xmlns:a16="http://schemas.microsoft.com/office/drawing/2014/main" id="{C0C1A418-145E-4703-A848-BCE0737A4E49}"/>
              </a:ext>
            </a:extLst>
          </p:cNvPr>
          <p:cNvSpPr txBox="1"/>
          <p:nvPr/>
        </p:nvSpPr>
        <p:spPr>
          <a:xfrm>
            <a:off x="1388913" y="1813664"/>
            <a:ext cx="90638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15,580 MDP</a:t>
            </a:r>
          </a:p>
        </p:txBody>
      </p:sp>
      <p:sp>
        <p:nvSpPr>
          <p:cNvPr id="98" name="CuadroTexto 97">
            <a:extLst>
              <a:ext uri="{FF2B5EF4-FFF2-40B4-BE49-F238E27FC236}">
                <a16:creationId xmlns:a16="http://schemas.microsoft.com/office/drawing/2014/main" id="{E43EAD95-9E27-43E6-BA20-ED9FE3ED0210}"/>
              </a:ext>
            </a:extLst>
          </p:cNvPr>
          <p:cNvSpPr txBox="1"/>
          <p:nvPr/>
        </p:nvSpPr>
        <p:spPr>
          <a:xfrm>
            <a:off x="1384065" y="2980324"/>
            <a:ext cx="95178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469,501 MDP</a:t>
            </a:r>
          </a:p>
        </p:txBody>
      </p:sp>
      <p:sp>
        <p:nvSpPr>
          <p:cNvPr id="99" name="CuadroTexto 98">
            <a:extLst>
              <a:ext uri="{FF2B5EF4-FFF2-40B4-BE49-F238E27FC236}">
                <a16:creationId xmlns:a16="http://schemas.microsoft.com/office/drawing/2014/main" id="{AA72281A-3C38-4DB8-B4EC-4241E5DF8DDE}"/>
              </a:ext>
            </a:extLst>
          </p:cNvPr>
          <p:cNvSpPr txBox="1"/>
          <p:nvPr/>
        </p:nvSpPr>
        <p:spPr>
          <a:xfrm>
            <a:off x="1536237" y="5405434"/>
            <a:ext cx="77191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2,207 MDP</a:t>
            </a:r>
          </a:p>
        </p:txBody>
      </p:sp>
      <p:sp>
        <p:nvSpPr>
          <p:cNvPr id="100" name="CuadroTexto 99">
            <a:extLst>
              <a:ext uri="{FF2B5EF4-FFF2-40B4-BE49-F238E27FC236}">
                <a16:creationId xmlns:a16="http://schemas.microsoft.com/office/drawing/2014/main" id="{02A9A82D-869D-4A52-A6D2-B78999FEA501}"/>
              </a:ext>
            </a:extLst>
          </p:cNvPr>
          <p:cNvSpPr txBox="1"/>
          <p:nvPr/>
        </p:nvSpPr>
        <p:spPr>
          <a:xfrm>
            <a:off x="1437939" y="4229514"/>
            <a:ext cx="893475"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25,569 MDP</a:t>
            </a:r>
          </a:p>
        </p:txBody>
      </p:sp>
      <p:sp>
        <p:nvSpPr>
          <p:cNvPr id="101" name="CuadroTexto 100">
            <a:extLst>
              <a:ext uri="{FF2B5EF4-FFF2-40B4-BE49-F238E27FC236}">
                <a16:creationId xmlns:a16="http://schemas.microsoft.com/office/drawing/2014/main" id="{ED59769B-F1B4-4B67-ACBA-3720F288D790}"/>
              </a:ext>
            </a:extLst>
          </p:cNvPr>
          <p:cNvSpPr txBox="1"/>
          <p:nvPr/>
        </p:nvSpPr>
        <p:spPr>
          <a:xfrm>
            <a:off x="6790605" y="4836749"/>
            <a:ext cx="140402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2,347 MDP</a:t>
            </a:r>
          </a:p>
        </p:txBody>
      </p:sp>
      <p:sp>
        <p:nvSpPr>
          <p:cNvPr id="102" name="CuadroTexto 101">
            <a:extLst>
              <a:ext uri="{FF2B5EF4-FFF2-40B4-BE49-F238E27FC236}">
                <a16:creationId xmlns:a16="http://schemas.microsoft.com/office/drawing/2014/main" id="{F1601AF2-F4F5-43B2-872B-B71DA0AA89FE}"/>
              </a:ext>
            </a:extLst>
          </p:cNvPr>
          <p:cNvSpPr txBox="1"/>
          <p:nvPr/>
        </p:nvSpPr>
        <p:spPr>
          <a:xfrm>
            <a:off x="6621546" y="1332097"/>
            <a:ext cx="938410"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prstClr val="black"/>
                </a:solidFill>
                <a:latin typeface="Arial" panose="020B0604020202020204" pitchFamily="34" charset="0"/>
                <a:cs typeface="Arial" panose="020B0604020202020204" pitchFamily="34" charset="0"/>
              </a:rPr>
              <a:t>59,106</a:t>
            </a:r>
            <a:r>
              <a:rPr kumimoji="0" lang="es-MX"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MDP</a:t>
            </a: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3" name="Rectángulo 102">
            <a:extLst>
              <a:ext uri="{FF2B5EF4-FFF2-40B4-BE49-F238E27FC236}">
                <a16:creationId xmlns:a16="http://schemas.microsoft.com/office/drawing/2014/main" id="{6AD8BAC8-30F9-4D42-A09D-4C5DB51E0442}"/>
              </a:ext>
            </a:extLst>
          </p:cNvPr>
          <p:cNvSpPr/>
          <p:nvPr/>
        </p:nvSpPr>
        <p:spPr>
          <a:xfrm>
            <a:off x="6667266" y="1823202"/>
            <a:ext cx="816249"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800" b="1" dirty="0">
                <a:solidFill>
                  <a:prstClr val="black"/>
                </a:solidFill>
                <a:latin typeface="Arial" panose="020B0604020202020204" pitchFamily="34" charset="0"/>
                <a:cs typeface="Arial" panose="020B0604020202020204" pitchFamily="34" charset="0"/>
              </a:rPr>
              <a:t>111,587</a:t>
            </a: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MDP</a:t>
            </a:r>
          </a:p>
        </p:txBody>
      </p:sp>
      <p:sp>
        <p:nvSpPr>
          <p:cNvPr id="104" name="Rectángulo 103">
            <a:extLst>
              <a:ext uri="{FF2B5EF4-FFF2-40B4-BE49-F238E27FC236}">
                <a16:creationId xmlns:a16="http://schemas.microsoft.com/office/drawing/2014/main" id="{4FE3E132-C671-4957-ABD2-6142E4985C5E}"/>
              </a:ext>
            </a:extLst>
          </p:cNvPr>
          <p:cNvSpPr/>
          <p:nvPr/>
        </p:nvSpPr>
        <p:spPr>
          <a:xfrm>
            <a:off x="6648042" y="2367897"/>
            <a:ext cx="758541"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800" b="1" dirty="0">
                <a:solidFill>
                  <a:prstClr val="black"/>
                </a:solidFill>
                <a:latin typeface="Arial" panose="020B0604020202020204" pitchFamily="34" charset="0"/>
                <a:cs typeface="Arial" panose="020B0604020202020204" pitchFamily="34" charset="0"/>
              </a:rPr>
              <a:t>30,388</a:t>
            </a: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MDP</a:t>
            </a:r>
          </a:p>
        </p:txBody>
      </p:sp>
      <p:sp>
        <p:nvSpPr>
          <p:cNvPr id="105" name="Rectángulo 104">
            <a:extLst>
              <a:ext uri="{FF2B5EF4-FFF2-40B4-BE49-F238E27FC236}">
                <a16:creationId xmlns:a16="http://schemas.microsoft.com/office/drawing/2014/main" id="{FFBD7744-0B4C-4633-9DAB-753CA06B6683}"/>
              </a:ext>
            </a:extLst>
          </p:cNvPr>
          <p:cNvSpPr/>
          <p:nvPr/>
        </p:nvSpPr>
        <p:spPr>
          <a:xfrm>
            <a:off x="6667669" y="2942408"/>
            <a:ext cx="816249"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168,216 MDP</a:t>
            </a:r>
          </a:p>
        </p:txBody>
      </p:sp>
      <p:sp>
        <p:nvSpPr>
          <p:cNvPr id="106" name="Rectángulo 105">
            <a:extLst>
              <a:ext uri="{FF2B5EF4-FFF2-40B4-BE49-F238E27FC236}">
                <a16:creationId xmlns:a16="http://schemas.microsoft.com/office/drawing/2014/main" id="{851427AD-FA24-42EC-8F4E-3950119540C3}"/>
              </a:ext>
            </a:extLst>
          </p:cNvPr>
          <p:cNvSpPr/>
          <p:nvPr/>
        </p:nvSpPr>
        <p:spPr>
          <a:xfrm>
            <a:off x="6694803" y="3525546"/>
            <a:ext cx="758541"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800" b="1" dirty="0">
                <a:solidFill>
                  <a:prstClr val="black"/>
                </a:solidFill>
                <a:latin typeface="Arial" panose="020B0604020202020204" pitchFamily="34" charset="0"/>
                <a:cs typeface="Arial" panose="020B0604020202020204" pitchFamily="34" charset="0"/>
              </a:rPr>
              <a:t>25,323 </a:t>
            </a: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MDP</a:t>
            </a:r>
          </a:p>
        </p:txBody>
      </p:sp>
      <p:sp>
        <p:nvSpPr>
          <p:cNvPr id="107" name="Rectángulo 106">
            <a:extLst>
              <a:ext uri="{FF2B5EF4-FFF2-40B4-BE49-F238E27FC236}">
                <a16:creationId xmlns:a16="http://schemas.microsoft.com/office/drawing/2014/main" id="{3EF4ECB1-6B01-4FB1-87DF-6F0B1DEBC16D}"/>
              </a:ext>
            </a:extLst>
          </p:cNvPr>
          <p:cNvSpPr/>
          <p:nvPr/>
        </p:nvSpPr>
        <p:spPr>
          <a:xfrm>
            <a:off x="6737216" y="4128602"/>
            <a:ext cx="700833"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800" b="1" dirty="0">
                <a:solidFill>
                  <a:prstClr val="black"/>
                </a:solidFill>
                <a:latin typeface="Arial" panose="020B0604020202020204" pitchFamily="34" charset="0"/>
                <a:cs typeface="Arial" panose="020B0604020202020204" pitchFamily="34" charset="0"/>
              </a:rPr>
              <a:t>8,277</a:t>
            </a: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MDP</a:t>
            </a:r>
          </a:p>
        </p:txBody>
      </p:sp>
      <p:sp>
        <p:nvSpPr>
          <p:cNvPr id="108" name="CuadroTexto 107">
            <a:extLst>
              <a:ext uri="{FF2B5EF4-FFF2-40B4-BE49-F238E27FC236}">
                <a16:creationId xmlns:a16="http://schemas.microsoft.com/office/drawing/2014/main" id="{235C485D-E962-4343-832D-A075F2DF56C4}"/>
              </a:ext>
            </a:extLst>
          </p:cNvPr>
          <p:cNvSpPr txBox="1"/>
          <p:nvPr/>
        </p:nvSpPr>
        <p:spPr>
          <a:xfrm>
            <a:off x="1591137" y="6217291"/>
            <a:ext cx="11549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b="1" dirty="0">
                <a:solidFill>
                  <a:srgbClr val="0E0EDC"/>
                </a:solidFill>
                <a:latin typeface="Arial" panose="020B0604020202020204" pitchFamily="34" charset="0"/>
                <a:cs typeface="Arial" panose="020B0604020202020204" pitchFamily="34" charset="0"/>
              </a:rPr>
              <a:t>512,857</a:t>
            </a:r>
            <a:r>
              <a:rPr kumimoji="0" lang="es-MX" sz="1100" b="1" i="0" u="none" strike="noStrike" kern="1200" cap="none" spc="0" normalizeH="0" baseline="0" noProof="0" dirty="0">
                <a:ln>
                  <a:noFill/>
                </a:ln>
                <a:solidFill>
                  <a:srgbClr val="0E0EDC"/>
                </a:solidFill>
                <a:effectLst/>
                <a:uLnTx/>
                <a:uFillTx/>
                <a:latin typeface="Arial" panose="020B0604020202020204" pitchFamily="34" charset="0"/>
                <a:cs typeface="Arial" panose="020B0604020202020204" pitchFamily="34" charset="0"/>
              </a:rPr>
              <a:t> MDP</a:t>
            </a:r>
          </a:p>
        </p:txBody>
      </p:sp>
      <p:sp>
        <p:nvSpPr>
          <p:cNvPr id="109" name="CuadroTexto 108">
            <a:extLst>
              <a:ext uri="{FF2B5EF4-FFF2-40B4-BE49-F238E27FC236}">
                <a16:creationId xmlns:a16="http://schemas.microsoft.com/office/drawing/2014/main" id="{9CD49D1F-6358-4DDE-93B1-32B4AAFDFB1E}"/>
              </a:ext>
            </a:extLst>
          </p:cNvPr>
          <p:cNvSpPr txBox="1"/>
          <p:nvPr/>
        </p:nvSpPr>
        <p:spPr>
          <a:xfrm>
            <a:off x="1592088" y="6053660"/>
            <a:ext cx="11549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srgbClr val="0E0EDC"/>
                </a:solidFill>
                <a:effectLst/>
                <a:uLnTx/>
                <a:uFillTx/>
                <a:latin typeface="Arial" panose="020B0604020202020204" pitchFamily="34" charset="0"/>
                <a:cs typeface="Arial" panose="020B0604020202020204" pitchFamily="34" charset="0"/>
              </a:rPr>
              <a:t>306,276 GWh</a:t>
            </a:r>
          </a:p>
        </p:txBody>
      </p:sp>
      <p:sp>
        <p:nvSpPr>
          <p:cNvPr id="110" name="CuadroTexto 109">
            <a:extLst>
              <a:ext uri="{FF2B5EF4-FFF2-40B4-BE49-F238E27FC236}">
                <a16:creationId xmlns:a16="http://schemas.microsoft.com/office/drawing/2014/main" id="{B8B83F4A-057D-43D4-AE69-FE47BC786BF3}"/>
              </a:ext>
            </a:extLst>
          </p:cNvPr>
          <p:cNvSpPr txBox="1"/>
          <p:nvPr/>
        </p:nvSpPr>
        <p:spPr>
          <a:xfrm>
            <a:off x="6833263" y="6142233"/>
            <a:ext cx="141418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18,937 MDP</a:t>
            </a:r>
          </a:p>
        </p:txBody>
      </p:sp>
      <p:sp>
        <p:nvSpPr>
          <p:cNvPr id="111" name="CuadroTexto 110">
            <a:extLst>
              <a:ext uri="{FF2B5EF4-FFF2-40B4-BE49-F238E27FC236}">
                <a16:creationId xmlns:a16="http://schemas.microsoft.com/office/drawing/2014/main" id="{5FD470A8-39F3-4DFE-8BF8-E49EDB092A84}"/>
              </a:ext>
            </a:extLst>
          </p:cNvPr>
          <p:cNvSpPr txBox="1"/>
          <p:nvPr/>
        </p:nvSpPr>
        <p:spPr>
          <a:xfrm>
            <a:off x="3395137" y="5586172"/>
            <a:ext cx="1035887" cy="746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Técnicas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16,661 GWh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27,900 MDP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5.44 %</a:t>
            </a:r>
          </a:p>
        </p:txBody>
      </p:sp>
      <p:sp>
        <p:nvSpPr>
          <p:cNvPr id="112" name="Rectángulo 111">
            <a:extLst>
              <a:ext uri="{FF2B5EF4-FFF2-40B4-BE49-F238E27FC236}">
                <a16:creationId xmlns:a16="http://schemas.microsoft.com/office/drawing/2014/main" id="{CA463979-E2E2-4740-9720-E8C8E7C61B06}"/>
              </a:ext>
            </a:extLst>
          </p:cNvPr>
          <p:cNvSpPr/>
          <p:nvPr/>
        </p:nvSpPr>
        <p:spPr>
          <a:xfrm>
            <a:off x="4565762" y="5605230"/>
            <a:ext cx="984565" cy="74635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No técnicas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17,771 GWh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27,729  MDP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5.80 %</a:t>
            </a:r>
          </a:p>
        </p:txBody>
      </p:sp>
      <p:cxnSp>
        <p:nvCxnSpPr>
          <p:cNvPr id="113" name="Conector recto 112">
            <a:extLst>
              <a:ext uri="{FF2B5EF4-FFF2-40B4-BE49-F238E27FC236}">
                <a16:creationId xmlns:a16="http://schemas.microsoft.com/office/drawing/2014/main" id="{C06A8419-E824-4434-8DAF-3AADF9B0DFBF}"/>
              </a:ext>
            </a:extLst>
          </p:cNvPr>
          <p:cNvCxnSpPr>
            <a:cxnSpLocks/>
          </p:cNvCxnSpPr>
          <p:nvPr/>
        </p:nvCxnSpPr>
        <p:spPr>
          <a:xfrm rot="120000" flipH="1" flipV="1">
            <a:off x="4469153" y="5724021"/>
            <a:ext cx="18335" cy="504000"/>
          </a:xfrm>
          <a:prstGeom prst="line">
            <a:avLst/>
          </a:prstGeom>
          <a:ln w="381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4" name="CuadroTexto 113">
            <a:extLst>
              <a:ext uri="{FF2B5EF4-FFF2-40B4-BE49-F238E27FC236}">
                <a16:creationId xmlns:a16="http://schemas.microsoft.com/office/drawing/2014/main" id="{5B69FAA6-98F8-4315-950F-DEE9B08F06AB}"/>
              </a:ext>
            </a:extLst>
          </p:cNvPr>
          <p:cNvSpPr txBox="1"/>
          <p:nvPr/>
        </p:nvSpPr>
        <p:spPr>
          <a:xfrm>
            <a:off x="6302490" y="5492428"/>
            <a:ext cx="16487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srgbClr val="008000"/>
                </a:solidFill>
                <a:effectLst/>
                <a:uLnTx/>
                <a:uFillTx/>
                <a:latin typeface="Arial" panose="020B0604020202020204" pitchFamily="34" charset="0"/>
                <a:cs typeface="Arial" panose="020B0604020202020204" pitchFamily="34" charset="0"/>
              </a:rPr>
              <a:t>405,244 MDP</a:t>
            </a:r>
          </a:p>
        </p:txBody>
      </p:sp>
      <p:sp>
        <p:nvSpPr>
          <p:cNvPr id="115" name="CuadroTexto 114">
            <a:extLst>
              <a:ext uri="{FF2B5EF4-FFF2-40B4-BE49-F238E27FC236}">
                <a16:creationId xmlns:a16="http://schemas.microsoft.com/office/drawing/2014/main" id="{542628F4-1BD7-472E-B13E-B5D5E0908E23}"/>
              </a:ext>
            </a:extLst>
          </p:cNvPr>
          <p:cNvSpPr txBox="1"/>
          <p:nvPr/>
        </p:nvSpPr>
        <p:spPr>
          <a:xfrm>
            <a:off x="6293592" y="5309173"/>
            <a:ext cx="164875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srgbClr val="008000"/>
                </a:solidFill>
                <a:effectLst/>
                <a:uLnTx/>
                <a:uFillTx/>
                <a:latin typeface="Arial" panose="020B0604020202020204" pitchFamily="34" charset="0"/>
                <a:cs typeface="Arial" panose="020B0604020202020204" pitchFamily="34" charset="0"/>
              </a:rPr>
              <a:t>259,707 GWh</a:t>
            </a:r>
          </a:p>
        </p:txBody>
      </p:sp>
      <p:sp>
        <p:nvSpPr>
          <p:cNvPr id="117" name="5 CuadroTexto">
            <a:hlinkClick r:id="" action="ppaction://noaction"/>
            <a:extLst>
              <a:ext uri="{FF2B5EF4-FFF2-40B4-BE49-F238E27FC236}">
                <a16:creationId xmlns:a16="http://schemas.microsoft.com/office/drawing/2014/main" id="{77F23F1B-38E8-4604-94C6-9D62F8FF71F4}"/>
              </a:ext>
            </a:extLst>
          </p:cNvPr>
          <p:cNvSpPr txBox="1">
            <a:spLocks noChangeArrowheads="1"/>
          </p:cNvSpPr>
          <p:nvPr/>
        </p:nvSpPr>
        <p:spPr bwMode="auto">
          <a:xfrm>
            <a:off x="0" y="6662855"/>
            <a:ext cx="8435645" cy="21544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8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Fuente: Dirección de CFE  Distribución. </a:t>
            </a:r>
            <a:r>
              <a:rPr kumimoji="0" lang="es-MX" sz="8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hlinkClick r:id="rId30"/>
              </a:rPr>
              <a:t>http://10.4.22.5/sibe/Default.aspx</a:t>
            </a:r>
            <a:endParaRPr kumimoji="0" lang="es-MX" sz="8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endParaRPr>
          </a:p>
        </p:txBody>
      </p:sp>
      <p:sp>
        <p:nvSpPr>
          <p:cNvPr id="120" name="CuadroTexto 119">
            <a:extLst>
              <a:ext uri="{FF2B5EF4-FFF2-40B4-BE49-F238E27FC236}">
                <a16:creationId xmlns:a16="http://schemas.microsoft.com/office/drawing/2014/main" id="{0D89781D-0C2A-49CF-A284-8D84355ECE6D}"/>
              </a:ext>
            </a:extLst>
          </p:cNvPr>
          <p:cNvSpPr txBox="1"/>
          <p:nvPr/>
        </p:nvSpPr>
        <p:spPr>
          <a:xfrm>
            <a:off x="3706675" y="1146941"/>
            <a:ext cx="1438985" cy="338554"/>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agosto 2018</a:t>
            </a:r>
          </a:p>
        </p:txBody>
      </p:sp>
      <p:sp>
        <p:nvSpPr>
          <p:cNvPr id="121" name="CuadroTexto 120">
            <a:extLst>
              <a:ext uri="{FF2B5EF4-FFF2-40B4-BE49-F238E27FC236}">
                <a16:creationId xmlns:a16="http://schemas.microsoft.com/office/drawing/2014/main" id="{6BEFC286-7603-46DA-A8FF-1AA24C21BA75}"/>
              </a:ext>
            </a:extLst>
          </p:cNvPr>
          <p:cNvSpPr txBox="1"/>
          <p:nvPr/>
        </p:nvSpPr>
        <p:spPr>
          <a:xfrm>
            <a:off x="3214378" y="902620"/>
            <a:ext cx="2856570" cy="369332"/>
          </a:xfrm>
          <a:prstGeom prst="rect">
            <a:avLst/>
          </a:prstGeom>
          <a:noFill/>
        </p:spPr>
        <p:txBody>
          <a:bodyPr wrap="square" rtlCol="0">
            <a:spAutoFit/>
          </a:bodyPr>
          <a:lstStyle/>
          <a:p>
            <a:r>
              <a:rPr lang="es-MX" dirty="0"/>
              <a:t>Balance Alta Tensión</a:t>
            </a:r>
          </a:p>
        </p:txBody>
      </p:sp>
    </p:spTree>
    <p:extLst>
      <p:ext uri="{BB962C8B-B14F-4D97-AF65-F5344CB8AC3E}">
        <p14:creationId xmlns:p14="http://schemas.microsoft.com/office/powerpoint/2010/main" val="395870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F4FF258-488D-4DD3-8708-59033E47111D}"/>
              </a:ext>
            </a:extLst>
          </p:cNvPr>
          <p:cNvSpPr txBox="1">
            <a:spLocks/>
          </p:cNvSpPr>
          <p:nvPr/>
        </p:nvSpPr>
        <p:spPr bwMode="auto">
          <a:xfrm>
            <a:off x="1759536" y="12198"/>
            <a:ext cx="5574790" cy="93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1" i="0" u="none" strike="noStrike" kern="0" cap="none" spc="0" normalizeH="0" baseline="0" noProof="0" dirty="0">
                <a:ln>
                  <a:noFill/>
                </a:ln>
                <a:solidFill>
                  <a:srgbClr val="000000"/>
                </a:solidFill>
                <a:effectLst/>
                <a:uLnTx/>
                <a:uFillTx/>
                <a:latin typeface="Arial" panose="020B0604020202020204" pitchFamily="34" charset="0"/>
                <a:ea typeface="Helvetica" charset="0"/>
                <a:cs typeface="Arial" panose="020B0604020202020204" pitchFamily="34" charset="0"/>
              </a:rPr>
              <a:t>La CFE tiene como meta reducir el porcentaje de pérdidas de energía eléctrica en distribución, incluyendo alta tensión, a niveles de entre 10.49% y 11% </a:t>
            </a:r>
            <a:r>
              <a:rPr lang="es-MX" sz="1600" b="1" kern="0" dirty="0">
                <a:solidFill>
                  <a:srgbClr val="000000"/>
                </a:solidFill>
                <a:ea typeface="Helvetica" charset="0"/>
                <a:cs typeface="Arial" panose="020B0604020202020204" pitchFamily="34" charset="0"/>
              </a:rPr>
              <a:t>al cierre de</a:t>
            </a:r>
            <a:r>
              <a:rPr kumimoji="0" lang="es-MX" sz="1600" b="1" i="0" u="none" strike="noStrike" kern="0" cap="none" spc="0" normalizeH="0" baseline="0" noProof="0" dirty="0">
                <a:ln>
                  <a:noFill/>
                </a:ln>
                <a:solidFill>
                  <a:srgbClr val="000000"/>
                </a:solidFill>
                <a:effectLst/>
                <a:uLnTx/>
                <a:uFillTx/>
                <a:latin typeface="Arial" panose="020B0604020202020204" pitchFamily="34" charset="0"/>
                <a:ea typeface="Helvetica" charset="0"/>
                <a:cs typeface="Arial" panose="020B0604020202020204" pitchFamily="34" charset="0"/>
              </a:rPr>
              <a:t> 2018. </a:t>
            </a:r>
          </a:p>
        </p:txBody>
      </p:sp>
      <p:sp>
        <p:nvSpPr>
          <p:cNvPr id="21" name="10 CuadroTexto">
            <a:extLst>
              <a:ext uri="{FF2B5EF4-FFF2-40B4-BE49-F238E27FC236}">
                <a16:creationId xmlns:a16="http://schemas.microsoft.com/office/drawing/2014/main" id="{7777C77B-D15E-1645-AC65-B7FC51DEE8D5}"/>
              </a:ext>
            </a:extLst>
          </p:cNvPr>
          <p:cNvSpPr txBox="1"/>
          <p:nvPr/>
        </p:nvSpPr>
        <p:spPr>
          <a:xfrm>
            <a:off x="0" y="962704"/>
            <a:ext cx="9144000" cy="461665"/>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Desde 2016 se mantiene una tendencia de mejora del valor de pérdidas que se tenía en el 2009, antes de tomar control de la región que suministraba al Valle de México, la cual incrementó en 29% el valor de pérdidas en 2010 .</a:t>
            </a:r>
          </a:p>
        </p:txBody>
      </p:sp>
      <p:sp>
        <p:nvSpPr>
          <p:cNvPr id="28" name="CuadroTexto 1">
            <a:extLst>
              <a:ext uri="{FF2B5EF4-FFF2-40B4-BE49-F238E27FC236}">
                <a16:creationId xmlns:a16="http://schemas.microsoft.com/office/drawing/2014/main" id="{58CC3B80-2963-A94F-908C-CF9245CAD0BB}"/>
              </a:ext>
            </a:extLst>
          </p:cNvPr>
          <p:cNvSpPr txBox="1"/>
          <p:nvPr/>
        </p:nvSpPr>
        <p:spPr>
          <a:xfrm>
            <a:off x="45817" y="5772727"/>
            <a:ext cx="9002228" cy="461665"/>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
                <a:srgbClr val="339966"/>
              </a:buClr>
              <a:buSzTx/>
              <a:buFont typeface="Arial" panose="020B0604020202020204" pitchFamily="34" charset="0"/>
              <a:buChar char="•"/>
              <a:tabLst/>
              <a:defRPr/>
            </a:pPr>
            <a:r>
              <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 cierre de agosto 2018 se detectó un volumen de energía por revisiones y aseguramientos de medición por </a:t>
            </a:r>
            <a:r>
              <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4,957 GWh</a:t>
            </a:r>
            <a:r>
              <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(+20 % vs 2017)</a:t>
            </a:r>
          </a:p>
        </p:txBody>
      </p:sp>
      <p:sp>
        <p:nvSpPr>
          <p:cNvPr id="18" name="9 CuadroTexto">
            <a:extLst>
              <a:ext uri="{FF2B5EF4-FFF2-40B4-BE49-F238E27FC236}">
                <a16:creationId xmlns:a16="http://schemas.microsoft.com/office/drawing/2014/main" id="{B9A1DE04-16FA-E944-8FE7-09E292A555BA}"/>
              </a:ext>
            </a:extLst>
          </p:cNvPr>
          <p:cNvSpPr txBox="1"/>
          <p:nvPr/>
        </p:nvSpPr>
        <p:spPr>
          <a:xfrm>
            <a:off x="67450" y="6636146"/>
            <a:ext cx="748337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Tablero de Recuperación y Pérdidas.       </a:t>
            </a:r>
            <a:r>
              <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http://cssnal.cfemex.com/</a:t>
            </a:r>
            <a:r>
              <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s-MX" sz="1050" dirty="0">
                <a:solidFill>
                  <a:prstClr val="black"/>
                </a:solidFill>
                <a:latin typeface="Arial" panose="020B0604020202020204" pitchFamily="34" charset="0"/>
                <a:cs typeface="Arial" panose="020B0604020202020204" pitchFamily="34" charset="0"/>
              </a:rPr>
              <a:t>p</a:t>
            </a:r>
            <a:r>
              <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s-MX" sz="1050" dirty="0">
                <a:solidFill>
                  <a:prstClr val="black"/>
                </a:solidFill>
                <a:latin typeface="Arial" panose="020B0604020202020204" pitchFamily="34" charset="0"/>
                <a:cs typeface="Arial" panose="020B0604020202020204" pitchFamily="34" charset="0"/>
              </a:rPr>
              <a:t>p</a:t>
            </a:r>
            <a:r>
              <a:rPr kumimoji="0" lang="es-MX"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untos porcentuales</a:t>
            </a:r>
          </a:p>
        </p:txBody>
      </p:sp>
      <p:graphicFrame>
        <p:nvGraphicFramePr>
          <p:cNvPr id="25" name="3 Gráfico">
            <a:extLst>
              <a:ext uri="{FF2B5EF4-FFF2-40B4-BE49-F238E27FC236}">
                <a16:creationId xmlns:a16="http://schemas.microsoft.com/office/drawing/2014/main" id="{4586D0D7-1C6D-4B12-A117-78F6402FBBF6}"/>
              </a:ext>
            </a:extLst>
          </p:cNvPr>
          <p:cNvGraphicFramePr>
            <a:graphicFrameLocks/>
          </p:cNvGraphicFramePr>
          <p:nvPr>
            <p:extLst>
              <p:ext uri="{D42A27DB-BD31-4B8C-83A1-F6EECF244321}">
                <p14:modId xmlns:p14="http://schemas.microsoft.com/office/powerpoint/2010/main" val="3370909553"/>
              </p:ext>
            </p:extLst>
          </p:nvPr>
        </p:nvGraphicFramePr>
        <p:xfrm>
          <a:off x="138545" y="1281718"/>
          <a:ext cx="8811491" cy="4491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300091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Helvetica LT Std"/>
        <a:ea typeface=""/>
        <a:cs typeface=""/>
      </a:majorFont>
      <a:minorFont>
        <a:latin typeface="Helvetica LT Std"/>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DG Gerentes Agosto 2017 (nuevo formato 1)" id="{B54DDC5E-FD74-4402-A6AE-6D285A5FCD6E}" vid="{6CA4D595-28E1-4687-901E-44BF488BD07D}"/>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25673</TotalTime>
  <Words>5154</Words>
  <Application>Microsoft Macintosh PowerPoint</Application>
  <PresentationFormat>Presentación en pantalla (4:3)</PresentationFormat>
  <Paragraphs>1216</Paragraphs>
  <Slides>41</Slides>
  <Notes>2</Notes>
  <HiddenSlides>0</HiddenSlides>
  <MMClips>0</MMClips>
  <ScaleCrop>false</ScaleCrop>
  <HeadingPairs>
    <vt:vector size="6" baseType="variant">
      <vt:variant>
        <vt:lpstr>Fuentes usadas</vt:lpstr>
      </vt:variant>
      <vt:variant>
        <vt:i4>15</vt:i4>
      </vt:variant>
      <vt:variant>
        <vt:lpstr>Tema</vt:lpstr>
      </vt:variant>
      <vt:variant>
        <vt:i4>3</vt:i4>
      </vt:variant>
      <vt:variant>
        <vt:lpstr>Títulos de diapositiva</vt:lpstr>
      </vt:variant>
      <vt:variant>
        <vt:i4>41</vt:i4>
      </vt:variant>
    </vt:vector>
  </HeadingPairs>
  <TitlesOfParts>
    <vt:vector size="59" baseType="lpstr">
      <vt:lpstr>MS Mincho</vt:lpstr>
      <vt:lpstr>MS PGothic</vt:lpstr>
      <vt:lpstr>MS PGothic</vt:lpstr>
      <vt:lpstr>Aarial</vt:lpstr>
      <vt:lpstr>Arial</vt:lpstr>
      <vt:lpstr>Calibri</vt:lpstr>
      <vt:lpstr>Calibri Light</vt:lpstr>
      <vt:lpstr>Cambria</vt:lpstr>
      <vt:lpstr>Cambria Math</vt:lpstr>
      <vt:lpstr>Helvetica</vt:lpstr>
      <vt:lpstr>Helvetica LT Std</vt:lpstr>
      <vt:lpstr>Times New Roman</vt:lpstr>
      <vt:lpstr>Trajan Pro</vt:lpstr>
      <vt:lpstr>Trebuchet MS</vt:lpstr>
      <vt:lpstr>Wingdings</vt:lpstr>
      <vt:lpstr>Tema de Office</vt:lpstr>
      <vt:lpstr>7_Tema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Las pérdidas no técnicas en las Divisiones Golfo Norte, Valle de México Sur, Valle de México Norte, Valle de México Centro, Norte, Bajío, Sureste, por estas 3 problemáticas es de 6,378 GWh lo que representan casi el 80% de la energía que se pierde en total en el país por las mismas causas (7,983 GWh)</vt:lpstr>
      <vt:lpstr>A nivel nacional, 8 divisiones de distribución cuentan con un mayor reto, debido a que el volumen de energía perdida por las problemáticas descritas, representa más del 40% del total de sus pérdidas no técnicas.</vt:lpstr>
      <vt:lpstr>Presentación de PowerPoint</vt:lpstr>
      <vt:lpstr>Para alcanzar el valor de pérdidas técnicas definido por la CRE en 2022, se requiere invertir, entre 2019 y 2021, un total de 24,286 MDP que equivalen a 2,575 GWh.</vt:lpstr>
      <vt:lpstr>Presentación de PowerPoint</vt:lpstr>
      <vt:lpstr>El programa de inversiones para la Reducción de Pérdidas Técnicas en las RGD considera tres etapas para su desarrollo en el período 2019-2021, con una inversión total de 24,286 millones de pesos, financiada a través del esquema de Obra Pública Financiada, PIDIREGAS.</vt:lpstr>
      <vt:lpstr>Para el Programa de Reducción de Pérdidas Técnicas en Distribución se requieren 24,286 millones de pesos, a ejecutarse con recursos de PIDIREGAS entre 2019 y 2021.</vt:lpstr>
      <vt:lpstr>Presentación de PowerPoint</vt:lpstr>
      <vt:lpstr>Presentación de PowerPoint</vt:lpstr>
      <vt:lpstr>Presentación de PowerPoint</vt:lpstr>
      <vt:lpstr>Presentación de PowerPoint</vt:lpstr>
      <vt:lpstr>Gracias por su atención</vt:lpstr>
      <vt:lpstr>Anexos</vt:lpstr>
      <vt:lpstr>Presentación de PowerPoint</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Camacho Bonilla</dc:creator>
  <cp:lastModifiedBy>Roberto Vidal Leon</cp:lastModifiedBy>
  <cp:revision>736</cp:revision>
  <cp:lastPrinted>2018-09-10T20:51:06Z</cp:lastPrinted>
  <dcterms:created xsi:type="dcterms:W3CDTF">2017-06-20T16:38:52Z</dcterms:created>
  <dcterms:modified xsi:type="dcterms:W3CDTF">2018-09-21T16:22:48Z</dcterms:modified>
</cp:coreProperties>
</file>